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B96C-5071-4463-99A3-22DEB4C93671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5E9DB-DB1D-4373-A74F-D558F027E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1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125988A-0943-4A69-9440-33477344DB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-grid.de/" TargetMode="External"/><Relationship Id="rId2" Type="http://schemas.openxmlformats.org/officeDocument/2006/relationships/hyperlink" Target="http://www.wissgrid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ni.d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nfieldlibrary.cranfield.ac.uk/pirus2/tiki-index.php" TargetMode="External"/><Relationship Id="rId2" Type="http://schemas.openxmlformats.org/officeDocument/2006/relationships/hyperlink" Target="http://www.jisc.ac.uk/whatwedo/programmes/pals3/pirus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rbi.ulg.ac.b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-access.ne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n-oldenburg.de/projects/doarc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app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hepinspire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cis.in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uthorclaim.org/" TargetMode="External"/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Open </a:t>
            </a:r>
            <a:r>
              <a:rPr lang="cs-CZ" dirty="0" err="1" smtClean="0"/>
              <a:t>Repositories</a:t>
            </a:r>
            <a:r>
              <a:rPr lang="cs-CZ" dirty="0" smtClean="0"/>
              <a:t> 2010</a:t>
            </a:r>
            <a:br>
              <a:rPr lang="cs-CZ" dirty="0" smtClean="0"/>
            </a:br>
            <a:r>
              <a:rPr lang="cs-CZ" dirty="0" smtClean="0"/>
              <a:t>Madrid, 6. – 9. 7. 2010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Mgr. Lenka Němečková</a:t>
            </a:r>
          </a:p>
          <a:p>
            <a:r>
              <a:rPr lang="cs-CZ" dirty="0" smtClean="0"/>
              <a:t>Ústřední knihovna ČVUT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Interoperabilita a </a:t>
            </a:r>
            <a:r>
              <a:rPr lang="cs-CZ" dirty="0" smtClean="0"/>
              <a:t>integrace (2/3)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>
                <a:hlinkClick r:id="rId2"/>
              </a:rPr>
              <a:t>WissGrid</a:t>
            </a:r>
            <a:r>
              <a:rPr lang="cs-CZ" sz="2800" dirty="0" smtClean="0"/>
              <a:t> (Německo)</a:t>
            </a:r>
          </a:p>
          <a:p>
            <a:pPr lvl="1"/>
            <a:r>
              <a:rPr lang="cs-CZ" sz="2800" dirty="0" smtClean="0"/>
              <a:t>3. fáze iniciativy </a:t>
            </a:r>
            <a:r>
              <a:rPr lang="cs-CZ" sz="2800" dirty="0">
                <a:hlinkClick r:id="rId3"/>
              </a:rPr>
              <a:t>D-</a:t>
            </a:r>
            <a:r>
              <a:rPr lang="cs-CZ" sz="2800" dirty="0" err="1">
                <a:hlinkClick r:id="rId3"/>
              </a:rPr>
              <a:t>Grid</a:t>
            </a:r>
            <a:r>
              <a:rPr lang="cs-CZ" sz="2800" dirty="0"/>
              <a:t> </a:t>
            </a:r>
            <a:endParaRPr lang="cs-CZ" sz="2800" dirty="0" smtClean="0"/>
          </a:p>
          <a:p>
            <a:pPr lvl="2"/>
            <a:r>
              <a:rPr lang="cs-CZ" sz="2400" dirty="0" smtClean="0"/>
              <a:t>Národní </a:t>
            </a:r>
            <a:r>
              <a:rPr lang="it-IT" sz="2400" dirty="0" smtClean="0"/>
              <a:t>iniciativa vytv</a:t>
            </a:r>
            <a:r>
              <a:rPr lang="cs-CZ" sz="2400" dirty="0" smtClean="0"/>
              <a:t>á</a:t>
            </a:r>
            <a:r>
              <a:rPr lang="it-IT" sz="2400" dirty="0" smtClean="0"/>
              <a:t>řen</a:t>
            </a:r>
            <a:r>
              <a:rPr lang="cs-CZ" sz="2400" dirty="0" smtClean="0"/>
              <a:t>í</a:t>
            </a:r>
            <a:r>
              <a:rPr lang="it-IT" sz="2400" dirty="0" smtClean="0"/>
              <a:t> </a:t>
            </a:r>
            <a:r>
              <a:rPr lang="cs-CZ" sz="2400" dirty="0" smtClean="0"/>
              <a:t>virtuálního technického prostředí (</a:t>
            </a:r>
            <a:r>
              <a:rPr lang="it-IT" sz="2400" dirty="0" smtClean="0"/>
              <a:t>s</a:t>
            </a:r>
            <a:r>
              <a:rPr lang="cs-CZ" sz="2400" dirty="0" smtClean="0"/>
              <a:t>í</a:t>
            </a:r>
            <a:r>
              <a:rPr lang="it-IT" sz="2400" dirty="0" smtClean="0"/>
              <a:t>t</a:t>
            </a:r>
            <a:r>
              <a:rPr lang="cs-CZ" sz="2400" dirty="0" smtClean="0"/>
              <a:t>í) pro vědecké a akademické prostředí</a:t>
            </a:r>
          </a:p>
          <a:p>
            <a:pPr lvl="2"/>
            <a:r>
              <a:rPr lang="cs-CZ" sz="2400" dirty="0" smtClean="0"/>
              <a:t>Organizační  technická infrastruktura</a:t>
            </a:r>
          </a:p>
          <a:p>
            <a:pPr lvl="2"/>
            <a:r>
              <a:rPr lang="cs-CZ" sz="2400" dirty="0" smtClean="0"/>
              <a:t>Přímý přístup ke vzdáleným počítačům, úložištím, datům, nástrojům pro VaV, projektům, výsledkům projektů, …</a:t>
            </a:r>
          </a:p>
          <a:p>
            <a:pPr lvl="2"/>
            <a:r>
              <a:rPr lang="cs-CZ" sz="2400" dirty="0" smtClean="0"/>
              <a:t>Komunikační nástroj pro VaV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6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Interoperabilita a </a:t>
            </a:r>
            <a:r>
              <a:rPr lang="cs-CZ" dirty="0" smtClean="0"/>
              <a:t>integrace (3/3)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Trend vývoje</a:t>
            </a:r>
          </a:p>
          <a:p>
            <a:pPr lvl="1"/>
            <a:r>
              <a:rPr lang="pl-PL" sz="2800" dirty="0" smtClean="0"/>
              <a:t>Vytvářeni zastřešujících </a:t>
            </a:r>
            <a:r>
              <a:rPr lang="pl-PL" sz="2800" dirty="0"/>
              <a:t>platforem </a:t>
            </a:r>
            <a:r>
              <a:rPr lang="pl-PL" sz="2800" dirty="0" smtClean="0"/>
              <a:t>nad </a:t>
            </a:r>
            <a:r>
              <a:rPr lang="cs-CZ" sz="2800" dirty="0" smtClean="0"/>
              <a:t>individuálními repozitáři</a:t>
            </a:r>
          </a:p>
          <a:p>
            <a:pPr lvl="1"/>
            <a:r>
              <a:rPr lang="cs-CZ" sz="2800" dirty="0" smtClean="0"/>
              <a:t>Pokrytí max. rozsahu publikační činnosti</a:t>
            </a:r>
          </a:p>
          <a:p>
            <a:pPr lvl="1"/>
            <a:r>
              <a:rPr lang="cs-CZ" sz="2800" dirty="0" smtClean="0"/>
              <a:t>Implementace jednotných standardů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8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Uživatelská rozhraní, služby s přidanou hodnotou, statistiky </a:t>
            </a:r>
            <a:r>
              <a:rPr lang="cs-CZ" dirty="0" smtClean="0"/>
              <a:t>(1/2</a:t>
            </a:r>
            <a:r>
              <a:rPr lang="cs-CZ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704856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Vlastní klasifikace, ukládání, sdílení, komunikace výsledků </a:t>
            </a:r>
            <a:r>
              <a:rPr lang="cs-CZ" sz="2400" dirty="0"/>
              <a:t>VaV </a:t>
            </a:r>
            <a:r>
              <a:rPr lang="cs-CZ" sz="2400" dirty="0" smtClean="0"/>
              <a:t>- dnes již samozřejmost</a:t>
            </a:r>
          </a:p>
          <a:p>
            <a:r>
              <a:rPr lang="cs-CZ" sz="2400" dirty="0" smtClean="0">
                <a:hlinkClick r:id="rId2"/>
              </a:rPr>
              <a:t>DINI</a:t>
            </a:r>
            <a:r>
              <a:rPr lang="cs-CZ" sz="2400" dirty="0" smtClean="0"/>
              <a:t> (Německo)</a:t>
            </a:r>
          </a:p>
          <a:p>
            <a:pPr lvl="1"/>
            <a:r>
              <a:rPr lang="cs-CZ" sz="2400" dirty="0" smtClean="0"/>
              <a:t>Projekt integrace jednotlivých (heterogenních) IR</a:t>
            </a:r>
          </a:p>
          <a:p>
            <a:pPr lvl="2"/>
            <a:r>
              <a:rPr lang="cs-CZ" sz="2000" dirty="0" smtClean="0"/>
              <a:t>Metadata</a:t>
            </a:r>
          </a:p>
          <a:p>
            <a:pPr lvl="2"/>
            <a:r>
              <a:rPr lang="cs-CZ" sz="2000" dirty="0" smtClean="0"/>
              <a:t>Standardy</a:t>
            </a:r>
          </a:p>
          <a:p>
            <a:pPr lvl="1"/>
            <a:r>
              <a:rPr lang="cs-CZ" sz="2400" dirty="0" smtClean="0"/>
              <a:t>Cíl: </a:t>
            </a:r>
          </a:p>
          <a:p>
            <a:pPr lvl="2"/>
            <a:r>
              <a:rPr lang="cs-CZ" sz="2400" dirty="0"/>
              <a:t>K</a:t>
            </a:r>
            <a:r>
              <a:rPr lang="cs-CZ" sz="2400" dirty="0" smtClean="0"/>
              <a:t>olaborace jednotlivých repozitářů</a:t>
            </a:r>
          </a:p>
          <a:p>
            <a:pPr lvl="2"/>
            <a:r>
              <a:rPr lang="cs-CZ" sz="2400" dirty="0" smtClean="0"/>
              <a:t>Vytvoření jednotného portálu „OA Network“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Uživatelská rozhraní, služby s přidanou hodnotou, </a:t>
            </a:r>
            <a:r>
              <a:rPr lang="cs-CZ" dirty="0" smtClean="0"/>
              <a:t>statistiky (2/2)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PIRUS</a:t>
            </a:r>
            <a:r>
              <a:rPr lang="cs-CZ" sz="2800" dirty="0" smtClean="0"/>
              <a:t> / </a:t>
            </a:r>
            <a:r>
              <a:rPr lang="cs-CZ" sz="2800" dirty="0" smtClean="0">
                <a:hlinkClick r:id="rId3"/>
              </a:rPr>
              <a:t>PIRUS2</a:t>
            </a:r>
            <a:r>
              <a:rPr lang="cs-CZ" sz="2800" dirty="0" smtClean="0"/>
              <a:t> (JISC, Velká Británie)</a:t>
            </a:r>
          </a:p>
          <a:p>
            <a:pPr lvl="1"/>
            <a:r>
              <a:rPr lang="cs-CZ" sz="2800" dirty="0" smtClean="0"/>
              <a:t>Statistiky využívání implementovatelné na jakýkoli </a:t>
            </a:r>
            <a:r>
              <a:rPr lang="cs-CZ" sz="2800" dirty="0" err="1" smtClean="0"/>
              <a:t>repozitář</a:t>
            </a:r>
            <a:r>
              <a:rPr lang="cs-CZ" sz="2800" dirty="0" smtClean="0"/>
              <a:t>, vydavatele, </a:t>
            </a:r>
            <a:r>
              <a:rPr lang="cs-CZ" sz="2800" dirty="0" err="1" smtClean="0"/>
              <a:t>agregátora</a:t>
            </a:r>
            <a:r>
              <a:rPr lang="cs-CZ" sz="2800" dirty="0" smtClean="0"/>
              <a:t>,…</a:t>
            </a:r>
          </a:p>
          <a:p>
            <a:pPr lvl="1"/>
            <a:r>
              <a:rPr lang="cs-CZ" sz="2800" dirty="0" smtClean="0"/>
              <a:t>Kompatibilita </a:t>
            </a:r>
            <a:r>
              <a:rPr lang="cs-CZ" sz="2800" dirty="0"/>
              <a:t>s COUNTER</a:t>
            </a:r>
            <a:endParaRPr lang="cs-CZ" sz="2800" dirty="0" smtClean="0"/>
          </a:p>
          <a:p>
            <a:pPr lvl="1"/>
            <a:r>
              <a:rPr lang="cs-CZ" sz="2800" dirty="0" smtClean="0"/>
              <a:t>Cíl: </a:t>
            </a:r>
            <a:r>
              <a:rPr lang="cs-CZ" sz="2800" dirty="0"/>
              <a:t>posoudit </a:t>
            </a:r>
            <a:r>
              <a:rPr lang="cs-CZ" sz="2800" dirty="0" smtClean="0"/>
              <a:t>globální využívanost individuálních</a:t>
            </a:r>
            <a:r>
              <a:rPr lang="cs-CZ" sz="2800" dirty="0"/>
              <a:t> </a:t>
            </a:r>
            <a:r>
              <a:rPr lang="cs-CZ" sz="2800" dirty="0" smtClean="0"/>
              <a:t>článků </a:t>
            </a:r>
            <a:r>
              <a:rPr lang="cs-CZ" sz="2800" dirty="0"/>
              <a:t>napřič </a:t>
            </a:r>
            <a:r>
              <a:rPr lang="cs-CZ" sz="2800" dirty="0" smtClean="0"/>
              <a:t>více repozitáři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Access </a:t>
            </a:r>
            <a:r>
              <a:rPr lang="cs-CZ" dirty="0" err="1" smtClean="0"/>
              <a:t>Policy</a:t>
            </a:r>
            <a:r>
              <a:rPr lang="cs-CZ" dirty="0" smtClean="0"/>
              <a:t> (1/2)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7488832" cy="452596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USA – </a:t>
            </a:r>
            <a:r>
              <a:rPr lang="cs-CZ" sz="2400" dirty="0" err="1" smtClean="0"/>
              <a:t>National</a:t>
            </a:r>
            <a:r>
              <a:rPr lang="cs-CZ" sz="2400" dirty="0" smtClean="0"/>
              <a:t> Science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 (Vědy o atmosféře)</a:t>
            </a:r>
          </a:p>
          <a:p>
            <a:r>
              <a:rPr lang="cs-CZ" sz="2400" dirty="0" smtClean="0"/>
              <a:t>3 kroky pro prosazení OA repozitáře</a:t>
            </a:r>
          </a:p>
          <a:p>
            <a:endParaRPr lang="cs-CZ" sz="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Z</a:t>
            </a:r>
            <a:r>
              <a:rPr lang="pl-PL" sz="2400" dirty="0" smtClean="0"/>
              <a:t>ískat </a:t>
            </a:r>
            <a:r>
              <a:rPr lang="pl-PL" sz="2400" dirty="0"/>
              <a:t>podporu </a:t>
            </a:r>
            <a:r>
              <a:rPr lang="pl-PL" sz="2400" dirty="0" smtClean="0"/>
              <a:t>ve své komunitě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Získat podporu vydavatelů </a:t>
            </a:r>
          </a:p>
          <a:p>
            <a:pPr marL="914400" lvl="1" indent="-514350"/>
            <a:r>
              <a:rPr lang="cs-CZ" sz="2400" dirty="0" smtClean="0"/>
              <a:t>Vyjednáváni trvala přibližně rok </a:t>
            </a:r>
          </a:p>
          <a:p>
            <a:pPr marL="914400" lvl="1" indent="-514350"/>
            <a:r>
              <a:rPr lang="cs-CZ" sz="2400" dirty="0" smtClean="0"/>
              <a:t>Nezbytnost odstranit embargo </a:t>
            </a:r>
            <a:r>
              <a:rPr lang="cs-CZ" sz="2400" dirty="0"/>
              <a:t>na autoarchivaci </a:t>
            </a:r>
            <a:endParaRPr lang="cs-CZ" sz="2400" dirty="0" smtClean="0"/>
          </a:p>
          <a:p>
            <a:pPr marL="914400" lvl="1" indent="-514350"/>
            <a:r>
              <a:rPr lang="cs-CZ" sz="2400" dirty="0" smtClean="0"/>
              <a:t>Opětovné využití článků</a:t>
            </a:r>
            <a:endParaRPr lang="cs-CZ" sz="24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Naplněni repozitáře (povinné)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Access </a:t>
            </a:r>
            <a:r>
              <a:rPr lang="cs-CZ" dirty="0" err="1" smtClean="0"/>
              <a:t>Policy</a:t>
            </a:r>
            <a:r>
              <a:rPr lang="cs-CZ" dirty="0" smtClean="0"/>
              <a:t> (2/2)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Univerzita </a:t>
            </a:r>
            <a:r>
              <a:rPr lang="cs-CZ" sz="2400" dirty="0"/>
              <a:t>v </a:t>
            </a:r>
            <a:r>
              <a:rPr lang="cs-CZ" sz="2400" dirty="0" err="1" smtClean="0"/>
              <a:t>Liège</a:t>
            </a:r>
            <a:r>
              <a:rPr lang="cs-CZ" sz="2400" dirty="0" smtClean="0"/>
              <a:t> – </a:t>
            </a:r>
            <a:r>
              <a:rPr lang="cs-CZ" sz="2400" dirty="0" smtClean="0">
                <a:hlinkClick r:id="rId2"/>
              </a:rPr>
              <a:t>ORBi</a:t>
            </a:r>
            <a:r>
              <a:rPr lang="cs-CZ" sz="2400" dirty="0" smtClean="0"/>
              <a:t> (Belgie)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V</a:t>
            </a:r>
            <a:r>
              <a:rPr lang="cs-CZ" sz="2400" dirty="0" smtClean="0"/>
              <a:t> rámci </a:t>
            </a:r>
            <a:r>
              <a:rPr lang="cs-CZ" sz="2400" dirty="0"/>
              <a:t>hodnoceni VaV budou </a:t>
            </a:r>
            <a:r>
              <a:rPr lang="cs-CZ" sz="2400" dirty="0" smtClean="0"/>
              <a:t>evaluovány pouze záznamy uložené </a:t>
            </a:r>
            <a:r>
              <a:rPr lang="cs-CZ" sz="2400" dirty="0"/>
              <a:t>v </a:t>
            </a:r>
            <a:r>
              <a:rPr lang="cs-CZ" sz="2400" dirty="0" smtClean="0"/>
              <a:t>repozitáři ORBi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Z</a:t>
            </a:r>
            <a:r>
              <a:rPr lang="pl-PL" sz="2400" dirty="0" smtClean="0"/>
              <a:t>apojení více </a:t>
            </a:r>
            <a:r>
              <a:rPr lang="pl-PL" sz="2400" dirty="0"/>
              <a:t>stran do </a:t>
            </a:r>
            <a:r>
              <a:rPr lang="pl-PL" sz="2400" dirty="0" smtClean="0"/>
              <a:t>projektu</a:t>
            </a:r>
          </a:p>
          <a:p>
            <a:pPr marL="914400" lvl="1" indent="-514350"/>
            <a:r>
              <a:rPr lang="pl-PL" sz="2000" dirty="0" smtClean="0"/>
              <a:t>Odborníci z knihovní  sítě </a:t>
            </a:r>
          </a:p>
          <a:p>
            <a:pPr marL="914400" lvl="1" indent="-514350"/>
            <a:r>
              <a:rPr lang="pl-PL" sz="2000" dirty="0" smtClean="0"/>
              <a:t>Fakulty</a:t>
            </a:r>
          </a:p>
          <a:p>
            <a:pPr marL="914400" lvl="1" indent="-514350"/>
            <a:r>
              <a:rPr lang="pl-PL" sz="2000" dirty="0" smtClean="0"/>
              <a:t>Texty vkládané samotnými autory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Uživatelsky přívětivé rozhraní</a:t>
            </a:r>
          </a:p>
          <a:p>
            <a:pPr marL="914400" lvl="1" indent="-514350"/>
            <a:r>
              <a:rPr lang="pl-PL" sz="2000" dirty="0" smtClean="0"/>
              <a:t>Jednoduchost procesu</a:t>
            </a:r>
          </a:p>
          <a:p>
            <a:pPr marL="914400" lvl="1" indent="-514350"/>
            <a:r>
              <a:rPr lang="pl-PL" sz="2000" dirty="0" smtClean="0"/>
              <a:t>Propojení na informace o autorovi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6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portál k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www.open-access.net</a:t>
            </a:r>
            <a:endParaRPr lang="cs-CZ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H</a:t>
            </a:r>
            <a:r>
              <a:rPr lang="it-IT" sz="2800" dirty="0" smtClean="0"/>
              <a:t>lavn</a:t>
            </a:r>
            <a:r>
              <a:rPr lang="cs-CZ" sz="2800" dirty="0" smtClean="0"/>
              <a:t>í</a:t>
            </a:r>
            <a:r>
              <a:rPr lang="it-IT" sz="2800" dirty="0" smtClean="0"/>
              <a:t> informačn</a:t>
            </a:r>
            <a:r>
              <a:rPr lang="cs-CZ" sz="2800" dirty="0" smtClean="0"/>
              <a:t>í</a:t>
            </a:r>
            <a:r>
              <a:rPr lang="it-IT" sz="2800" dirty="0" smtClean="0"/>
              <a:t> port</a:t>
            </a:r>
            <a:r>
              <a:rPr lang="cs-CZ" sz="2800" dirty="0" smtClean="0"/>
              <a:t>á</a:t>
            </a:r>
            <a:r>
              <a:rPr lang="it-IT" sz="2800" dirty="0" smtClean="0"/>
              <a:t>l </a:t>
            </a:r>
            <a:r>
              <a:rPr lang="it-IT" sz="2800" dirty="0"/>
              <a:t>o politice Open </a:t>
            </a:r>
            <a:r>
              <a:rPr lang="it-IT" sz="2800" dirty="0" smtClean="0"/>
              <a:t>Access</a:t>
            </a:r>
            <a:endParaRPr lang="cs-CZ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Zaměřený </a:t>
            </a:r>
            <a:r>
              <a:rPr lang="cs-CZ" sz="2800" dirty="0"/>
              <a:t>na autory, </a:t>
            </a:r>
            <a:r>
              <a:rPr lang="cs-CZ" sz="2800" dirty="0" smtClean="0"/>
              <a:t>vedení </a:t>
            </a:r>
            <a:r>
              <a:rPr lang="cs-CZ" sz="2800" dirty="0"/>
              <a:t>univerzity a </a:t>
            </a:r>
            <a:r>
              <a:rPr lang="cs-CZ" sz="2800" dirty="0" smtClean="0"/>
              <a:t>knihovníky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pozornost!!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Lenka Němečková</a:t>
            </a:r>
          </a:p>
          <a:p>
            <a:r>
              <a:rPr lang="cs-CZ" sz="1600" dirty="0" smtClean="0"/>
              <a:t>Lenka.nemeckova@uk.cvut.cz</a:t>
            </a:r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9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000" dirty="0"/>
              <a:t>Význam repozitářů pro vědecké pracovníky a hodnocení vědeckého </a:t>
            </a:r>
            <a:r>
              <a:rPr lang="cs-CZ" sz="2000" dirty="0" smtClean="0"/>
              <a:t>výkonu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000" dirty="0"/>
              <a:t>Interoperabilita a integrace repozitáře do univerzitního informačního </a:t>
            </a:r>
            <a:r>
              <a:rPr lang="cs-CZ" sz="2000" dirty="0" smtClean="0"/>
              <a:t>systému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000" dirty="0"/>
              <a:t>Uživatelská rozhraní, služby s přidanou hodnotou, hodnocení statistik využívanosti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4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Význam repozitářů pro VaV (1/6)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DOARC</a:t>
            </a:r>
            <a:r>
              <a:rPr lang="cs-CZ" sz="2800" dirty="0" smtClean="0"/>
              <a:t>  (Německo)</a:t>
            </a:r>
          </a:p>
          <a:p>
            <a:pPr lvl="1"/>
            <a:r>
              <a:rPr lang="cs-CZ" sz="2800" dirty="0"/>
              <a:t>Z</a:t>
            </a:r>
            <a:r>
              <a:rPr lang="cs-CZ" sz="2800" dirty="0" smtClean="0"/>
              <a:t>astřešující platforma </a:t>
            </a:r>
            <a:r>
              <a:rPr lang="cs-CZ" sz="2800" dirty="0"/>
              <a:t>nad </a:t>
            </a:r>
            <a:r>
              <a:rPr lang="cs-CZ" sz="2800" dirty="0" smtClean="0"/>
              <a:t>všemi IR</a:t>
            </a:r>
          </a:p>
          <a:p>
            <a:pPr lvl="1"/>
            <a:r>
              <a:rPr lang="cs-CZ" sz="2800" dirty="0" smtClean="0"/>
              <a:t>Citační </a:t>
            </a:r>
            <a:r>
              <a:rPr lang="cs-CZ" sz="2800" dirty="0" smtClean="0"/>
              <a:t>analýzy, </a:t>
            </a:r>
            <a:r>
              <a:rPr lang="cs-CZ" sz="2800" dirty="0" smtClean="0"/>
              <a:t>aj. </a:t>
            </a:r>
          </a:p>
          <a:p>
            <a:pPr lvl="1"/>
            <a:r>
              <a:rPr lang="cs-CZ" sz="2800" dirty="0" smtClean="0"/>
              <a:t>Informace </a:t>
            </a:r>
            <a:r>
              <a:rPr lang="cs-CZ" sz="2800" dirty="0"/>
              <a:t>s přidanou hodnotou pro autory i </a:t>
            </a:r>
            <a:r>
              <a:rPr lang="cs-CZ" sz="2800" dirty="0" smtClean="0"/>
              <a:t>uživatele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7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Význam repozitářů pro VaV </a:t>
            </a:r>
            <a:r>
              <a:rPr lang="cs-CZ" dirty="0" smtClean="0"/>
              <a:t>(2/6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BibApp</a:t>
            </a:r>
            <a:r>
              <a:rPr lang="cs-CZ" sz="2800" dirty="0" smtClean="0"/>
              <a:t> (University </a:t>
            </a:r>
            <a:r>
              <a:rPr lang="cs-CZ" sz="2800" dirty="0" err="1" smtClean="0"/>
              <a:t>of</a:t>
            </a:r>
            <a:r>
              <a:rPr lang="cs-CZ" sz="2800" dirty="0" smtClean="0"/>
              <a:t> Illinois)</a:t>
            </a:r>
          </a:p>
          <a:p>
            <a:pPr lvl="1"/>
            <a:r>
              <a:rPr lang="cs-CZ" sz="2800" dirty="0" smtClean="0"/>
              <a:t>Registr publikační činnosti pro </a:t>
            </a:r>
            <a:r>
              <a:rPr lang="cs-CZ" sz="2800" dirty="0"/>
              <a:t>komunikaci a kolaboraci v </a:t>
            </a:r>
            <a:r>
              <a:rPr lang="cs-CZ" sz="2800" dirty="0" smtClean="0"/>
              <a:t>rámci univerzity</a:t>
            </a:r>
          </a:p>
          <a:p>
            <a:pPr lvl="1"/>
            <a:r>
              <a:rPr lang="cs-CZ" sz="2800" dirty="0" smtClean="0"/>
              <a:t>Funkce automatické kontroly časopisu </a:t>
            </a:r>
            <a:r>
              <a:rPr lang="cs-CZ" sz="2800" dirty="0"/>
              <a:t>(dle ISSN) oproti </a:t>
            </a:r>
            <a:r>
              <a:rPr lang="cs-CZ" sz="2800" dirty="0" smtClean="0"/>
              <a:t>databázi </a:t>
            </a:r>
            <a:r>
              <a:rPr lang="cs-CZ" sz="2800" dirty="0"/>
              <a:t>SHERPA/RoMEO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8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Význam repozitářů pro </a:t>
            </a:r>
            <a:r>
              <a:rPr lang="cs-CZ" dirty="0" smtClean="0"/>
              <a:t>VaV (3/6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hlinkClick r:id="rId2"/>
              </a:rPr>
              <a:t>INSPIRE</a:t>
            </a:r>
            <a:r>
              <a:rPr lang="cs-CZ" sz="2800" dirty="0"/>
              <a:t> (CERN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Výzkum v oblasti HEP</a:t>
            </a:r>
          </a:p>
          <a:p>
            <a:pPr lvl="1"/>
            <a:r>
              <a:rPr lang="cs-CZ" sz="2800" dirty="0" smtClean="0"/>
              <a:t>Téměř jednoznačné využívání repozitáře </a:t>
            </a:r>
            <a:r>
              <a:rPr lang="cs-CZ" sz="2800" dirty="0"/>
              <a:t>pro </a:t>
            </a:r>
            <a:r>
              <a:rPr lang="cs-CZ" sz="2800" dirty="0" smtClean="0"/>
              <a:t>vyhledáváni </a:t>
            </a:r>
            <a:r>
              <a:rPr lang="cs-CZ" sz="2800" dirty="0"/>
              <a:t>informaci </a:t>
            </a:r>
            <a:endParaRPr lang="cs-CZ" sz="2800" dirty="0" smtClean="0"/>
          </a:p>
          <a:p>
            <a:pPr lvl="1"/>
            <a:r>
              <a:rPr lang="cs-CZ" sz="2800" dirty="0" smtClean="0"/>
              <a:t>Text v repozitáři je citován mnohem dříve obdrží větší </a:t>
            </a:r>
            <a:r>
              <a:rPr lang="cs-CZ" sz="2800" dirty="0"/>
              <a:t>počet </a:t>
            </a:r>
            <a:r>
              <a:rPr lang="cs-CZ" sz="2800" dirty="0" smtClean="0"/>
              <a:t>citací </a:t>
            </a:r>
            <a:r>
              <a:rPr lang="cs-CZ" sz="2800" dirty="0"/>
              <a:t>než </a:t>
            </a:r>
            <a:r>
              <a:rPr lang="cs-CZ" sz="2800" dirty="0" smtClean="0"/>
              <a:t>v tištěném </a:t>
            </a:r>
            <a:r>
              <a:rPr lang="cs-CZ" sz="2800" dirty="0"/>
              <a:t>časopise.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Význam repozitářů pro </a:t>
            </a:r>
            <a:r>
              <a:rPr lang="cs-CZ" dirty="0" smtClean="0"/>
              <a:t>VaV (4/6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Velká Británie</a:t>
            </a:r>
          </a:p>
          <a:p>
            <a:pPr lvl="1"/>
            <a:r>
              <a:rPr lang="cs-CZ" sz="2800" dirty="0" smtClean="0"/>
              <a:t>IR pro evidenci a národní hodnocení VaV</a:t>
            </a:r>
          </a:p>
          <a:p>
            <a:pPr lvl="1"/>
            <a:r>
              <a:rPr lang="cs-CZ" sz="2800" dirty="0" smtClean="0"/>
              <a:t>Vliv publikace na rozvoj společnosti a oboru</a:t>
            </a:r>
          </a:p>
          <a:p>
            <a:pPr lvl="1"/>
            <a:r>
              <a:rPr lang="cs-CZ" sz="2800" dirty="0" smtClean="0"/>
              <a:t>Ohlasy z: </a:t>
            </a:r>
            <a:r>
              <a:rPr lang="cs-CZ" sz="2800" dirty="0" err="1"/>
              <a:t>Twitter</a:t>
            </a:r>
            <a:r>
              <a:rPr lang="cs-CZ" sz="2800" dirty="0"/>
              <a:t>, BBC, </a:t>
            </a:r>
            <a:r>
              <a:rPr lang="cs-CZ" sz="2800" dirty="0" smtClean="0"/>
              <a:t>uskutečněné akce, apod.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Význam repozitářů pro </a:t>
            </a:r>
            <a:r>
              <a:rPr lang="cs-CZ" dirty="0" smtClean="0"/>
              <a:t>VaV (5/6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NARCIS</a:t>
            </a:r>
            <a:r>
              <a:rPr lang="cs-CZ" sz="2800" dirty="0" smtClean="0"/>
              <a:t> (Nizozemí)</a:t>
            </a:r>
          </a:p>
          <a:p>
            <a:pPr lvl="1"/>
            <a:r>
              <a:rPr lang="cs-CZ" sz="2800" dirty="0"/>
              <a:t>N</a:t>
            </a:r>
            <a:r>
              <a:rPr lang="cs-CZ" sz="2800" dirty="0" smtClean="0"/>
              <a:t>árodní </a:t>
            </a:r>
            <a:r>
              <a:rPr lang="cs-CZ" sz="2800" dirty="0" err="1" smtClean="0"/>
              <a:t>agregátor</a:t>
            </a:r>
            <a:r>
              <a:rPr lang="cs-CZ" sz="2800" dirty="0" smtClean="0"/>
              <a:t> </a:t>
            </a:r>
            <a:r>
              <a:rPr lang="cs-CZ" sz="2800" dirty="0"/>
              <a:t>všech </a:t>
            </a:r>
            <a:r>
              <a:rPr lang="cs-CZ" sz="2800" dirty="0" smtClean="0"/>
              <a:t>IR</a:t>
            </a:r>
          </a:p>
          <a:p>
            <a:pPr lvl="1"/>
            <a:r>
              <a:rPr lang="cs-CZ" sz="2800" dirty="0" smtClean="0"/>
              <a:t>Volně dostupný portál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9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Význam repozitářů pro </a:t>
            </a:r>
            <a:r>
              <a:rPr lang="cs-CZ" dirty="0" smtClean="0"/>
              <a:t>VaV (6/6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Identifikátory autorů</a:t>
            </a:r>
          </a:p>
          <a:p>
            <a:pPr lvl="1"/>
            <a:r>
              <a:rPr lang="cs-CZ" sz="2800" dirty="0" smtClean="0">
                <a:hlinkClick r:id="rId2"/>
              </a:rPr>
              <a:t>ORCID</a:t>
            </a:r>
            <a:r>
              <a:rPr lang="cs-CZ" sz="2800" dirty="0" smtClean="0"/>
              <a:t> (</a:t>
            </a:r>
            <a:r>
              <a:rPr lang="cs-CZ" sz="2800" dirty="0" err="1" smtClean="0"/>
              <a:t>Cornell</a:t>
            </a:r>
            <a:r>
              <a:rPr lang="cs-CZ" sz="2800" dirty="0" smtClean="0"/>
              <a:t> University)</a:t>
            </a:r>
          </a:p>
          <a:p>
            <a:pPr lvl="2"/>
            <a:r>
              <a:rPr lang="cs-CZ" sz="2400" dirty="0" smtClean="0"/>
              <a:t>Trvalý</a:t>
            </a:r>
          </a:p>
          <a:p>
            <a:pPr lvl="2"/>
            <a:r>
              <a:rPr lang="cs-CZ" sz="2400" dirty="0" smtClean="0"/>
              <a:t>Znázorňuje vztahy mezi autory a díly </a:t>
            </a:r>
          </a:p>
          <a:p>
            <a:pPr lvl="2"/>
            <a:r>
              <a:rPr lang="cs-CZ" sz="2400" dirty="0" smtClean="0"/>
              <a:t>Citační ohlasy</a:t>
            </a:r>
          </a:p>
          <a:p>
            <a:pPr lvl="1"/>
            <a:r>
              <a:rPr lang="cs-CZ" sz="2800" dirty="0" smtClean="0">
                <a:hlinkClick r:id="rId3"/>
              </a:rPr>
              <a:t>AuthorClaim</a:t>
            </a:r>
            <a:r>
              <a:rPr lang="cs-CZ" sz="2800" dirty="0" smtClean="0"/>
              <a:t> (DOARC)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Interoperabilita </a:t>
            </a:r>
            <a:r>
              <a:rPr lang="cs-CZ" dirty="0"/>
              <a:t>a </a:t>
            </a:r>
            <a:r>
              <a:rPr lang="cs-CZ" dirty="0" smtClean="0"/>
              <a:t>integrace (1/3)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Metadatové standardy pro dlouhodobé uchování a interoperabilitu</a:t>
            </a:r>
          </a:p>
          <a:p>
            <a:pPr lvl="1"/>
            <a:r>
              <a:rPr lang="cs-CZ" sz="2800" dirty="0" smtClean="0"/>
              <a:t>Sklizeň dat</a:t>
            </a:r>
            <a:r>
              <a:rPr lang="cs-CZ" sz="2800" dirty="0"/>
              <a:t>, </a:t>
            </a:r>
            <a:r>
              <a:rPr lang="cs-CZ" sz="2800" dirty="0" smtClean="0"/>
              <a:t>uložení uchování, propojení repozitáře</a:t>
            </a:r>
          </a:p>
          <a:p>
            <a:pPr lvl="1"/>
            <a:r>
              <a:rPr lang="cs-CZ" sz="2800" dirty="0"/>
              <a:t>OAIS, METS, </a:t>
            </a:r>
            <a:r>
              <a:rPr lang="cs-CZ" sz="2800" dirty="0" smtClean="0"/>
              <a:t>PREMIS, MODS, OAI-PMH</a:t>
            </a:r>
          </a:p>
          <a:p>
            <a:r>
              <a:rPr lang="cs-CZ" sz="2800" dirty="0" smtClean="0"/>
              <a:t>Shoda v rámci terminologie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3.11.2010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988A-0943-4A69-9440-33477344DB3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0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1130</TotalTime>
  <Words>662</Words>
  <Application>Microsoft Office PowerPoint</Application>
  <PresentationFormat>Předvádění na obrazovce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Úhly</vt:lpstr>
      <vt:lpstr>Open Repositories 2010 Madrid, 6. – 9. 7. 2010</vt:lpstr>
      <vt:lpstr>Témata</vt:lpstr>
      <vt:lpstr>1. Význam repozitářů pro VaV (1/6)</vt:lpstr>
      <vt:lpstr>1. Význam repozitářů pro VaV (2/6)</vt:lpstr>
      <vt:lpstr>1. Význam repozitářů pro VaV (3/6)</vt:lpstr>
      <vt:lpstr>1. Význam repozitářů pro VaV (4/6)</vt:lpstr>
      <vt:lpstr>1. Význam repozitářů pro VaV (5/6)</vt:lpstr>
      <vt:lpstr>1. Význam repozitářů pro VaV (6/6)</vt:lpstr>
      <vt:lpstr>2. Interoperabilita a integrace (1/3)</vt:lpstr>
      <vt:lpstr>2. Interoperabilita a integrace (2/3)</vt:lpstr>
      <vt:lpstr>2. Interoperabilita a integrace (3/3)</vt:lpstr>
      <vt:lpstr>Uživatelská rozhraní, služby s přidanou hodnotou, statistiky (1/2)</vt:lpstr>
      <vt:lpstr>Uživatelská rozhraní, služby s přidanou hodnotou, statistiky (2/2)</vt:lpstr>
      <vt:lpstr>Open Access Policy (1/2)</vt:lpstr>
      <vt:lpstr>Open Access Policy (2/2)</vt:lpstr>
      <vt:lpstr>Mezinárodní portál k OA</vt:lpstr>
      <vt:lpstr>Děkuji za pozornost!!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Repositories 2010 Madrid, 6. – 9.7. 2010</dc:title>
  <dc:creator>UK</dc:creator>
  <cp:lastModifiedBy>UK</cp:lastModifiedBy>
  <cp:revision>68</cp:revision>
  <dcterms:created xsi:type="dcterms:W3CDTF">2010-11-02T09:50:09Z</dcterms:created>
  <dcterms:modified xsi:type="dcterms:W3CDTF">2010-11-03T08:12:55Z</dcterms:modified>
</cp:coreProperties>
</file>