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341" r:id="rId4"/>
    <p:sldId id="342" r:id="rId5"/>
    <p:sldId id="343" r:id="rId6"/>
    <p:sldId id="344" r:id="rId7"/>
    <p:sldId id="306" r:id="rId8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91"/>
    <a:srgbClr val="F37231"/>
    <a:srgbClr val="008B00"/>
    <a:srgbClr val="EED200"/>
    <a:srgbClr val="FFC900"/>
    <a:srgbClr val="1EB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86404" autoAdjust="0"/>
  </p:normalViewPr>
  <p:slideViewPr>
    <p:cSldViewPr>
      <p:cViewPr>
        <p:scale>
          <a:sx n="75" d="100"/>
          <a:sy n="75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E784-BE60-41E6-AA1C-C6791834DBFD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133D9-1964-4AE8-8886-F18406BF3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438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6A270-31CD-43D1-B43C-988E248B83DF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EB6E9-A137-4280-A7FC-28A16EB54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376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5F1-05F5-40B5-A040-64C7FBE94BD5}" type="datetime1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3FF-8F14-40E8-87AD-D5CF159C2AAF}" type="datetime1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8CBF-210C-462A-BE13-B4CC1B1AC81C}" type="datetime1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51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5F1-05F5-40B5-A040-64C7FBE94BD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2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AB3-0D71-4D9A-816D-8AF8903771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BFC-3889-409D-B5B7-11A4423D23C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DBB-674D-442B-883A-0E989AB2CA2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548-B7B7-473E-B197-22C2E45779D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8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41-36F5-45C4-B212-6B45391B565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83A9-0282-4A6F-862A-A200EE89178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1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3B3-C553-4275-B3C6-1C56427C218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AB3-0D71-4D9A-816D-8AF89037716A}" type="datetime1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75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54B-8AEF-4332-8B51-C92C862A6B1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3FF-8F14-40E8-87AD-D5CF159C2A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8CBF-210C-462A-BE13-B4CC1B1AC8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BFC-3889-409D-B5B7-11A4423D23C1}" type="datetime1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DBB-674D-442B-883A-0E989AB2CA27}" type="datetime1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7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548-B7B7-473E-B197-22C2E45779DD}" type="datetime1">
              <a:rPr lang="cs-CZ" smtClean="0"/>
              <a:t>13.10.2015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77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41-36F5-45C4-B212-6B45391B5655}" type="datetime1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2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3B3-C553-4275-B3C6-1C56427C218F}" type="datetime1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4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54B-8AEF-4332-8B51-C92C862A6B1B}" type="datetime1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9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340-89D1-470D-9349-8E351FEBAB10}" type="datetime1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5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340-89D1-470D-9349-8E351FEBAB1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1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vsb.cz/" TargetMode="External"/><Relationship Id="rId2" Type="http://schemas.openxmlformats.org/officeDocument/2006/relationships/hyperlink" Target="http://www.openaire.eu/c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http://www.openair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4000"/>
            <a:ext cx="9144000" cy="1791064"/>
          </a:xfrm>
          <a:solidFill>
            <a:srgbClr val="282891"/>
          </a:solidFill>
        </p:spPr>
        <p:txBody>
          <a:bodyPr lIns="180000" tIns="360000" rIns="180000"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>Otevřený přístup z centra?</a:t>
            </a:r>
            <a:r>
              <a:rPr lang="cs-CZ" sz="4000" dirty="0" smtClean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</a:b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2000" y="4716000"/>
            <a:ext cx="3476756" cy="1152000"/>
          </a:xfrm>
          <a:solidFill>
            <a:srgbClr val="282891"/>
          </a:solidFill>
        </p:spPr>
        <p:txBody>
          <a:bodyPr tIns="180000" rIns="432000" bIns="180000">
            <a:noAutofit/>
          </a:bodyPr>
          <a:lstStyle/>
          <a:p>
            <a:pPr algn="r"/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Daniela Tkačíková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Ústřední knihovna</a:t>
            </a:r>
            <a:r>
              <a:rPr lang="cs-CZ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cs-CZ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VŠB-Technická univerzita Ostrava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92000"/>
            <a:ext cx="1117460" cy="39365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32000" y="6624000"/>
            <a:ext cx="24304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Attribution</a:t>
            </a:r>
            <a:r>
              <a:rPr lang="cs-CZ" sz="1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4.0 </a:t>
            </a:r>
            <a:r>
              <a:rPr lang="cs-CZ" sz="1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International</a:t>
            </a:r>
            <a:r>
              <a:rPr lang="cs-CZ" sz="1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 </a:t>
            </a:r>
            <a:r>
              <a:rPr lang="cs-CZ" sz="1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4.0</a:t>
            </a:r>
            <a:r>
              <a:rPr lang="cs-CZ" sz="1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0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1160827"/>
          </a:xfrm>
          <a:prstGeom prst="rect">
            <a:avLst/>
          </a:prstGeom>
          <a:solidFill>
            <a:srgbClr val="282891"/>
          </a:solidFill>
        </p:spPr>
        <p:txBody>
          <a:bodyPr wrap="square" lIns="432000" tIns="252000" bIns="252000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otevřený přístup?</a:t>
            </a:r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484000"/>
            <a:ext cx="7416000" cy="3908762"/>
          </a:xfrm>
          <a:prstGeom prst="rect">
            <a:avLst/>
          </a:prstGeom>
          <a:noFill/>
        </p:spPr>
        <p:txBody>
          <a:bodyPr wrap="square" lIns="396000" rtlCol="0">
            <a:spAutoFit/>
          </a:bodyPr>
          <a:lstStyle/>
          <a:p>
            <a:r>
              <a:rPr lang="cs-CZ" sz="3200" b="1" dirty="0" smtClean="0">
                <a:solidFill>
                  <a:srgbClr val="2828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Hlavní </a:t>
            </a:r>
            <a:r>
              <a:rPr lang="cs-CZ" sz="3200" b="1" dirty="0">
                <a:solidFill>
                  <a:srgbClr val="2828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vlivy: </a:t>
            </a:r>
            <a:endParaRPr lang="cs-CZ" sz="3200" b="1" dirty="0" smtClean="0">
              <a:solidFill>
                <a:srgbClr val="28289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 informační a komunikační technologie</a:t>
            </a:r>
            <a:endParaRPr lang="cs-CZ" sz="24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otevřeného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 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poskytovatelů finanční podpory na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přístupu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a povinnosti otevřeného přístupu</a:t>
            </a:r>
            <a:endParaRPr lang="cs-CZ" sz="2400" dirty="0" smtClean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vydavatelské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 autorů a jejich institucí</a:t>
            </a:r>
            <a:endParaRPr lang="cs-CZ" sz="24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152000"/>
            <a:ext cx="9144000" cy="1035050"/>
          </a:xfrm>
          <a:prstGeom prst="rect">
            <a:avLst/>
          </a:prstGeom>
          <a:solidFill>
            <a:srgbClr val="F37231"/>
          </a:solidFill>
        </p:spPr>
        <p:txBody>
          <a:bodyPr wrap="square" lIns="360000" tIns="144000" rIns="540000" bIns="180000">
            <a:spAutoFit/>
          </a:bodyPr>
          <a:lstStyle/>
          <a:p>
            <a:pPr algn="r"/>
            <a:r>
              <a:rPr lang="cs-CZ" sz="23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Protože to nejspíš brzy bude STANDARD </a:t>
            </a:r>
            <a:r>
              <a:rPr lang="cs-CZ" sz="23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vědecké </a:t>
            </a:r>
            <a:r>
              <a:rPr lang="cs-CZ" sz="23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komunikace…</a:t>
            </a:r>
            <a:endParaRPr lang="cs-CZ" sz="23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78" y="4845595"/>
            <a:ext cx="1194816" cy="1699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79" y="2420888"/>
            <a:ext cx="1092327" cy="1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1800000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Existuje národní politika otevřeného přístupu?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28289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Stanoví některý z českých poskytovatelů </a:t>
            </a:r>
            <a:r>
              <a:rPr lang="cs-CZ" sz="2400" b="1" dirty="0" smtClean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podpory </a:t>
            </a:r>
            <a:r>
              <a:rPr lang="cs-CZ" sz="2400" b="1" dirty="0" err="1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VaVaI</a:t>
            </a:r>
            <a:r>
              <a:rPr lang="cs-CZ" sz="2400" b="1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(26) příjemcům podpory jako povinnost otevřený </a:t>
            </a:r>
            <a:r>
              <a:rPr lang="cs-CZ" sz="2400" b="1" dirty="0" smtClean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přístup k </a:t>
            </a:r>
            <a:r>
              <a:rPr lang="cs-CZ" sz="2400" b="1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recenzovaným vědeckým publikacím, které jsou výsledkem řešených projektů?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28289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DOPORUČENÍ KOMISE ze dne 17. července 2012 o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přístupu         k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vědeckým informacím a jejich uchovávání (2012/417/EU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cs-CZ" sz="2000" dirty="0">
              <a:solidFill>
                <a:srgbClr val="28289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Inspirace?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Evropská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komise, pilotní projekt OA v 7. RP, Horizont 2020, pilotní projekt zlaté cesty pro ukončené projekty 7. RP - OpenAIRE2020, https://www.openaire.eu/postgrantoapilot</a:t>
            </a:r>
          </a:p>
          <a:p>
            <a:pPr>
              <a:spcAft>
                <a:spcPts val="0"/>
              </a:spcAft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1558270"/>
          </a:xfrm>
          <a:prstGeom prst="rect">
            <a:avLst/>
          </a:prstGeom>
          <a:solidFill>
            <a:srgbClr val="282891"/>
          </a:solidFill>
        </p:spPr>
        <p:txBody>
          <a:bodyPr wrap="square" lIns="360000" tIns="216000" rIns="180000" bIns="108000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a povinnosti otevřeného přístupu v České republice?</a:t>
            </a:r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2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4" y="0"/>
            <a:ext cx="6531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22000" y="1800000"/>
            <a:ext cx="822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na </a:t>
            </a:r>
            <a:r>
              <a:rPr lang="cs-CZ" sz="2000" b="1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projektech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českých vydavatelů otevřených časopisů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(využití OJS, registrace v DOAJ,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ERIH…,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DOI, ORCID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alternativní metriky,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recenzní řízení OJS, bibliografické odkazy ve strojem čitelném formátu, CC-BY, vytěžování textů apod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 Chorvatsko: </a:t>
            </a:r>
            <a:r>
              <a:rPr lang="cs-CZ" sz="2000" b="1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Hrčak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znanstvenih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časopisa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Republike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http://hrcak.srce.hr/</a:t>
            </a:r>
            <a:endParaRPr lang="cs-CZ" sz="20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publikačních aktivit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 ukončených projektů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vzoru pilotního projektu EK - přidělení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jen na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publikování        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otevřených časopisech, které jsou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indexovány ve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registrovány a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sklízeny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úrovni článků v DOAJ nebo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sklízeny dalšími službami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budování otevřených institucionálních </a:t>
            </a:r>
            <a:r>
              <a:rPr lang="cs-CZ" sz="2000" dirty="0" err="1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repozitářů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včetně datových archivů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komerčními vydavateli (doba embarga, CC-BY atd.) </a:t>
            </a:r>
            <a:endParaRPr lang="cs-CZ" sz="20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1558270"/>
          </a:xfrm>
          <a:prstGeom prst="rect">
            <a:avLst/>
          </a:prstGeom>
          <a:solidFill>
            <a:srgbClr val="282891"/>
          </a:solidFill>
        </p:spPr>
        <p:txBody>
          <a:bodyPr wrap="square" lIns="360000" tIns="216000" rIns="180000" bIns="108000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podpory otevřeného přístupu:</a:t>
            </a:r>
          </a:p>
        </p:txBody>
      </p:sp>
    </p:spTree>
    <p:extLst>
      <p:ext uri="{BB962C8B-B14F-4D97-AF65-F5344CB8AC3E}">
        <p14:creationId xmlns:p14="http://schemas.microsoft.com/office/powerpoint/2010/main" val="241602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403648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332000"/>
            <a:ext cx="9144000" cy="1258733"/>
          </a:xfrm>
          <a:prstGeom prst="rect">
            <a:avLst/>
          </a:prstGeom>
          <a:solidFill>
            <a:srgbClr val="28288C"/>
          </a:solidFill>
        </p:spPr>
        <p:txBody>
          <a:bodyPr wrap="square" tIns="288000" bIns="288000">
            <a:spAutoFit/>
          </a:bodyPr>
          <a:lstStyle/>
          <a:p>
            <a:pPr algn="ctr">
              <a:defRPr/>
            </a:pPr>
            <a:r>
              <a:rPr lang="cs-CZ" sz="4400" b="1" kern="0" dirty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PF Paperback" panose="02000503040000020004" pitchFamily="50" charset="0"/>
                <a:sym typeface="PF Paperback" panose="02000503040000020004" pitchFamily="50" charset="0"/>
              </a:rPr>
              <a:t>Děkuji za pozornost</a:t>
            </a:r>
            <a:r>
              <a:rPr lang="en-US" sz="4400" b="1" kern="0" dirty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PF Paperback" panose="02000503040000020004" pitchFamily="50" charset="0"/>
                <a:sym typeface="PF Paperback" panose="02000503040000020004" pitchFamily="50" charset="0"/>
              </a:rPr>
              <a:t>!</a:t>
            </a:r>
            <a:endParaRPr lang="cs-CZ" sz="4400" kern="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hlinkClick r:id="rId2"/>
          </p:cNvPr>
          <p:cNvSpPr txBox="1"/>
          <p:nvPr/>
        </p:nvSpPr>
        <p:spPr>
          <a:xfrm>
            <a:off x="3168000" y="4869160"/>
            <a:ext cx="2842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http://knihovna.vsb.cz/</a:t>
            </a:r>
            <a:endParaRPr lang="cs-CZ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28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cs-CZ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cs-CZ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cs-CZ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www.openaire.eu/</a:t>
            </a:r>
            <a:endParaRPr lang="cs-CZ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daniela.tkacikova@vsb.cz</a:t>
            </a:r>
          </a:p>
          <a:p>
            <a:pPr algn="ctr"/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3484860"/>
            <a:ext cx="19177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308</Words>
  <Application>Microsoft Office PowerPoint</Application>
  <PresentationFormat>Předvádění na obrazovce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Motiv systému Office</vt:lpstr>
      <vt:lpstr>1_Motiv systému Office</vt:lpstr>
      <vt:lpstr>Otevřený přístup z centra?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7. RP OpenAIRE &amp; OpenAIREplus</dc:title>
  <dc:creator>tka20</dc:creator>
  <cp:lastModifiedBy>tka20</cp:lastModifiedBy>
  <cp:revision>343</cp:revision>
  <cp:lastPrinted>2014-10-07T13:11:08Z</cp:lastPrinted>
  <dcterms:created xsi:type="dcterms:W3CDTF">2013-11-28T08:02:26Z</dcterms:created>
  <dcterms:modified xsi:type="dcterms:W3CDTF">2015-10-13T13:45:04Z</dcterms:modified>
</cp:coreProperties>
</file>