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9" r:id="rId3"/>
    <p:sldId id="322" r:id="rId4"/>
    <p:sldId id="320" r:id="rId5"/>
    <p:sldId id="325" r:id="rId6"/>
    <p:sldId id="321" r:id="rId7"/>
    <p:sldId id="324" r:id="rId8"/>
    <p:sldId id="326" r:id="rId9"/>
    <p:sldId id="327" r:id="rId10"/>
    <p:sldId id="283" r:id="rId11"/>
    <p:sldId id="330" r:id="rId12"/>
    <p:sldId id="306" r:id="rId13"/>
    <p:sldId id="285" r:id="rId14"/>
    <p:sldId id="316" r:id="rId15"/>
    <p:sldId id="318" r:id="rId16"/>
    <p:sldId id="288" r:id="rId17"/>
    <p:sldId id="290" r:id="rId18"/>
    <p:sldId id="292" r:id="rId19"/>
    <p:sldId id="294" r:id="rId20"/>
    <p:sldId id="295" r:id="rId21"/>
    <p:sldId id="296" r:id="rId22"/>
    <p:sldId id="297" r:id="rId23"/>
    <p:sldId id="291" r:id="rId24"/>
    <p:sldId id="304" r:id="rId25"/>
    <p:sldId id="307" r:id="rId26"/>
    <p:sldId id="309" r:id="rId27"/>
    <p:sldId id="311" r:id="rId28"/>
    <p:sldId id="312" r:id="rId29"/>
    <p:sldId id="313" r:id="rId30"/>
    <p:sldId id="314" r:id="rId31"/>
    <p:sldId id="331" r:id="rId32"/>
    <p:sldId id="281" r:id="rId33"/>
    <p:sldId id="308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01"/>
    <a:srgbClr val="FCA600"/>
    <a:srgbClr val="43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5239058344901"/>
          <c:y val="0.16267686841027801"/>
          <c:w val="0.75644911564978601"/>
          <c:h val="0.734275379466548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</c:v>
                </c:pt>
              </c:strCache>
            </c:strRef>
          </c:tx>
          <c:dPt>
            <c:idx val="0"/>
            <c:bubble3D val="0"/>
            <c:spPr>
              <a:solidFill>
                <a:srgbClr val="84B72F"/>
              </a:solidFill>
            </c:spPr>
          </c:dPt>
          <c:dPt>
            <c:idx val="1"/>
            <c:bubble3D val="0"/>
            <c:spPr>
              <a:solidFill>
                <a:srgbClr val="D1FFAE"/>
              </a:solidFill>
            </c:spPr>
          </c:dPt>
          <c:dPt>
            <c:idx val="2"/>
            <c:bubble3D val="0"/>
            <c:spPr>
              <a:solidFill>
                <a:srgbClr val="F2FFEA"/>
              </a:solidFill>
            </c:spPr>
          </c:dPt>
          <c:dPt>
            <c:idx val="3"/>
            <c:bubble3D val="0"/>
            <c:spPr>
              <a:solidFill>
                <a:srgbClr val="5E8005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4153060724709101E-2"/>
                  <c:y val="-0.394229967434050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Europe (389)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6.671944078218379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/>
                      </a:rPr>
                      <a:t>North </a:t>
                    </a:r>
                    <a:r>
                      <a:rPr lang="en-US" dirty="0" smtClean="0">
                        <a:latin typeface="Calibri"/>
                      </a:rPr>
                      <a:t>America (145)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970078391159490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/>
                      </a:rPr>
                      <a:t>Central &amp; South </a:t>
                    </a:r>
                    <a:r>
                      <a:rPr lang="en-US" dirty="0" smtClean="0">
                        <a:latin typeface="Calibri"/>
                      </a:rPr>
                      <a:t>America (34) 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546778798643599E-2"/>
                  <c:y val="-8.747638311378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Africa (16)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065008888159E-2"/>
                  <c:y val="-7.02335207659570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Asia (40)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6350150248782"/>
                  <c:y val="-6.6536953775383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Oceania (39)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 &amp; South America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389</c:v>
                </c:pt>
                <c:pt idx="1">
                  <c:v>145</c:v>
                </c:pt>
                <c:pt idx="2">
                  <c:v>34</c:v>
                </c:pt>
                <c:pt idx="3">
                  <c:v>16</c:v>
                </c:pt>
                <c:pt idx="4">
                  <c:v>40</c:v>
                </c:pt>
                <c:pt idx="5">
                  <c:v>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116489108261"/>
          <c:y val="0.18510054438395701"/>
          <c:w val="0.79303894367759498"/>
          <c:h val="0.697770528379702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</c:v>
                </c:pt>
              </c:strCache>
            </c:strRef>
          </c:tx>
          <c:dPt>
            <c:idx val="0"/>
            <c:bubble3D val="0"/>
            <c:spPr>
              <a:solidFill>
                <a:srgbClr val="84B72F"/>
              </a:solidFill>
            </c:spPr>
          </c:dPt>
          <c:dPt>
            <c:idx val="1"/>
            <c:bubble3D val="0"/>
            <c:spPr>
              <a:solidFill>
                <a:srgbClr val="D1FFAE"/>
              </a:solidFill>
            </c:spPr>
          </c:dPt>
          <c:dPt>
            <c:idx val="2"/>
            <c:bubble3D val="0"/>
            <c:spPr>
              <a:solidFill>
                <a:srgbClr val="F2FFEA"/>
              </a:solidFill>
            </c:spPr>
          </c:dPt>
          <c:dPt>
            <c:idx val="3"/>
            <c:bubble3D val="0"/>
            <c:spPr>
              <a:solidFill>
                <a:srgbClr val="5E8005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11233077204537"/>
                  <c:y val="-0.390301818316482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Europe (237; 62%)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72338090011001E-2"/>
                  <c:y val="0.140592156427063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/>
                      </a:rPr>
                      <a:t>North </a:t>
                    </a:r>
                    <a:r>
                      <a:rPr lang="en-US" dirty="0" smtClean="0">
                        <a:latin typeface="Calibri"/>
                      </a:rPr>
                      <a:t>America (75; 19%)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7638371493355E-2"/>
                  <c:y val="2.70371246808824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alibri"/>
                      </a:rPr>
                      <a:t>Central &amp; South </a:t>
                    </a:r>
                    <a:r>
                      <a:rPr lang="en-US" dirty="0" smtClean="0">
                        <a:latin typeface="Calibri"/>
                      </a:rPr>
                      <a:t>America (18; 5%)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8110005733367E-2"/>
                  <c:y val="-7.6055764022702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Africa (10; 3%)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455730629719598E-2"/>
                  <c:y val="-7.2618435006454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Asia (24; 6%)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6350150248782"/>
                  <c:y val="-6.6536953775383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/>
                      </a:rPr>
                      <a:t>Oceania (20; 5%)</a:t>
                    </a:r>
                    <a:endParaRPr lang="en-US" dirty="0">
                      <a:latin typeface="Calibri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 &amp; South America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211</c:v>
                </c:pt>
                <c:pt idx="1">
                  <c:v>71</c:v>
                </c:pt>
                <c:pt idx="2">
                  <c:v>17</c:v>
                </c:pt>
                <c:pt idx="3">
                  <c:v>10</c:v>
                </c:pt>
                <c:pt idx="4">
                  <c:v>34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B4EDC62-A299-7448-8B6A-1D0CD2AA0A04}" type="datetimeFigureOut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827CBC-6AE3-6943-B55C-B100394A70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Much</a:t>
            </a:r>
            <a:r>
              <a:rPr lang="da-DK" dirty="0" smtClean="0"/>
              <a:t> of </a:t>
            </a:r>
            <a:r>
              <a:rPr lang="da-DK" dirty="0" err="1" smtClean="0"/>
              <a:t>what</a:t>
            </a:r>
            <a:r>
              <a:rPr lang="da-DK" dirty="0" smtClean="0"/>
              <a:t> I am </a:t>
            </a:r>
            <a:r>
              <a:rPr lang="da-DK" dirty="0" err="1" smtClean="0"/>
              <a:t>going</a:t>
            </a:r>
            <a:r>
              <a:rPr lang="da-DK" baseline="0" dirty="0" smtClean="0"/>
              <a:t> to talk </a:t>
            </a:r>
            <a:r>
              <a:rPr lang="da-DK" baseline="0" dirty="0" err="1" smtClean="0"/>
              <a:t>about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undertaken</a:t>
            </a:r>
            <a:r>
              <a:rPr lang="da-DK" baseline="0" dirty="0" smtClean="0"/>
              <a:t> in the PASTEUR4OA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. The PASTEUR4OA is as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know </a:t>
            </a:r>
            <a:r>
              <a:rPr lang="da-DK" baseline="0" dirty="0" err="1" smtClean="0"/>
              <a:t>funded</a:t>
            </a:r>
            <a:r>
              <a:rPr lang="da-DK" baseline="0" dirty="0" smtClean="0"/>
              <a:t> by the EU and </a:t>
            </a:r>
            <a:r>
              <a:rPr lang="da-DK" baseline="0" dirty="0" err="1" smtClean="0"/>
              <a:t>aims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aligning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policies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within</a:t>
            </a:r>
            <a:r>
              <a:rPr lang="da-DK" baseline="0" dirty="0" smtClean="0"/>
              <a:t> the EU </a:t>
            </a:r>
            <a:r>
              <a:rPr lang="da-DK" baseline="0" dirty="0" err="1" smtClean="0"/>
              <a:t>membership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states</a:t>
            </a:r>
            <a:r>
              <a:rPr lang="da-DK" baseline="0" dirty="0" smtClean="0"/>
              <a:t> in line with the Horizon2020 Open Access </a:t>
            </a:r>
            <a:r>
              <a:rPr lang="da-DK" baseline="0" dirty="0" err="1" smtClean="0"/>
              <a:t>mandate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 am </a:t>
            </a:r>
            <a:r>
              <a:rPr lang="da-DK" baseline="0" dirty="0" err="1" smtClean="0"/>
              <a:t>concentrating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here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primarily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done by EOS (</a:t>
            </a:r>
            <a:r>
              <a:rPr lang="da-DK" baseline="0" dirty="0" err="1" smtClean="0"/>
              <a:t>Enabling</a:t>
            </a:r>
            <a:r>
              <a:rPr lang="da-DK" baseline="0" dirty="0" smtClean="0"/>
              <a:t> Open </a:t>
            </a:r>
            <a:r>
              <a:rPr lang="da-DK" baseline="0" dirty="0" err="1" smtClean="0"/>
              <a:t>Scholarship</a:t>
            </a:r>
            <a:r>
              <a:rPr lang="da-DK" baseline="0" dirty="0" smtClean="0"/>
              <a:t>), but all partners have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contributing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Horizon2020, FWF, HEFCE, NIH and NRF (SA) – </a:t>
            </a:r>
            <a:r>
              <a:rPr lang="da-DK" dirty="0" err="1" smtClean="0"/>
              <a:t>Liege</a:t>
            </a:r>
            <a:r>
              <a:rPr lang="da-DK" dirty="0" smtClean="0"/>
              <a:t>, Minho, Gent, INRIA,</a:t>
            </a:r>
            <a:r>
              <a:rPr lang="da-DK" baseline="0" dirty="0" smtClean="0"/>
              <a:t> Luxembourg,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9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Pls</a:t>
            </a:r>
            <a:r>
              <a:rPr lang="da-DK" dirty="0" smtClean="0"/>
              <a:t> note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is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institutional</a:t>
            </a:r>
            <a:r>
              <a:rPr lang="da-DK" dirty="0" smtClean="0"/>
              <a:t> </a:t>
            </a:r>
            <a:r>
              <a:rPr lang="da-DK" dirty="0" err="1" smtClean="0"/>
              <a:t>repositories</a:t>
            </a:r>
            <a:r>
              <a:rPr lang="da-DK" dirty="0" smtClean="0"/>
              <a:t>. In </a:t>
            </a:r>
            <a:r>
              <a:rPr lang="da-DK" dirty="0" err="1" smtClean="0"/>
              <a:t>certain</a:t>
            </a:r>
            <a:r>
              <a:rPr lang="da-DK" dirty="0" smtClean="0"/>
              <a:t> </a:t>
            </a:r>
            <a:r>
              <a:rPr lang="da-DK" dirty="0" err="1" smtClean="0"/>
              <a:t>discipline</a:t>
            </a:r>
            <a:r>
              <a:rPr lang="da-DK" dirty="0" smtClean="0"/>
              <a:t> </a:t>
            </a:r>
            <a:r>
              <a:rPr lang="da-DK" dirty="0" err="1" smtClean="0"/>
              <a:t>subject</a:t>
            </a:r>
            <a:r>
              <a:rPr lang="da-DK" dirty="0" smtClean="0"/>
              <a:t> </a:t>
            </a:r>
            <a:r>
              <a:rPr lang="da-DK" dirty="0" err="1" smtClean="0"/>
              <a:t>repositories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play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significant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role</a:t>
            </a:r>
            <a:r>
              <a:rPr lang="da-DK" baseline="0" dirty="0" smtClean="0"/>
              <a:t>, but 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out of </a:t>
            </a:r>
            <a:r>
              <a:rPr lang="da-DK" baseline="0" dirty="0" err="1" smtClean="0"/>
              <a:t>scope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We</a:t>
            </a:r>
            <a:r>
              <a:rPr lang="da-DK" dirty="0" smtClean="0"/>
              <a:t> all know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WoK</a:t>
            </a:r>
            <a:r>
              <a:rPr lang="da-DK" dirty="0" smtClean="0"/>
              <a:t> is not the </a:t>
            </a:r>
            <a:r>
              <a:rPr lang="da-DK" dirty="0" err="1" smtClean="0"/>
              <a:t>whole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r>
              <a:rPr lang="da-DK" dirty="0" smtClean="0"/>
              <a:t>, but it </a:t>
            </a:r>
            <a:r>
              <a:rPr lang="da-DK" dirty="0" err="1" smtClean="0"/>
              <a:t>should</a:t>
            </a:r>
            <a:r>
              <a:rPr lang="da-DK" dirty="0" smtClean="0"/>
              <a:t> give a </a:t>
            </a:r>
            <a:r>
              <a:rPr lang="da-DK" dirty="0" err="1" smtClean="0"/>
              <a:t>picture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to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extent</a:t>
            </a:r>
            <a:r>
              <a:rPr lang="da-DK" dirty="0" smtClean="0"/>
              <a:t> journal </a:t>
            </a:r>
            <a:r>
              <a:rPr lang="da-DK" dirty="0" err="1" smtClean="0"/>
              <a:t>articles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actually</a:t>
            </a:r>
            <a:r>
              <a:rPr lang="da-DK" baseline="0" dirty="0" smtClean="0"/>
              <a:t> made open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via </a:t>
            </a:r>
            <a:r>
              <a:rPr lang="da-DK" baseline="0" dirty="0" err="1" smtClean="0"/>
              <a:t>institutional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repositories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aseline="0" dirty="0" smtClean="0"/>
              <a:t>122 is 50% of the </a:t>
            </a:r>
            <a:r>
              <a:rPr lang="da-DK" baseline="0" dirty="0" err="1" smtClean="0"/>
              <a:t>repositories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mandate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inplace</a:t>
            </a:r>
            <a:r>
              <a:rPr lang="da-DK" baseline="0" dirty="0" smtClean="0"/>
              <a:t> at the time of the </a:t>
            </a:r>
            <a:r>
              <a:rPr lang="da-DK" baseline="0" dirty="0" err="1" smtClean="0"/>
              <a:t>analysis</a:t>
            </a:r>
            <a:r>
              <a:rPr lang="da-DK" baseline="0" dirty="0" smtClean="0"/>
              <a:t> (2014) – </a:t>
            </a:r>
            <a:r>
              <a:rPr lang="da-DK" baseline="0" dirty="0" err="1" smtClean="0"/>
              <a:t>before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makeover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27CBC-6AE3-6943-B55C-B100394A70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ar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0630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5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88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4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7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parc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4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.sparceurope.or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780" y="764704"/>
            <a:ext cx="7772400" cy="2088232"/>
          </a:xfrm>
        </p:spPr>
        <p:txBody>
          <a:bodyPr/>
          <a:lstStyle/>
          <a:p>
            <a:r>
              <a:rPr lang="en-US" sz="3600" dirty="0" smtClean="0"/>
              <a:t>“what we do at SPARC Europe, OA </a:t>
            </a:r>
            <a:r>
              <a:rPr lang="en-US" sz="3600" dirty="0"/>
              <a:t>policies </a:t>
            </a:r>
            <a:r>
              <a:rPr lang="en-US" sz="3600" dirty="0" smtClean="0"/>
              <a:t>and more”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Bibliotheca </a:t>
            </a:r>
            <a:r>
              <a:rPr lang="en-US" sz="2800" dirty="0" err="1" smtClean="0">
                <a:solidFill>
                  <a:schemeClr val="tx1"/>
                </a:solidFill>
              </a:rPr>
              <a:t>Academica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2015,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Ostrawa</a:t>
            </a:r>
            <a:r>
              <a:rPr lang="en-US" sz="2800" dirty="0" smtClean="0">
                <a:solidFill>
                  <a:schemeClr val="tx1"/>
                </a:solidFill>
              </a:rPr>
              <a:t>, October 13-14</a:t>
            </a:r>
            <a:endParaRPr lang="en-US" sz="4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4372"/>
            <a:ext cx="6440760" cy="208823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Lars Bjørnshauge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SPARC Europe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SE_Map_March201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/>
          <a:stretch/>
        </p:blipFill>
        <p:spPr>
          <a:xfrm>
            <a:off x="5076056" y="2924944"/>
            <a:ext cx="2736304" cy="260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2" y="1700808"/>
            <a:ext cx="8855218" cy="348327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275856" y="1052736"/>
            <a:ext cx="223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PASTEUR4OA</a:t>
            </a:r>
          </a:p>
        </p:txBody>
      </p:sp>
    </p:spTree>
    <p:extLst>
      <p:ext uri="{BB962C8B-B14F-4D97-AF65-F5344CB8AC3E}">
        <p14:creationId xmlns:p14="http://schemas.microsoft.com/office/powerpoint/2010/main" val="29593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" y="1988840"/>
            <a:ext cx="9814585" cy="86409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5" y="3212976"/>
            <a:ext cx="9934833" cy="122413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203848" y="1347155"/>
            <a:ext cx="223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PASTEUR4OA</a:t>
            </a:r>
          </a:p>
        </p:txBody>
      </p:sp>
    </p:spTree>
    <p:extLst>
      <p:ext uri="{BB962C8B-B14F-4D97-AF65-F5344CB8AC3E}">
        <p14:creationId xmlns:p14="http://schemas.microsoft.com/office/powerpoint/2010/main" val="37886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22" y="594665"/>
            <a:ext cx="4718555" cy="763295"/>
          </a:xfrm>
          <a:prstGeom prst="rect">
            <a:avLst/>
          </a:prstGeom>
        </p:spPr>
      </p:pic>
      <p:pic>
        <p:nvPicPr>
          <p:cNvPr id="9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99850" y="2132856"/>
            <a:ext cx="3581900" cy="3600399"/>
          </a:xfrm>
          <a:prstGeom prst="rect">
            <a:avLst/>
          </a:prstGeom>
        </p:spPr>
      </p:pic>
      <p:pic>
        <p:nvPicPr>
          <p:cNvPr id="10" name="Pladsholder til indhold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32040" y="2276870"/>
            <a:ext cx="3248478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753374" cy="111458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6" y="1484784"/>
            <a:ext cx="8679849" cy="45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37899"/>
            <a:ext cx="7772400" cy="664689"/>
          </a:xfrm>
        </p:spPr>
        <p:txBody>
          <a:bodyPr/>
          <a:lstStyle/>
          <a:p>
            <a:r>
              <a:rPr lang="en-US" dirty="0" smtClean="0"/>
              <a:t>Open Access </a:t>
            </a:r>
            <a:r>
              <a:rPr lang="en-US" dirty="0" smtClean="0">
                <a:solidFill>
                  <a:srgbClr val="FF0000"/>
                </a:solidFill>
              </a:rPr>
              <a:t>policies</a:t>
            </a:r>
            <a:r>
              <a:rPr lang="en-US" dirty="0" smtClean="0"/>
              <a:t> worldwide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3" y="1235526"/>
          <a:ext cx="8677275" cy="49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9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4367"/>
            <a:ext cx="7772400" cy="797627"/>
          </a:xfrm>
        </p:spPr>
        <p:txBody>
          <a:bodyPr/>
          <a:lstStyle/>
          <a:p>
            <a:r>
              <a:rPr lang="en-US" sz="3692" dirty="0"/>
              <a:t>Open Access </a:t>
            </a:r>
            <a:r>
              <a:rPr lang="en-US" sz="3692" u="sng" dirty="0">
                <a:solidFill>
                  <a:srgbClr val="FF0000"/>
                </a:solidFill>
              </a:rPr>
              <a:t>mandates</a:t>
            </a:r>
            <a:r>
              <a:rPr lang="en-US" sz="3692" dirty="0"/>
              <a:t> worldwide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3365" y="1235526"/>
          <a:ext cx="8677275" cy="498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3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Examining</a:t>
            </a:r>
            <a:r>
              <a:rPr lang="da-DK" dirty="0" smtClean="0"/>
              <a:t> policy </a:t>
            </a:r>
            <a:r>
              <a:rPr lang="da-DK" dirty="0" err="1" smtClean="0"/>
              <a:t>effectiveness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r>
              <a:rPr lang="da-DK" dirty="0" err="1" smtClean="0"/>
              <a:t>measuring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deposit</a:t>
            </a:r>
            <a:r>
              <a:rPr lang="da-DK" dirty="0" smtClean="0">
                <a:solidFill>
                  <a:srgbClr val="FF0000"/>
                </a:solidFill>
              </a:rPr>
              <a:t> rates</a:t>
            </a:r>
          </a:p>
          <a:p>
            <a:r>
              <a:rPr lang="da-DK" dirty="0" smtClean="0"/>
              <a:t> </a:t>
            </a:r>
            <a:r>
              <a:rPr lang="da-DK" dirty="0" err="1" smtClean="0"/>
              <a:t>measuring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deposit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latency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 </a:t>
            </a:r>
            <a:r>
              <a:rPr lang="da-DK" dirty="0" err="1" smtClean="0"/>
              <a:t>examining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deposit</a:t>
            </a:r>
            <a:r>
              <a:rPr lang="da-DK" dirty="0" smtClean="0">
                <a:solidFill>
                  <a:srgbClr val="FF0000"/>
                </a:solidFill>
              </a:rPr>
              <a:t> rates </a:t>
            </a:r>
            <a:r>
              <a:rPr lang="da-DK" dirty="0" smtClean="0"/>
              <a:t>in relation to 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smtClean="0">
                <a:solidFill>
                  <a:srgbClr val="FF0000"/>
                </a:solidFill>
              </a:rPr>
              <a:t>policy </a:t>
            </a:r>
            <a:r>
              <a:rPr lang="da-DK" dirty="0" err="1" smtClean="0">
                <a:solidFill>
                  <a:srgbClr val="FF0000"/>
                </a:solidFill>
              </a:rPr>
              <a:t>criteria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 </a:t>
            </a:r>
            <a:r>
              <a:rPr lang="en-GB" dirty="0" smtClean="0"/>
              <a:t>examining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correlation</a:t>
            </a:r>
            <a:r>
              <a:rPr lang="en-GB" dirty="0"/>
              <a:t> between </a:t>
            </a:r>
            <a:r>
              <a:rPr lang="en-GB" dirty="0">
                <a:solidFill>
                  <a:srgbClr val="FF0000"/>
                </a:solidFill>
              </a:rPr>
              <a:t>deposit latency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>
                <a:solidFill>
                  <a:srgbClr val="FF0000"/>
                </a:solidFill>
              </a:rPr>
              <a:t>different policy criteria</a:t>
            </a:r>
            <a:endParaRPr lang="da-DK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Deposit</a:t>
            </a:r>
            <a:r>
              <a:rPr lang="da-DK" dirty="0" smtClean="0"/>
              <a:t> rates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Metadata-Only </a:t>
            </a:r>
          </a:p>
          <a:p>
            <a:r>
              <a:rPr lang="en-GB" dirty="0" smtClean="0"/>
              <a:t>Full-Text </a:t>
            </a:r>
          </a:p>
          <a:p>
            <a:pPr lvl="1"/>
            <a:r>
              <a:rPr lang="en-GB" dirty="0" smtClean="0"/>
              <a:t>Open </a:t>
            </a:r>
            <a:r>
              <a:rPr lang="en-GB" dirty="0"/>
              <a:t>Access </a:t>
            </a:r>
            <a:endParaRPr lang="en-GB" dirty="0" smtClean="0"/>
          </a:p>
          <a:p>
            <a:pPr lvl="1"/>
            <a:r>
              <a:rPr lang="en-GB" dirty="0" smtClean="0"/>
              <a:t>Restricted Access (embargo)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2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mandates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better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soft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policies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Deposit of Open Access material was over four times as high (14%) for institutions with a mandatory policy than for those without (3%)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026" y="667270"/>
            <a:ext cx="8027437" cy="1143000"/>
          </a:xfrm>
        </p:spPr>
        <p:txBody>
          <a:bodyPr/>
          <a:lstStyle/>
          <a:p>
            <a:r>
              <a:rPr lang="da-DK" dirty="0" err="1" smtClean="0"/>
              <a:t>Deposit</a:t>
            </a:r>
            <a:r>
              <a:rPr lang="da-DK" dirty="0" smtClean="0"/>
              <a:t> </a:t>
            </a:r>
            <a:r>
              <a:rPr lang="da-DK" dirty="0">
                <a:solidFill>
                  <a:srgbClr val="FF0000"/>
                </a:solidFill>
              </a:rPr>
              <a:t>rates</a:t>
            </a:r>
            <a:r>
              <a:rPr lang="da-DK" dirty="0"/>
              <a:t> </a:t>
            </a:r>
            <a:r>
              <a:rPr lang="da-DK" dirty="0" smtClean="0"/>
              <a:t> and policy </a:t>
            </a:r>
            <a:r>
              <a:rPr lang="da-DK" dirty="0" err="1" smtClean="0"/>
              <a:t>criteria</a:t>
            </a:r>
            <a:r>
              <a:rPr lang="da-DK" dirty="0" smtClean="0"/>
              <a:t> 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92D050"/>
                </a:solidFill>
              </a:rPr>
              <a:t>Positive</a:t>
            </a:r>
            <a:r>
              <a:rPr lang="en-GB" dirty="0"/>
              <a:t> </a:t>
            </a:r>
            <a:r>
              <a:rPr lang="en-GB" dirty="0" smtClean="0"/>
              <a:t>correlations: Open </a:t>
            </a:r>
            <a:r>
              <a:rPr lang="en-GB" dirty="0"/>
              <a:t>Access and Restricted Access deposit rates and </a:t>
            </a:r>
            <a:r>
              <a:rPr lang="en-GB" dirty="0" smtClean="0"/>
              <a:t>these policy </a:t>
            </a:r>
            <a:r>
              <a:rPr lang="en-GB" dirty="0"/>
              <a:t>criteria: </a:t>
            </a:r>
            <a:endParaRPr lang="en-GB" dirty="0" smtClean="0"/>
          </a:p>
          <a:p>
            <a:pPr lvl="1"/>
            <a:r>
              <a:rPr lang="en-GB" i="1" dirty="0" smtClean="0"/>
              <a:t>Must </a:t>
            </a:r>
            <a:r>
              <a:rPr lang="en-GB" i="1" dirty="0"/>
              <a:t>deposit, </a:t>
            </a:r>
            <a:endParaRPr lang="en-GB" i="1" dirty="0" smtClean="0"/>
          </a:p>
          <a:p>
            <a:pPr lvl="1"/>
            <a:r>
              <a:rPr lang="en-GB" i="1" dirty="0" smtClean="0"/>
              <a:t>Cannot </a:t>
            </a:r>
            <a:r>
              <a:rPr lang="en-GB" i="1" dirty="0"/>
              <a:t>waive deposit, </a:t>
            </a:r>
            <a:endParaRPr lang="en-GB" i="1" dirty="0" smtClean="0"/>
          </a:p>
          <a:p>
            <a:pPr lvl="1"/>
            <a:r>
              <a:rPr lang="en-GB" i="1" dirty="0" smtClean="0"/>
              <a:t>Link </a:t>
            </a:r>
            <a:r>
              <a:rPr lang="en-GB" i="1" dirty="0"/>
              <a:t>to research evaluation, </a:t>
            </a:r>
            <a:endParaRPr lang="en-GB" i="1" dirty="0" smtClean="0"/>
          </a:p>
          <a:p>
            <a:pPr lvl="1"/>
            <a:r>
              <a:rPr lang="en-GB" i="1" dirty="0" smtClean="0"/>
              <a:t>Cannot </a:t>
            </a:r>
            <a:r>
              <a:rPr lang="en-GB" i="1" dirty="0"/>
              <a:t>waive rights retention, </a:t>
            </a:r>
            <a:endParaRPr lang="en-GB" i="1" dirty="0" smtClean="0"/>
          </a:p>
          <a:p>
            <a:pPr lvl="1"/>
            <a:r>
              <a:rPr lang="en-GB" i="1" dirty="0" smtClean="0"/>
              <a:t>Must </a:t>
            </a:r>
            <a:r>
              <a:rPr lang="en-GB" i="1" dirty="0"/>
              <a:t>make item Open Access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45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42913"/>
            <a:ext cx="89535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0432" cy="1143000"/>
          </a:xfrm>
        </p:spPr>
        <p:txBody>
          <a:bodyPr/>
          <a:lstStyle/>
          <a:p>
            <a:r>
              <a:rPr lang="da-DK" dirty="0" err="1"/>
              <a:t>Deposit</a:t>
            </a:r>
            <a:r>
              <a:rPr lang="da-DK" dirty="0"/>
              <a:t> rates  and policy </a:t>
            </a:r>
            <a:r>
              <a:rPr lang="da-DK" dirty="0" err="1"/>
              <a:t>criteria</a:t>
            </a:r>
            <a:r>
              <a:rPr lang="da-DK" dirty="0"/>
              <a:t> </a:t>
            </a:r>
            <a:r>
              <a:rPr lang="da-DK" dirty="0" smtClean="0"/>
              <a:t>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GB" dirty="0" smtClean="0">
                <a:solidFill>
                  <a:srgbClr val="00B050"/>
                </a:solidFill>
              </a:rPr>
              <a:t>Significant</a:t>
            </a:r>
            <a:r>
              <a:rPr lang="en-GB" dirty="0" smtClean="0"/>
              <a:t> </a:t>
            </a:r>
            <a:r>
              <a:rPr lang="en-GB" dirty="0"/>
              <a:t>correlation </a:t>
            </a:r>
            <a:r>
              <a:rPr lang="en-GB" dirty="0" err="1" smtClean="0"/>
              <a:t>btwn</a:t>
            </a:r>
            <a:r>
              <a:rPr lang="en-GB" dirty="0" smtClean="0"/>
              <a:t> </a:t>
            </a:r>
            <a:r>
              <a:rPr lang="en-GB" dirty="0"/>
              <a:t>Open Access deposit rate and </a:t>
            </a:r>
            <a:endParaRPr lang="en-GB" dirty="0" smtClean="0"/>
          </a:p>
          <a:p>
            <a:pPr lvl="1" fontAlgn="auto"/>
            <a:r>
              <a:rPr lang="en-GB" i="1" dirty="0" smtClean="0"/>
              <a:t>Must </a:t>
            </a:r>
            <a:r>
              <a:rPr lang="en-GB" i="1" dirty="0"/>
              <a:t>deposit</a:t>
            </a:r>
            <a:r>
              <a:rPr lang="en-GB" dirty="0"/>
              <a:t> </a:t>
            </a:r>
            <a:endParaRPr lang="en-GB" dirty="0" smtClean="0"/>
          </a:p>
          <a:p>
            <a:pPr lvl="1" fontAlgn="auto"/>
            <a:r>
              <a:rPr lang="en-GB" i="1" dirty="0" smtClean="0"/>
              <a:t>Cannot </a:t>
            </a:r>
            <a:r>
              <a:rPr lang="en-GB" i="1" dirty="0"/>
              <a:t>waive </a:t>
            </a:r>
            <a:r>
              <a:rPr lang="en-GB" i="1" dirty="0" smtClean="0"/>
              <a:t>deposit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69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 smtClean="0"/>
              <a:t>Deposit</a:t>
            </a:r>
            <a:r>
              <a:rPr lang="da-DK" sz="4000" dirty="0" smtClean="0"/>
              <a:t> </a:t>
            </a:r>
            <a:r>
              <a:rPr lang="da-DK" sz="4000" dirty="0" err="1" smtClean="0"/>
              <a:t>latency</a:t>
            </a:r>
            <a:r>
              <a:rPr lang="da-DK" sz="4000" dirty="0" smtClean="0"/>
              <a:t> and policy </a:t>
            </a:r>
            <a:r>
              <a:rPr lang="da-DK" sz="4000" dirty="0" err="1" smtClean="0"/>
              <a:t>criteria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547813"/>
            <a:ext cx="7772400" cy="4548187"/>
          </a:xfrm>
        </p:spPr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Positive</a:t>
            </a:r>
            <a:r>
              <a:rPr lang="en-GB" dirty="0" smtClean="0"/>
              <a:t> </a:t>
            </a:r>
            <a:r>
              <a:rPr lang="en-GB" dirty="0"/>
              <a:t>correlation </a:t>
            </a:r>
            <a:r>
              <a:rPr lang="en-GB" dirty="0" err="1" smtClean="0"/>
              <a:t>btwn</a:t>
            </a:r>
            <a:r>
              <a:rPr lang="en-GB" dirty="0" smtClean="0"/>
              <a:t> </a:t>
            </a:r>
            <a:r>
              <a:rPr lang="en-GB" dirty="0"/>
              <a:t>early deposit </a:t>
            </a:r>
            <a:r>
              <a:rPr lang="en-GB" dirty="0" smtClean="0"/>
              <a:t>and</a:t>
            </a:r>
          </a:p>
          <a:p>
            <a:pPr lvl="1"/>
            <a:r>
              <a:rPr lang="en-GB" i="1" dirty="0" smtClean="0"/>
              <a:t>Age of the mandate </a:t>
            </a:r>
            <a:endParaRPr lang="en-GB" i="1" dirty="0"/>
          </a:p>
          <a:p>
            <a:pPr lvl="1"/>
            <a:r>
              <a:rPr lang="en-GB" i="1" dirty="0" smtClean="0"/>
              <a:t>Cannot </a:t>
            </a:r>
            <a:r>
              <a:rPr lang="en-GB" i="1" dirty="0"/>
              <a:t>waive rights </a:t>
            </a:r>
            <a:r>
              <a:rPr lang="en-GB" i="1" dirty="0" smtClean="0"/>
              <a:t>retention</a:t>
            </a:r>
          </a:p>
          <a:p>
            <a:pPr lvl="1"/>
            <a:r>
              <a:rPr lang="en-GB" i="1" dirty="0" smtClean="0"/>
              <a:t>Deposit </a:t>
            </a:r>
            <a:r>
              <a:rPr lang="en-GB" i="1" dirty="0"/>
              <a:t>immediately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Significant</a:t>
            </a:r>
            <a:r>
              <a:rPr lang="en-GB" dirty="0" smtClean="0"/>
              <a:t> </a:t>
            </a:r>
            <a:r>
              <a:rPr lang="en-GB" dirty="0"/>
              <a:t>correlation </a:t>
            </a:r>
            <a:r>
              <a:rPr lang="en-GB" dirty="0" err="1" smtClean="0"/>
              <a:t>btwn</a:t>
            </a:r>
            <a:r>
              <a:rPr lang="en-GB" dirty="0" smtClean="0"/>
              <a:t> </a:t>
            </a:r>
            <a:r>
              <a:rPr lang="en-GB" dirty="0"/>
              <a:t>early Open Access deposits and </a:t>
            </a:r>
            <a:endParaRPr lang="en-GB" dirty="0" smtClean="0"/>
          </a:p>
          <a:p>
            <a:pPr lvl="1"/>
            <a:r>
              <a:rPr lang="en-GB" i="1" dirty="0" smtClean="0"/>
              <a:t>Age </a:t>
            </a:r>
            <a:r>
              <a:rPr lang="en-GB" i="1" dirty="0"/>
              <a:t>of the </a:t>
            </a:r>
            <a:r>
              <a:rPr lang="en-GB" i="1" dirty="0" smtClean="0"/>
              <a:t>mandate (</a:t>
            </a:r>
            <a:r>
              <a:rPr lang="en-GB" sz="2400" dirty="0" smtClean="0"/>
              <a:t>the </a:t>
            </a:r>
            <a:r>
              <a:rPr lang="en-GB" sz="2400" dirty="0"/>
              <a:t>longer a mandatory policy has been in place, the more effective it can </a:t>
            </a:r>
            <a:r>
              <a:rPr lang="en-GB" sz="2400" dirty="0" smtClean="0"/>
              <a:t>become</a:t>
            </a:r>
            <a:r>
              <a:rPr lang="en-GB" dirty="0" smtClean="0"/>
              <a:t>).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95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 </a:t>
            </a:r>
            <a:r>
              <a:rPr lang="da-DK" dirty="0" err="1" smtClean="0"/>
              <a:t>efficient</a:t>
            </a:r>
            <a:r>
              <a:rPr lang="da-DK" dirty="0" smtClean="0"/>
              <a:t> policy is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464645"/>
          </a:xfrm>
        </p:spPr>
        <p:txBody>
          <a:bodyPr/>
          <a:lstStyle/>
          <a:p>
            <a:r>
              <a:rPr lang="da-DK" dirty="0" smtClean="0"/>
              <a:t>A Must </a:t>
            </a:r>
            <a:r>
              <a:rPr lang="da-DK" dirty="0" err="1" smtClean="0"/>
              <a:t>Deposit</a:t>
            </a:r>
            <a:r>
              <a:rPr lang="da-DK" dirty="0" smtClean="0"/>
              <a:t> policy</a:t>
            </a:r>
          </a:p>
          <a:p>
            <a:r>
              <a:rPr lang="da-DK" dirty="0" err="1" smtClean="0"/>
              <a:t>Cannot</a:t>
            </a:r>
            <a:r>
              <a:rPr lang="da-DK" dirty="0"/>
              <a:t> </a:t>
            </a:r>
            <a:r>
              <a:rPr lang="da-DK" dirty="0" err="1" smtClean="0"/>
              <a:t>Waive</a:t>
            </a:r>
            <a:r>
              <a:rPr lang="da-DK" dirty="0" smtClean="0"/>
              <a:t> </a:t>
            </a:r>
            <a:r>
              <a:rPr lang="da-DK" dirty="0" err="1" smtClean="0"/>
              <a:t>Deposit</a:t>
            </a:r>
            <a:r>
              <a:rPr lang="da-DK" dirty="0" smtClean="0"/>
              <a:t> policy</a:t>
            </a:r>
          </a:p>
          <a:p>
            <a:r>
              <a:rPr lang="da-DK" dirty="0" smtClean="0"/>
              <a:t>A policy </a:t>
            </a:r>
            <a:r>
              <a:rPr lang="da-DK" dirty="0" err="1" smtClean="0"/>
              <a:t>linked</a:t>
            </a:r>
            <a:r>
              <a:rPr lang="da-DK" dirty="0" smtClean="0"/>
              <a:t> with Research Evaluation/</a:t>
            </a:r>
            <a:r>
              <a:rPr lang="da-DK" dirty="0" err="1" smtClean="0"/>
              <a:t>Assessment</a:t>
            </a:r>
            <a:r>
              <a:rPr lang="da-DK" dirty="0" smtClean="0"/>
              <a:t> </a:t>
            </a:r>
          </a:p>
          <a:p>
            <a:r>
              <a:rPr lang="da-DK" dirty="0" smtClean="0"/>
              <a:t>5 of the funder </a:t>
            </a:r>
            <a:r>
              <a:rPr lang="da-DK" dirty="0" err="1" smtClean="0"/>
              <a:t>policies</a:t>
            </a:r>
            <a:r>
              <a:rPr lang="da-DK" dirty="0" smtClean="0"/>
              <a:t> </a:t>
            </a:r>
            <a:r>
              <a:rPr lang="da-DK" dirty="0" err="1" smtClean="0"/>
              <a:t>include</a:t>
            </a:r>
            <a:r>
              <a:rPr lang="da-DK" dirty="0" smtClean="0"/>
              <a:t> </a:t>
            </a:r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criteria</a:t>
            </a:r>
            <a:r>
              <a:rPr lang="da-DK" dirty="0" smtClean="0"/>
              <a:t>  </a:t>
            </a:r>
            <a:r>
              <a:rPr lang="da-DK" dirty="0" smtClean="0"/>
              <a:t>- </a:t>
            </a:r>
            <a:r>
              <a:rPr lang="da-DK" dirty="0" smtClean="0">
                <a:solidFill>
                  <a:srgbClr val="FF0000"/>
                </a:solidFill>
              </a:rPr>
              <a:t>7%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13 of the institutional policies include these criteria 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/>
              <a:t> 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98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err="1" smtClean="0"/>
              <a:t>Deposit</a:t>
            </a:r>
            <a:r>
              <a:rPr lang="da-DK" sz="3600" dirty="0" smtClean="0"/>
              <a:t> rates (</a:t>
            </a:r>
            <a:r>
              <a:rPr lang="da-DK" sz="3600" dirty="0" err="1" smtClean="0"/>
              <a:t>institutional</a:t>
            </a:r>
            <a:r>
              <a:rPr lang="da-DK" sz="3600" dirty="0" smtClean="0"/>
              <a:t> </a:t>
            </a:r>
            <a:r>
              <a:rPr lang="da-DK" sz="3600" dirty="0" err="1" smtClean="0"/>
              <a:t>repositories</a:t>
            </a:r>
            <a:r>
              <a:rPr lang="da-DK" sz="3600" dirty="0" smtClean="0"/>
              <a:t>)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547814"/>
            <a:ext cx="7772400" cy="4548336"/>
          </a:xfrm>
        </p:spPr>
        <p:txBody>
          <a:bodyPr/>
          <a:lstStyle/>
          <a:p>
            <a:r>
              <a:rPr lang="da-DK" sz="2400" dirty="0" err="1" smtClean="0"/>
              <a:t>Based</a:t>
            </a:r>
            <a:r>
              <a:rPr lang="da-DK" sz="2400" dirty="0" smtClean="0"/>
              <a:t> on </a:t>
            </a:r>
            <a:r>
              <a:rPr lang="da-DK" sz="2400" b="1" dirty="0" err="1" smtClean="0">
                <a:solidFill>
                  <a:srgbClr val="FF0000"/>
                </a:solidFill>
              </a:rPr>
              <a:t>published</a:t>
            </a:r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b="1" dirty="0" err="1" smtClean="0">
                <a:solidFill>
                  <a:srgbClr val="FF0000"/>
                </a:solidFill>
              </a:rPr>
              <a:t>articles</a:t>
            </a:r>
            <a:r>
              <a:rPr lang="da-DK" sz="2400" b="1" dirty="0" smtClean="0">
                <a:solidFill>
                  <a:srgbClr val="FF0000"/>
                </a:solidFill>
              </a:rPr>
              <a:t> </a:t>
            </a:r>
            <a:r>
              <a:rPr lang="da-DK" sz="2400" dirty="0" err="1" smtClean="0"/>
              <a:t>according</a:t>
            </a:r>
            <a:r>
              <a:rPr lang="da-DK" sz="2400" dirty="0" smtClean="0"/>
              <a:t> to Web of Knowledge in 2011-2013 </a:t>
            </a:r>
            <a:r>
              <a:rPr lang="da-DK" sz="2400" dirty="0" err="1" smtClean="0"/>
              <a:t>measured</a:t>
            </a:r>
            <a:r>
              <a:rPr lang="da-DK" sz="2400" dirty="0" smtClean="0"/>
              <a:t> </a:t>
            </a:r>
            <a:r>
              <a:rPr lang="da-DK" sz="2400" dirty="0" err="1" smtClean="0"/>
              <a:t>Autumn</a:t>
            </a:r>
            <a:r>
              <a:rPr lang="da-DK" sz="2400" dirty="0" smtClean="0"/>
              <a:t> 2014</a:t>
            </a:r>
          </a:p>
          <a:p>
            <a:r>
              <a:rPr lang="da-DK" sz="2400" dirty="0" smtClean="0"/>
              <a:t>122 institutions with </a:t>
            </a:r>
            <a:r>
              <a:rPr lang="da-DK" sz="2400" dirty="0" err="1" smtClean="0"/>
              <a:t>mandates</a:t>
            </a:r>
            <a:r>
              <a:rPr lang="da-DK" sz="2400" dirty="0" smtClean="0"/>
              <a:t> </a:t>
            </a:r>
            <a:r>
              <a:rPr lang="da-DK" sz="2400" dirty="0" err="1" smtClean="0"/>
              <a:t>adopted</a:t>
            </a:r>
            <a:r>
              <a:rPr lang="da-DK" sz="2400" dirty="0" smtClean="0"/>
              <a:t> 2011 or </a:t>
            </a:r>
            <a:r>
              <a:rPr lang="da-DK" sz="2400" dirty="0" err="1" smtClean="0"/>
              <a:t>earlier</a:t>
            </a:r>
            <a:r>
              <a:rPr lang="da-DK" sz="2400" dirty="0" smtClean="0"/>
              <a:t> and 10 institutions </a:t>
            </a:r>
            <a:r>
              <a:rPr lang="da-DK" sz="2400" dirty="0" err="1" smtClean="0"/>
              <a:t>without</a:t>
            </a:r>
            <a:r>
              <a:rPr lang="da-DK" sz="2400" dirty="0" smtClean="0"/>
              <a:t> a </a:t>
            </a:r>
            <a:r>
              <a:rPr lang="da-DK" sz="2400" dirty="0" err="1" smtClean="0"/>
              <a:t>mandate</a:t>
            </a:r>
            <a:r>
              <a:rPr lang="da-DK" sz="2400" dirty="0" smtClean="0"/>
              <a:t> – </a:t>
            </a:r>
            <a:r>
              <a:rPr lang="da-DK" sz="2400" dirty="0" err="1" smtClean="0"/>
              <a:t>potentially</a:t>
            </a:r>
            <a:r>
              <a:rPr lang="da-DK" sz="2400" dirty="0" smtClean="0"/>
              <a:t> 350.000 </a:t>
            </a:r>
            <a:r>
              <a:rPr lang="da-DK" sz="2400" dirty="0" err="1" smtClean="0"/>
              <a:t>articles</a:t>
            </a:r>
            <a:endParaRPr lang="da-DK" sz="2400" dirty="0" smtClean="0"/>
          </a:p>
          <a:p>
            <a:r>
              <a:rPr lang="da-DK" sz="2400" dirty="0" err="1" smtClean="0"/>
              <a:t>Results</a:t>
            </a:r>
            <a:r>
              <a:rPr lang="da-DK" sz="2400" dirty="0" smtClean="0"/>
              <a:t>:</a:t>
            </a:r>
          </a:p>
          <a:p>
            <a:r>
              <a:rPr lang="da-DK" sz="2400" dirty="0" smtClean="0"/>
              <a:t>77% had </a:t>
            </a:r>
            <a:r>
              <a:rPr lang="da-DK" sz="2400" dirty="0" err="1" smtClean="0"/>
              <a:t>no</a:t>
            </a:r>
            <a:r>
              <a:rPr lang="da-DK" sz="2400" dirty="0" smtClean="0"/>
              <a:t> </a:t>
            </a:r>
            <a:r>
              <a:rPr lang="da-DK" sz="2400" dirty="0" err="1" smtClean="0"/>
              <a:t>records</a:t>
            </a:r>
            <a:r>
              <a:rPr lang="da-DK" sz="2400" dirty="0" smtClean="0"/>
              <a:t> at all!!</a:t>
            </a:r>
          </a:p>
          <a:p>
            <a:r>
              <a:rPr lang="da-DK" sz="2400" dirty="0" smtClean="0"/>
              <a:t>8% </a:t>
            </a:r>
            <a:r>
              <a:rPr lang="da-DK" sz="2400" dirty="0" err="1" smtClean="0"/>
              <a:t>were</a:t>
            </a:r>
            <a:r>
              <a:rPr lang="da-DK" sz="2400" dirty="0" smtClean="0"/>
              <a:t> Metadata </a:t>
            </a:r>
            <a:r>
              <a:rPr lang="da-DK" sz="2400" dirty="0" err="1" smtClean="0"/>
              <a:t>only</a:t>
            </a:r>
            <a:endParaRPr lang="da-DK" sz="2400" dirty="0" smtClean="0"/>
          </a:p>
          <a:p>
            <a:r>
              <a:rPr lang="da-DK" sz="2400" dirty="0" smtClean="0"/>
              <a:t>12% </a:t>
            </a:r>
            <a:r>
              <a:rPr lang="da-DK" sz="2400" dirty="0" err="1" smtClean="0"/>
              <a:t>were</a:t>
            </a:r>
            <a:r>
              <a:rPr lang="da-DK" sz="2400" dirty="0" smtClean="0"/>
              <a:t> Open Access</a:t>
            </a:r>
          </a:p>
          <a:p>
            <a:r>
              <a:rPr lang="da-DK" sz="2400" dirty="0" smtClean="0"/>
              <a:t>3% </a:t>
            </a:r>
            <a:r>
              <a:rPr lang="da-DK" sz="2400" dirty="0" err="1" smtClean="0"/>
              <a:t>were</a:t>
            </a:r>
            <a:r>
              <a:rPr lang="da-DK" sz="2400" dirty="0" smtClean="0"/>
              <a:t> </a:t>
            </a:r>
            <a:r>
              <a:rPr lang="da-DK" sz="2400" dirty="0" err="1" smtClean="0"/>
              <a:t>Restricted</a:t>
            </a:r>
            <a:r>
              <a:rPr lang="da-DK" sz="2400" dirty="0" smtClean="0"/>
              <a:t> Access</a:t>
            </a:r>
          </a:p>
          <a:p>
            <a:r>
              <a:rPr lang="da-DK" sz="2400" dirty="0" err="1" smtClean="0"/>
              <a:t>That</a:t>
            </a:r>
            <a:r>
              <a:rPr lang="da-DK" sz="2400" dirty="0" smtClean="0"/>
              <a:t> is: 15% Full </a:t>
            </a:r>
            <a:r>
              <a:rPr lang="da-DK" sz="2400" dirty="0" err="1" smtClean="0"/>
              <a:t>text</a:t>
            </a:r>
            <a:r>
              <a:rPr lang="da-DK" sz="2400" dirty="0" smtClean="0"/>
              <a:t>!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7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4352" y="188640"/>
            <a:ext cx="7772400" cy="1143000"/>
          </a:xfrm>
        </p:spPr>
        <p:txBody>
          <a:bodyPr/>
          <a:lstStyle/>
          <a:p>
            <a:r>
              <a:rPr lang="da-DK" dirty="0" smtClean="0"/>
              <a:t>Observations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94352" y="1124745"/>
            <a:ext cx="7772400" cy="4690418"/>
          </a:xfrm>
        </p:spPr>
        <p:txBody>
          <a:bodyPr/>
          <a:lstStyle/>
          <a:p>
            <a:r>
              <a:rPr lang="da-DK" sz="2800" dirty="0" smtClean="0"/>
              <a:t>Research Funders and mixed Funder and Research Organisations from Europe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much</a:t>
            </a:r>
            <a:r>
              <a:rPr lang="da-DK" sz="2800" dirty="0" smtClean="0"/>
              <a:t> more </a:t>
            </a:r>
            <a:r>
              <a:rPr lang="da-DK" sz="2800" dirty="0" err="1" smtClean="0"/>
              <a:t>likely</a:t>
            </a:r>
            <a:r>
              <a:rPr lang="da-DK" sz="2800" dirty="0" smtClean="0"/>
              <a:t> to have </a:t>
            </a:r>
            <a:r>
              <a:rPr lang="da-DK" sz="2800" dirty="0" err="1" smtClean="0"/>
              <a:t>stronger</a:t>
            </a:r>
            <a:r>
              <a:rPr lang="da-DK" sz="2800" dirty="0" smtClean="0"/>
              <a:t> </a:t>
            </a:r>
            <a:r>
              <a:rPr lang="da-DK" sz="2800" dirty="0" err="1" smtClean="0"/>
              <a:t>mandates</a:t>
            </a:r>
            <a:r>
              <a:rPr lang="da-DK" sz="2800" dirty="0" smtClean="0"/>
              <a:t>.</a:t>
            </a:r>
          </a:p>
          <a:p>
            <a:r>
              <a:rPr lang="da-DK" sz="2800" dirty="0" smtClean="0"/>
              <a:t>No </a:t>
            </a:r>
            <a:r>
              <a:rPr lang="da-DK" sz="2800" dirty="0" err="1" smtClean="0"/>
              <a:t>significant</a:t>
            </a:r>
            <a:r>
              <a:rPr lang="da-DK" sz="2800" dirty="0" smtClean="0"/>
              <a:t> difference in the ”</a:t>
            </a:r>
            <a:r>
              <a:rPr lang="da-DK" sz="2800" dirty="0" err="1" smtClean="0"/>
              <a:t>strength</a:t>
            </a:r>
            <a:r>
              <a:rPr lang="da-DK" sz="2800" dirty="0" smtClean="0"/>
              <a:t>” of </a:t>
            </a:r>
            <a:r>
              <a:rPr lang="da-DK" sz="2800" dirty="0" err="1" smtClean="0"/>
              <a:t>mandates</a:t>
            </a:r>
            <a:r>
              <a:rPr lang="da-DK" sz="2800" dirty="0" smtClean="0"/>
              <a:t> in Research Organisations (</a:t>
            </a:r>
            <a:r>
              <a:rPr lang="da-DK" sz="2800" dirty="0" err="1" smtClean="0"/>
              <a:t>Universities</a:t>
            </a:r>
            <a:r>
              <a:rPr lang="da-DK" sz="2800" dirty="0" smtClean="0"/>
              <a:t> etc.) </a:t>
            </a:r>
            <a:r>
              <a:rPr lang="da-DK" sz="2800" dirty="0" err="1" smtClean="0"/>
              <a:t>across</a:t>
            </a:r>
            <a:r>
              <a:rPr lang="da-DK" sz="2800" dirty="0" smtClean="0"/>
              <a:t> the </a:t>
            </a:r>
            <a:r>
              <a:rPr lang="da-DK" sz="2800" dirty="0" err="1" smtClean="0"/>
              <a:t>continents</a:t>
            </a:r>
            <a:r>
              <a:rPr lang="da-DK" sz="2800" dirty="0" smtClean="0"/>
              <a:t>.</a:t>
            </a:r>
          </a:p>
          <a:p>
            <a:r>
              <a:rPr lang="da-DK" sz="2800" dirty="0"/>
              <a:t>Funders </a:t>
            </a:r>
            <a:r>
              <a:rPr lang="da-DK" sz="2800" dirty="0" err="1"/>
              <a:t>are</a:t>
            </a:r>
            <a:r>
              <a:rPr lang="da-DK" sz="2800" dirty="0"/>
              <a:t> more </a:t>
            </a:r>
            <a:r>
              <a:rPr lang="da-DK" sz="2800" dirty="0" err="1"/>
              <a:t>likely</a:t>
            </a:r>
            <a:r>
              <a:rPr lang="da-DK" sz="2800" dirty="0"/>
              <a:t> </a:t>
            </a:r>
            <a:r>
              <a:rPr lang="da-DK" sz="2800" dirty="0" err="1"/>
              <a:t>than</a:t>
            </a:r>
            <a:r>
              <a:rPr lang="da-DK" sz="2800" dirty="0"/>
              <a:t> </a:t>
            </a:r>
            <a:r>
              <a:rPr lang="da-DK" sz="2800" dirty="0" smtClean="0"/>
              <a:t>institutions </a:t>
            </a:r>
            <a:r>
              <a:rPr lang="da-DK" sz="2800" dirty="0"/>
              <a:t>to: </a:t>
            </a:r>
            <a:endParaRPr lang="da-DK" sz="2800" dirty="0" smtClean="0"/>
          </a:p>
          <a:p>
            <a:pPr lvl="1"/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deposit</a:t>
            </a:r>
            <a:endParaRPr lang="da-DK" dirty="0"/>
          </a:p>
          <a:p>
            <a:pPr lvl="1"/>
            <a:r>
              <a:rPr lang="da-DK" dirty="0" err="1"/>
              <a:t>recommend</a:t>
            </a:r>
            <a:r>
              <a:rPr lang="da-DK" dirty="0"/>
              <a:t> Gold OA and </a:t>
            </a:r>
          </a:p>
          <a:p>
            <a:pPr lvl="1"/>
            <a:r>
              <a:rPr lang="da-DK" dirty="0" err="1"/>
              <a:t>allow</a:t>
            </a:r>
            <a:r>
              <a:rPr lang="da-DK" dirty="0"/>
              <a:t> and/or provide funds for APC </a:t>
            </a:r>
            <a:r>
              <a:rPr lang="da-DK" dirty="0" err="1"/>
              <a:t>payments</a:t>
            </a:r>
            <a:endParaRPr lang="da-DK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762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 far</a:t>
            </a:r>
            <a:r>
              <a:rPr lang="da-DK" dirty="0" smtClean="0"/>
              <a:t>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We</a:t>
            </a:r>
            <a:r>
              <a:rPr lang="da-DK" dirty="0" smtClean="0"/>
              <a:t> have </a:t>
            </a:r>
            <a:r>
              <a:rPr lang="da-DK" dirty="0" err="1" smtClean="0"/>
              <a:t>seen</a:t>
            </a:r>
            <a:r>
              <a:rPr lang="da-DK" dirty="0" smtClean="0"/>
              <a:t> the </a:t>
            </a:r>
            <a:r>
              <a:rPr lang="da-DK" dirty="0" err="1" smtClean="0"/>
              <a:t>characteristics</a:t>
            </a:r>
            <a:r>
              <a:rPr lang="da-DK" dirty="0" smtClean="0"/>
              <a:t> of an </a:t>
            </a:r>
            <a:r>
              <a:rPr lang="da-DK" dirty="0" err="1" smtClean="0"/>
              <a:t>efficient</a:t>
            </a:r>
            <a:r>
              <a:rPr lang="da-DK" dirty="0" smtClean="0"/>
              <a:t> OA-policy</a:t>
            </a:r>
          </a:p>
          <a:p>
            <a:r>
              <a:rPr lang="da-DK" dirty="0" smtClean="0"/>
              <a:t>But the </a:t>
            </a:r>
            <a:r>
              <a:rPr lang="da-DK" dirty="0" err="1" smtClean="0"/>
              <a:t>deposit</a:t>
            </a:r>
            <a:r>
              <a:rPr lang="da-DK" dirty="0" smtClean="0"/>
              <a:t> rates in general </a:t>
            </a:r>
            <a:r>
              <a:rPr lang="da-DK" dirty="0" err="1" smtClean="0"/>
              <a:t>are</a:t>
            </a:r>
            <a:r>
              <a:rPr lang="da-DK" dirty="0" smtClean="0"/>
              <a:t> with a </a:t>
            </a:r>
            <a:r>
              <a:rPr lang="da-DK" dirty="0" err="1" smtClean="0"/>
              <a:t>few</a:t>
            </a:r>
            <a:r>
              <a:rPr lang="da-DK" dirty="0" smtClean="0"/>
              <a:t> </a:t>
            </a:r>
            <a:r>
              <a:rPr lang="da-DK" dirty="0" err="1" smtClean="0"/>
              <a:t>exceptions</a:t>
            </a:r>
            <a:r>
              <a:rPr lang="da-DK" dirty="0" smtClean="0"/>
              <a:t> </a:t>
            </a:r>
            <a:r>
              <a:rPr lang="da-DK" dirty="0" err="1" smtClean="0"/>
              <a:t>depressing</a:t>
            </a:r>
            <a:r>
              <a:rPr lang="da-DK" dirty="0" smtClean="0"/>
              <a:t>!</a:t>
            </a:r>
          </a:p>
          <a:p>
            <a:r>
              <a:rPr lang="da-DK" dirty="0" smtClean="0"/>
              <a:t>Can </a:t>
            </a:r>
            <a:r>
              <a:rPr lang="da-DK" dirty="0" err="1" smtClean="0"/>
              <a:t>repositories</a:t>
            </a:r>
            <a:r>
              <a:rPr lang="da-DK" dirty="0" smtClean="0"/>
              <a:t> deliver OA??</a:t>
            </a:r>
            <a:endParaRPr lang="da-DK" dirty="0"/>
          </a:p>
          <a:p>
            <a:endParaRPr lang="da-DK" dirty="0" smtClean="0"/>
          </a:p>
          <a:p>
            <a:r>
              <a:rPr lang="da-DK" dirty="0" err="1" smtClean="0">
                <a:solidFill>
                  <a:srgbClr val="FF0000"/>
                </a:solidFill>
              </a:rPr>
              <a:t>We</a:t>
            </a:r>
            <a:r>
              <a:rPr lang="da-DK" dirty="0" smtClean="0">
                <a:solidFill>
                  <a:srgbClr val="FF0000"/>
                </a:solidFill>
              </a:rPr>
              <a:t> must not </a:t>
            </a:r>
            <a:r>
              <a:rPr lang="da-DK" dirty="0" err="1" smtClean="0">
                <a:solidFill>
                  <a:srgbClr val="FF0000"/>
                </a:solidFill>
              </a:rPr>
              <a:t>forget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what</a:t>
            </a:r>
            <a:r>
              <a:rPr lang="da-DK" dirty="0" smtClean="0">
                <a:solidFill>
                  <a:srgbClr val="FF0000"/>
                </a:solidFill>
              </a:rPr>
              <a:t> is </a:t>
            </a:r>
            <a:r>
              <a:rPr lang="da-DK" dirty="0" err="1" smtClean="0">
                <a:solidFill>
                  <a:srgbClr val="FF0000"/>
                </a:solidFill>
              </a:rPr>
              <a:t>was</a:t>
            </a:r>
            <a:r>
              <a:rPr lang="da-DK" dirty="0" smtClean="0">
                <a:solidFill>
                  <a:srgbClr val="FF0000"/>
                </a:solidFill>
              </a:rPr>
              <a:t> all </a:t>
            </a:r>
            <a:r>
              <a:rPr lang="da-DK" dirty="0" err="1" smtClean="0">
                <a:solidFill>
                  <a:srgbClr val="FF0000"/>
                </a:solidFill>
              </a:rPr>
              <a:t>about</a:t>
            </a:r>
            <a:r>
              <a:rPr lang="da-DK" dirty="0" smtClean="0">
                <a:solidFill>
                  <a:srgbClr val="FF0000"/>
                </a:solidFill>
              </a:rPr>
              <a:t>!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05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6429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57" y="2499606"/>
            <a:ext cx="61429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Open Access is…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 smtClean="0">
                <a:solidFill>
                  <a:srgbClr val="FF0000"/>
                </a:solidFill>
              </a:rPr>
              <a:t>Immediate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to </a:t>
            </a:r>
            <a:r>
              <a:rPr lang="da-DK" dirty="0" err="1" smtClean="0"/>
              <a:t>published</a:t>
            </a:r>
            <a:r>
              <a:rPr lang="da-DK" dirty="0" smtClean="0"/>
              <a:t> </a:t>
            </a:r>
            <a:r>
              <a:rPr lang="da-DK" dirty="0" err="1" smtClean="0"/>
              <a:t>content</a:t>
            </a:r>
            <a:r>
              <a:rPr lang="da-DK" dirty="0"/>
              <a:t> </a:t>
            </a:r>
            <a:r>
              <a:rPr lang="da-DK" dirty="0" smtClean="0"/>
              <a:t>– </a:t>
            </a:r>
            <a:r>
              <a:rPr lang="da-DK" dirty="0" err="1" smtClean="0"/>
              <a:t>especially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scholarly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articles</a:t>
            </a:r>
            <a:r>
              <a:rPr lang="da-DK" dirty="0" smtClean="0"/>
              <a:t>!</a:t>
            </a:r>
          </a:p>
          <a:p>
            <a:r>
              <a:rPr lang="da-DK" dirty="0" err="1" smtClean="0"/>
              <a:t>There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not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scholarly</a:t>
            </a:r>
            <a:r>
              <a:rPr lang="da-DK" dirty="0" smtClean="0"/>
              <a:t> </a:t>
            </a:r>
            <a:r>
              <a:rPr lang="da-DK" dirty="0" err="1" smtClean="0"/>
              <a:t>articles</a:t>
            </a:r>
            <a:r>
              <a:rPr lang="da-DK" dirty="0" smtClean="0"/>
              <a:t> in the </a:t>
            </a:r>
            <a:r>
              <a:rPr lang="da-DK" dirty="0" err="1" smtClean="0"/>
              <a:t>repositories</a:t>
            </a:r>
            <a:r>
              <a:rPr lang="da-DK" dirty="0" smtClean="0"/>
              <a:t>.</a:t>
            </a:r>
          </a:p>
          <a:p>
            <a:r>
              <a:rPr lang="da-DK" dirty="0" smtClean="0"/>
              <a:t>And  - </a:t>
            </a:r>
            <a:r>
              <a:rPr lang="da-DK" b="1" dirty="0" smtClean="0">
                <a:solidFill>
                  <a:srgbClr val="FF0000"/>
                </a:solidFill>
              </a:rPr>
              <a:t>embargo</a:t>
            </a:r>
            <a:r>
              <a:rPr lang="da-DK" dirty="0" smtClean="0"/>
              <a:t> is a legal barrier!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9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So…..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Have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too</a:t>
            </a:r>
            <a:r>
              <a:rPr lang="da-DK" dirty="0"/>
              <a:t> </a:t>
            </a:r>
            <a:r>
              <a:rPr lang="da-DK" dirty="0" err="1"/>
              <a:t>eager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progress</a:t>
            </a:r>
            <a:r>
              <a:rPr lang="da-DK" dirty="0"/>
              <a:t> by </a:t>
            </a:r>
            <a:r>
              <a:rPr lang="da-DK" dirty="0" err="1"/>
              <a:t>seeking</a:t>
            </a:r>
            <a:r>
              <a:rPr lang="da-DK" dirty="0"/>
              <a:t> </a:t>
            </a:r>
            <a:r>
              <a:rPr lang="da-DK" dirty="0" err="1">
                <a:solidFill>
                  <a:srgbClr val="FF0000"/>
                </a:solidFill>
              </a:rPr>
              <a:t>compromise</a:t>
            </a:r>
            <a:r>
              <a:rPr lang="da-DK" dirty="0"/>
              <a:t> and </a:t>
            </a:r>
            <a:r>
              <a:rPr lang="da-DK" dirty="0" err="1">
                <a:solidFill>
                  <a:srgbClr val="FF0000"/>
                </a:solidFill>
              </a:rPr>
              <a:t>consensus</a:t>
            </a:r>
            <a:r>
              <a:rPr lang="da-DK" dirty="0"/>
              <a:t>??</a:t>
            </a:r>
          </a:p>
          <a:p>
            <a:r>
              <a:rPr lang="da-DK" dirty="0"/>
              <a:t>Did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refrain</a:t>
            </a:r>
            <a:r>
              <a:rPr lang="da-DK" dirty="0"/>
              <a:t> from </a:t>
            </a:r>
            <a:r>
              <a:rPr lang="da-DK" dirty="0" err="1"/>
              <a:t>telling</a:t>
            </a:r>
            <a:r>
              <a:rPr lang="da-DK" dirty="0"/>
              <a:t> </a:t>
            </a:r>
            <a:r>
              <a:rPr lang="da-DK" dirty="0" err="1"/>
              <a:t>funders</a:t>
            </a:r>
            <a:r>
              <a:rPr lang="da-DK" dirty="0"/>
              <a:t> and decision </a:t>
            </a:r>
            <a:r>
              <a:rPr lang="da-DK" dirty="0" err="1"/>
              <a:t>makers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>
                <a:solidFill>
                  <a:srgbClr val="FF0000"/>
                </a:solidFill>
              </a:rPr>
              <a:t>transition </a:t>
            </a:r>
            <a:r>
              <a:rPr lang="da-DK" dirty="0"/>
              <a:t>is </a:t>
            </a:r>
            <a:r>
              <a:rPr lang="da-DK" dirty="0" err="1"/>
              <a:t>associated</a:t>
            </a:r>
            <a:r>
              <a:rPr lang="da-DK" dirty="0"/>
              <a:t> with </a:t>
            </a:r>
            <a:r>
              <a:rPr lang="da-DK" dirty="0" err="1">
                <a:solidFill>
                  <a:srgbClr val="FF0000"/>
                </a:solidFill>
              </a:rPr>
              <a:t>investments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and </a:t>
            </a:r>
            <a:r>
              <a:rPr lang="da-DK" dirty="0" err="1">
                <a:solidFill>
                  <a:srgbClr val="FF0000"/>
                </a:solidFill>
              </a:rPr>
              <a:t>costs</a:t>
            </a:r>
            <a:r>
              <a:rPr lang="da-DK" dirty="0" smtClean="0"/>
              <a:t>??</a:t>
            </a:r>
          </a:p>
          <a:p>
            <a:r>
              <a:rPr lang="da-DK" dirty="0" err="1" smtClean="0"/>
              <a:t>Were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rgbClr val="FF0000"/>
                </a:solidFill>
              </a:rPr>
              <a:t>afraid</a:t>
            </a:r>
            <a:r>
              <a:rPr lang="da-DK" dirty="0" smtClean="0">
                <a:solidFill>
                  <a:srgbClr val="FF0000"/>
                </a:solidFill>
              </a:rPr>
              <a:t> of </a:t>
            </a:r>
            <a:r>
              <a:rPr lang="da-DK" dirty="0" err="1" smtClean="0">
                <a:solidFill>
                  <a:srgbClr val="FF0000"/>
                </a:solidFill>
              </a:rPr>
              <a:t>promoting</a:t>
            </a:r>
            <a:r>
              <a:rPr lang="da-DK" dirty="0" smtClean="0">
                <a:solidFill>
                  <a:srgbClr val="FF0000"/>
                </a:solidFill>
              </a:rPr>
              <a:t> (real) Open Access</a:t>
            </a:r>
            <a:r>
              <a:rPr lang="da-DK" dirty="0" smtClean="0"/>
              <a:t> </a:t>
            </a:r>
            <a:r>
              <a:rPr lang="da-DK" dirty="0" err="1" smtClean="0"/>
              <a:t>publishing</a:t>
            </a:r>
            <a:r>
              <a:rPr lang="da-DK" dirty="0" smtClean="0"/>
              <a:t> (Gold – not Hybrid!!), </a:t>
            </a:r>
            <a:r>
              <a:rPr lang="da-DK" dirty="0" err="1" smtClean="0"/>
              <a:t>because</a:t>
            </a:r>
            <a:r>
              <a:rPr lang="da-DK" dirty="0" smtClean="0"/>
              <a:t> the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bills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paid</a:t>
            </a:r>
            <a:r>
              <a:rPr lang="da-DK" dirty="0" smtClean="0"/>
              <a:t>??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36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692696"/>
            <a:ext cx="7772400" cy="4968552"/>
          </a:xfrm>
        </p:spPr>
        <p:txBody>
          <a:bodyPr/>
          <a:lstStyle/>
          <a:p>
            <a:r>
              <a:rPr lang="da-DK" dirty="0" err="1" smtClean="0"/>
              <a:t>While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desparetly</a:t>
            </a:r>
            <a:r>
              <a:rPr lang="da-DK" dirty="0" smtClean="0"/>
              <a:t> </a:t>
            </a:r>
            <a:r>
              <a:rPr lang="da-DK" dirty="0" err="1" smtClean="0"/>
              <a:t>trying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dirty="0" smtClean="0"/>
              <a:t> Green OA </a:t>
            </a:r>
            <a:r>
              <a:rPr lang="da-DK" dirty="0" err="1" smtClean="0"/>
              <a:t>work</a:t>
            </a:r>
            <a:r>
              <a:rPr lang="da-DK" dirty="0" smtClean="0"/>
              <a:t> the </a:t>
            </a:r>
            <a:r>
              <a:rPr lang="da-DK" dirty="0" err="1" smtClean="0"/>
              <a:t>publishers</a:t>
            </a:r>
            <a:r>
              <a:rPr lang="da-DK" dirty="0" smtClean="0"/>
              <a:t> have </a:t>
            </a:r>
            <a:r>
              <a:rPr lang="da-DK" dirty="0" err="1" smtClean="0"/>
              <a:t>regrouped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troops</a:t>
            </a:r>
            <a:r>
              <a:rPr lang="da-DK" dirty="0" smtClean="0"/>
              <a:t>!</a:t>
            </a:r>
          </a:p>
          <a:p>
            <a:r>
              <a:rPr lang="da-DK" dirty="0" err="1" smtClean="0"/>
              <a:t>Facilitated</a:t>
            </a:r>
            <a:r>
              <a:rPr lang="da-DK" dirty="0" smtClean="0"/>
              <a:t> by the UK and the RCUK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back in business with the Hybrid </a:t>
            </a:r>
            <a:r>
              <a:rPr lang="da-DK" dirty="0" err="1" smtClean="0"/>
              <a:t>stuff</a:t>
            </a:r>
            <a:r>
              <a:rPr lang="da-DK" dirty="0" smtClean="0"/>
              <a:t>!</a:t>
            </a:r>
          </a:p>
          <a:p>
            <a:r>
              <a:rPr lang="da-DK" dirty="0" smtClean="0"/>
              <a:t>Is it time to </a:t>
            </a:r>
            <a:r>
              <a:rPr lang="da-DK" dirty="0" err="1" smtClean="0">
                <a:solidFill>
                  <a:srgbClr val="FF0000"/>
                </a:solidFill>
              </a:rPr>
              <a:t>rethink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strategy</a:t>
            </a:r>
            <a:r>
              <a:rPr lang="da-DK" dirty="0" smtClean="0"/>
              <a:t>? Will </a:t>
            </a:r>
            <a:r>
              <a:rPr lang="da-DK" dirty="0" smtClean="0">
                <a:solidFill>
                  <a:srgbClr val="FF0000"/>
                </a:solidFill>
              </a:rPr>
              <a:t>Green OA </a:t>
            </a:r>
            <a:r>
              <a:rPr lang="da-DK" dirty="0" err="1" smtClean="0">
                <a:solidFill>
                  <a:srgbClr val="FF0000"/>
                </a:solidFill>
              </a:rPr>
              <a:t>ever</a:t>
            </a:r>
            <a:r>
              <a:rPr lang="da-DK" dirty="0" smtClean="0">
                <a:solidFill>
                  <a:srgbClr val="FF0000"/>
                </a:solidFill>
              </a:rPr>
              <a:t> deliver </a:t>
            </a:r>
            <a:r>
              <a:rPr lang="da-DK" dirty="0" smtClean="0"/>
              <a:t>the transition? </a:t>
            </a:r>
          </a:p>
          <a:p>
            <a:r>
              <a:rPr lang="da-DK" dirty="0" smtClean="0"/>
              <a:t>And if Green OA is </a:t>
            </a:r>
            <a:r>
              <a:rPr lang="da-DK" dirty="0" err="1" smtClean="0"/>
              <a:t>coming</a:t>
            </a:r>
            <a:r>
              <a:rPr lang="da-DK" dirty="0" smtClean="0"/>
              <a:t> </a:t>
            </a:r>
            <a:r>
              <a:rPr lang="da-DK" dirty="0" err="1" smtClean="0"/>
              <a:t>closer</a:t>
            </a:r>
            <a:r>
              <a:rPr lang="da-DK" dirty="0" smtClean="0"/>
              <a:t> to deliver,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happen</a:t>
            </a:r>
            <a:r>
              <a:rPr lang="da-DK" dirty="0" smtClean="0"/>
              <a:t> to the </a:t>
            </a:r>
            <a:r>
              <a:rPr lang="da-DK" dirty="0" err="1" smtClean="0">
                <a:solidFill>
                  <a:srgbClr val="FF0000"/>
                </a:solidFill>
              </a:rPr>
              <a:t>embargoes</a:t>
            </a:r>
            <a:r>
              <a:rPr lang="da-DK" dirty="0" smtClean="0"/>
              <a:t>??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51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0" y="620688"/>
            <a:ext cx="89535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80" y="1988840"/>
            <a:ext cx="95869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Trendspotting !?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547813"/>
            <a:ext cx="7772400" cy="4251325"/>
          </a:xfrm>
        </p:spPr>
        <p:txBody>
          <a:bodyPr/>
          <a:lstStyle/>
          <a:p>
            <a:r>
              <a:rPr lang="da-DK" sz="2800" dirty="0" smtClean="0"/>
              <a:t>Not all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that</a:t>
            </a:r>
            <a:r>
              <a:rPr lang="da-DK" sz="2800" dirty="0" smtClean="0"/>
              <a:t> patient!</a:t>
            </a:r>
            <a:endParaRPr lang="da-DK" sz="2800" dirty="0" smtClean="0"/>
          </a:p>
          <a:p>
            <a:r>
              <a:rPr lang="da-DK" sz="2800" dirty="0" err="1" smtClean="0"/>
              <a:t>Some</a:t>
            </a:r>
            <a:r>
              <a:rPr lang="da-DK" sz="2800" dirty="0" smtClean="0"/>
              <a:t> </a:t>
            </a:r>
            <a:r>
              <a:rPr lang="da-DK" sz="2800" dirty="0" err="1" smtClean="0"/>
              <a:t>funders</a:t>
            </a:r>
            <a:r>
              <a:rPr lang="da-DK" sz="2800" dirty="0" smtClean="0"/>
              <a:t> and large research institutions  </a:t>
            </a:r>
            <a:r>
              <a:rPr lang="da-DK" sz="2800" dirty="0" err="1" smtClean="0"/>
              <a:t>demonstrate</a:t>
            </a:r>
            <a:r>
              <a:rPr lang="da-DK" sz="2800" dirty="0" smtClean="0"/>
              <a:t> more determination </a:t>
            </a:r>
            <a:r>
              <a:rPr lang="da-DK" sz="2800" dirty="0" err="1" smtClean="0"/>
              <a:t>towards</a:t>
            </a:r>
            <a:r>
              <a:rPr lang="da-DK" sz="2800" dirty="0" smtClean="0"/>
              <a:t> </a:t>
            </a:r>
            <a:r>
              <a:rPr lang="da-DK" sz="2800" dirty="0" err="1" smtClean="0"/>
              <a:t>facilitating</a:t>
            </a:r>
            <a:r>
              <a:rPr lang="da-DK" sz="2800" dirty="0" smtClean="0"/>
              <a:t> real transition:</a:t>
            </a:r>
          </a:p>
          <a:p>
            <a:r>
              <a:rPr lang="da-DK" sz="2800" dirty="0" err="1" smtClean="0"/>
              <a:t>There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updated</a:t>
            </a:r>
            <a:r>
              <a:rPr lang="da-DK" sz="2800" dirty="0" smtClean="0"/>
              <a:t> </a:t>
            </a:r>
            <a:r>
              <a:rPr lang="da-DK" sz="2800" dirty="0" err="1" smtClean="0"/>
              <a:t>mandates</a:t>
            </a:r>
            <a:r>
              <a:rPr lang="da-DK" sz="2800" dirty="0" smtClean="0"/>
              <a:t> from WHO, CERN and the </a:t>
            </a:r>
            <a:r>
              <a:rPr lang="da-DK" sz="2800" dirty="0" err="1" smtClean="0"/>
              <a:t>Norwegian</a:t>
            </a:r>
            <a:r>
              <a:rPr lang="da-DK" sz="2800" dirty="0" smtClean="0"/>
              <a:t> Research </a:t>
            </a:r>
            <a:r>
              <a:rPr lang="da-DK" sz="2800" dirty="0" err="1" smtClean="0"/>
              <a:t>Council</a:t>
            </a:r>
            <a:r>
              <a:rPr lang="da-DK" sz="2800" dirty="0" smtClean="0"/>
              <a:t> and of </a:t>
            </a:r>
            <a:r>
              <a:rPr lang="da-DK" sz="2800" dirty="0" err="1" smtClean="0"/>
              <a:t>course</a:t>
            </a:r>
            <a:r>
              <a:rPr lang="da-DK" sz="2800" dirty="0" smtClean="0"/>
              <a:t> </a:t>
            </a:r>
          </a:p>
          <a:p>
            <a:r>
              <a:rPr lang="da-DK" sz="2800" dirty="0" smtClean="0"/>
              <a:t>Best of </a:t>
            </a:r>
            <a:r>
              <a:rPr lang="da-DK" sz="2800" dirty="0" err="1" smtClean="0"/>
              <a:t>breed</a:t>
            </a:r>
            <a:r>
              <a:rPr lang="da-DK" sz="2800" dirty="0" smtClean="0"/>
              <a:t> is the </a:t>
            </a:r>
            <a:r>
              <a:rPr lang="da-DK" sz="2800" dirty="0" err="1" smtClean="0"/>
              <a:t>exiting</a:t>
            </a:r>
            <a:r>
              <a:rPr lang="da-DK" sz="2800" dirty="0" smtClean="0"/>
              <a:t> OA-policy </a:t>
            </a:r>
            <a:r>
              <a:rPr lang="da-DK" sz="2800" dirty="0" err="1" smtClean="0"/>
              <a:t>adopted</a:t>
            </a:r>
            <a:r>
              <a:rPr lang="da-DK" sz="2800" dirty="0" smtClean="0"/>
              <a:t> by the Bill &amp; Melinda Gates Foundation!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66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&amp; Melinda Gates Foundation Open Access Policy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251325"/>
          </a:xfrm>
        </p:spPr>
        <p:txBody>
          <a:bodyPr/>
          <a:lstStyle/>
          <a:p>
            <a:r>
              <a:rPr lang="en-US" sz="2400" dirty="0" smtClean="0"/>
              <a:t>Publications </a:t>
            </a:r>
            <a:r>
              <a:rPr lang="en-US" sz="2400" dirty="0"/>
              <a:t>Are Discoverable and Accessible </a:t>
            </a:r>
            <a:r>
              <a:rPr lang="en-US" sz="2400" dirty="0" smtClean="0"/>
              <a:t>Online – promptly!</a:t>
            </a:r>
          </a:p>
          <a:p>
            <a:r>
              <a:rPr lang="en-US" sz="2400" dirty="0" smtClean="0"/>
              <a:t>Creative </a:t>
            </a:r>
            <a:r>
              <a:rPr lang="en-US" sz="2400" dirty="0"/>
              <a:t>Commons Attribution 4.0 Generic License (CC BY 4.0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Foundation </a:t>
            </a:r>
            <a:r>
              <a:rPr lang="en-US" sz="2400" dirty="0"/>
              <a:t>Will Pay Necessary </a:t>
            </a:r>
            <a:r>
              <a:rPr lang="en-US" sz="2400" dirty="0" smtClean="0"/>
              <a:t>(Reasonable) Fees</a:t>
            </a:r>
            <a:r>
              <a:rPr lang="en-US" sz="2400" dirty="0"/>
              <a:t>.  </a:t>
            </a:r>
          </a:p>
          <a:p>
            <a:r>
              <a:rPr lang="en-US" sz="2400" dirty="0" smtClean="0"/>
              <a:t>Publications </a:t>
            </a:r>
            <a:r>
              <a:rPr lang="en-US" sz="2400" dirty="0"/>
              <a:t>Will Be Accessible and Open Immediately.  All publications shall be available immediately upon their publication, without any embargo period.   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Underlying Published Research Results Will Be Accessible and Open </a:t>
            </a:r>
            <a:r>
              <a:rPr lang="en-US" sz="2400" dirty="0" smtClean="0"/>
              <a:t>Immediately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5172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Finito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Lars Bjørnshauge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http://sparceurope.org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lars@arl.org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Useful</a:t>
            </a:r>
            <a:r>
              <a:rPr lang="da-DK" dirty="0" smtClean="0"/>
              <a:t> links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539552" y="1844675"/>
            <a:ext cx="8136904" cy="4251325"/>
          </a:xfrm>
        </p:spPr>
        <p:txBody>
          <a:bodyPr/>
          <a:lstStyle/>
          <a:p>
            <a:r>
              <a:rPr lang="da-DK" sz="2400" dirty="0"/>
              <a:t>PASTEUR4OA - http://www.pasteur4oa.eu/</a:t>
            </a:r>
            <a:endParaRPr lang="da-DK" sz="2400" dirty="0" smtClean="0"/>
          </a:p>
          <a:p>
            <a:r>
              <a:rPr lang="da-DK" sz="2400" dirty="0" smtClean="0"/>
              <a:t>EOS </a:t>
            </a:r>
            <a:r>
              <a:rPr lang="da-DK" sz="2400" dirty="0"/>
              <a:t>- http://www.openscholarship.org/jcms/c_5012/en/home</a:t>
            </a:r>
            <a:endParaRPr lang="da-DK" sz="2400" dirty="0" smtClean="0"/>
          </a:p>
          <a:p>
            <a:r>
              <a:rPr lang="da-DK" sz="2400" dirty="0"/>
              <a:t>ROARMAP - http://roarmap.eprints.org/</a:t>
            </a:r>
            <a:endParaRPr lang="da-DK" sz="2400" dirty="0" smtClean="0"/>
          </a:p>
          <a:p>
            <a:r>
              <a:rPr lang="da-DK" sz="2400" dirty="0" smtClean="0"/>
              <a:t>The </a:t>
            </a:r>
            <a:r>
              <a:rPr lang="da-DK" sz="2400" dirty="0" err="1" smtClean="0"/>
              <a:t>report</a:t>
            </a:r>
            <a:r>
              <a:rPr lang="da-DK" sz="2400" dirty="0" smtClean="0"/>
              <a:t>: http</a:t>
            </a:r>
            <a:r>
              <a:rPr lang="da-DK" sz="2400" dirty="0"/>
              <a:t>://www.pasteur4oa.eu/news/109#.VSz5a5NXr-4</a:t>
            </a:r>
            <a:endParaRPr lang="da-DK" sz="24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75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work is licensed under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Attribution </a:t>
            </a:r>
            <a:r>
              <a:rPr lang="en-US" b="1"/>
              <a:t>4.0 </a:t>
            </a:r>
            <a:r>
              <a:rPr lang="en-US" b="1" smtClean="0"/>
              <a:t>International </a:t>
            </a:r>
            <a:r>
              <a:rPr lang="en-US" b="1" dirty="0"/>
              <a:t>License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437FC2"/>
                </a:solidFill>
                <a:hlinkClick r:id="rId2"/>
              </a:rPr>
              <a:t>http://creativecommons.org/licenses/by/4.0</a:t>
            </a:r>
            <a:r>
              <a:rPr lang="en-US" u="sng" dirty="0" smtClean="0">
                <a:solidFill>
                  <a:srgbClr val="437FC2"/>
                </a:solidFill>
                <a:hlinkClick r:id="rId2"/>
              </a:rPr>
              <a:t>/</a:t>
            </a:r>
            <a:endParaRPr lang="en-US" u="sng" dirty="0" smtClean="0">
              <a:solidFill>
                <a:srgbClr val="437FC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437FC2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cc.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841559"/>
            <a:ext cx="2400300" cy="5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85800"/>
            <a:ext cx="7534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40530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88840"/>
            <a:ext cx="695466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85800"/>
            <a:ext cx="7534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6" y="2060848"/>
            <a:ext cx="7371634" cy="23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34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7" y="2132856"/>
            <a:ext cx="82734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do!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12568"/>
          </a:xfrm>
        </p:spPr>
        <p:txBody>
          <a:bodyPr/>
          <a:lstStyle/>
          <a:p>
            <a:r>
              <a:rPr lang="en-US" dirty="0"/>
              <a:t>Our work is focused on achieving an </a:t>
            </a:r>
            <a:r>
              <a:rPr lang="en-US" b="1" dirty="0"/>
              <a:t>open scholarly communication system</a:t>
            </a:r>
            <a:r>
              <a:rPr lang="en-US" dirty="0"/>
              <a:t>. </a:t>
            </a:r>
            <a:r>
              <a:rPr lang="en-US" dirty="0" smtClean="0"/>
              <a:t>We are:</a:t>
            </a:r>
            <a:endParaRPr lang="en-US" dirty="0"/>
          </a:p>
          <a:p>
            <a:pPr lvl="1"/>
            <a:r>
              <a:rPr lang="en-US" dirty="0" smtClean="0"/>
              <a:t>Working </a:t>
            </a:r>
            <a:r>
              <a:rPr lang="en-US" dirty="0"/>
              <a:t>with policy makers to </a:t>
            </a:r>
            <a:r>
              <a:rPr lang="en-US" b="1" dirty="0"/>
              <a:t>influence Open Access policy development</a:t>
            </a:r>
            <a:r>
              <a:rPr lang="en-US" dirty="0"/>
              <a:t> at national and European levels.</a:t>
            </a:r>
          </a:p>
          <a:p>
            <a:pPr lvl="1"/>
            <a:r>
              <a:rPr lang="en-US" dirty="0" smtClean="0"/>
              <a:t>Collaborating </a:t>
            </a:r>
            <a:r>
              <a:rPr lang="en-US" dirty="0"/>
              <a:t>with other </a:t>
            </a:r>
            <a:r>
              <a:rPr lang="en-US" dirty="0" err="1"/>
              <a:t>organisations</a:t>
            </a:r>
            <a:r>
              <a:rPr lang="en-US" dirty="0"/>
              <a:t> to build effective networks of strong voices that can make change happen.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a network of European Open Access advocates who want to promote </a:t>
            </a:r>
            <a:r>
              <a:rPr lang="en-US" dirty="0" smtClean="0"/>
              <a:t>the </a:t>
            </a:r>
            <a:r>
              <a:rPr lang="en-US" b="1" dirty="0" smtClean="0"/>
              <a:t>open agenda.</a:t>
            </a:r>
            <a:r>
              <a:rPr lang="en-US" b="1" dirty="0"/>
              <a:t>	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9058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do!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/>
          <a:lstStyle/>
          <a:p>
            <a:pPr lvl="1"/>
            <a:r>
              <a:rPr lang="en-US" dirty="0" smtClean="0"/>
              <a:t>Providing </a:t>
            </a:r>
            <a:r>
              <a:rPr lang="en-US" dirty="0"/>
              <a:t>support for policy development and implementation through </a:t>
            </a:r>
            <a:r>
              <a:rPr lang="en-US" b="1" dirty="0"/>
              <a:t>lobbying, policy advice, policy development tools </a:t>
            </a:r>
            <a:r>
              <a:rPr lang="en-US" dirty="0"/>
              <a:t>and EU project work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advocacy tools to help </a:t>
            </a:r>
            <a:r>
              <a:rPr lang="en-US" b="1" dirty="0"/>
              <a:t>raise awareness about openness</a:t>
            </a:r>
            <a:r>
              <a:rPr lang="en-US" dirty="0"/>
              <a:t> and to help </a:t>
            </a:r>
            <a:r>
              <a:rPr lang="en-US" b="1" dirty="0"/>
              <a:t>train your researchers and students to increase access to research</a:t>
            </a:r>
          </a:p>
          <a:p>
            <a:pPr lvl="1"/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9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CEurope_PPT_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CAA02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SPARCEurope_PPT_Template.pot</Template>
  <TotalTime>3518</TotalTime>
  <Words>1144</Words>
  <Application>Microsoft Office PowerPoint</Application>
  <PresentationFormat>Skærmshow (4:3)</PresentationFormat>
  <Paragraphs>142</Paragraphs>
  <Slides>34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Calibri</vt:lpstr>
      <vt:lpstr>SPARCEurope_PPT_Template</vt:lpstr>
      <vt:lpstr>“what we do at SPARC Europe, OA policies and more” Bibliotheca Academica 2015,  Ostrawa, October 13-14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What we do!</vt:lpstr>
      <vt:lpstr>What we do!</vt:lpstr>
      <vt:lpstr>PowerPoint-præsentation</vt:lpstr>
      <vt:lpstr>PowerPoint-præsentation</vt:lpstr>
      <vt:lpstr>PowerPoint-præsentation</vt:lpstr>
      <vt:lpstr>PowerPoint-præsentation</vt:lpstr>
      <vt:lpstr>Open Access policies worldwide</vt:lpstr>
      <vt:lpstr>Open Access mandates worldwide</vt:lpstr>
      <vt:lpstr>Examining policy effectiveness</vt:lpstr>
      <vt:lpstr>Deposit rates</vt:lpstr>
      <vt:lpstr>Strong mandates work (better than soft policies)</vt:lpstr>
      <vt:lpstr>Deposit rates  and policy criteria I</vt:lpstr>
      <vt:lpstr>Deposit rates  and policy criteria II</vt:lpstr>
      <vt:lpstr>Deposit latency and policy criteria</vt:lpstr>
      <vt:lpstr>An efficient policy is</vt:lpstr>
      <vt:lpstr>Deposit rates (institutional repositories)</vt:lpstr>
      <vt:lpstr>Observations</vt:lpstr>
      <vt:lpstr>So far:</vt:lpstr>
      <vt:lpstr>PowerPoint-præsentation</vt:lpstr>
      <vt:lpstr>Open Access is…</vt:lpstr>
      <vt:lpstr>So…..</vt:lpstr>
      <vt:lpstr>PowerPoint-præsentation</vt:lpstr>
      <vt:lpstr>Trendspotting !?</vt:lpstr>
      <vt:lpstr>Bill &amp; Melinda Gates Foundation Open Access Policy </vt:lpstr>
      <vt:lpstr>Finito!!</vt:lpstr>
      <vt:lpstr>Useful links</vt:lpstr>
      <vt:lpstr>Creative Commons License</vt:lpstr>
    </vt:vector>
  </TitlesOfParts>
  <Company>dtwo Creative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Hunter</dc:creator>
  <cp:lastModifiedBy>Lars Bjørnshauge</cp:lastModifiedBy>
  <cp:revision>189</cp:revision>
  <dcterms:created xsi:type="dcterms:W3CDTF">2013-10-24T08:15:01Z</dcterms:created>
  <dcterms:modified xsi:type="dcterms:W3CDTF">2015-10-13T02:49:04Z</dcterms:modified>
</cp:coreProperties>
</file>