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2" r:id="rId6"/>
    <p:sldMasterId id="2147483705" r:id="rId7"/>
    <p:sldMasterId id="2147483717" r:id="rId8"/>
    <p:sldMasterId id="2147483723" r:id="rId9"/>
  </p:sldMasterIdLst>
  <p:notesMasterIdLst>
    <p:notesMasterId r:id="rId50"/>
  </p:notesMasterIdLst>
  <p:handoutMasterIdLst>
    <p:handoutMasterId r:id="rId51"/>
  </p:handoutMasterIdLst>
  <p:sldIdLst>
    <p:sldId id="616" r:id="rId10"/>
    <p:sldId id="644" r:id="rId11"/>
    <p:sldId id="643" r:id="rId12"/>
    <p:sldId id="646" r:id="rId13"/>
    <p:sldId id="645" r:id="rId14"/>
    <p:sldId id="647" r:id="rId15"/>
    <p:sldId id="649" r:id="rId16"/>
    <p:sldId id="654" r:id="rId17"/>
    <p:sldId id="653" r:id="rId18"/>
    <p:sldId id="655" r:id="rId19"/>
    <p:sldId id="656" r:id="rId20"/>
    <p:sldId id="657" r:id="rId21"/>
    <p:sldId id="659" r:id="rId22"/>
    <p:sldId id="660" r:id="rId23"/>
    <p:sldId id="607" r:id="rId24"/>
    <p:sldId id="661" r:id="rId25"/>
    <p:sldId id="685" r:id="rId26"/>
    <p:sldId id="662" r:id="rId27"/>
    <p:sldId id="663" r:id="rId28"/>
    <p:sldId id="664" r:id="rId29"/>
    <p:sldId id="665" r:id="rId30"/>
    <p:sldId id="666" r:id="rId31"/>
    <p:sldId id="667" r:id="rId32"/>
    <p:sldId id="668" r:id="rId33"/>
    <p:sldId id="669" r:id="rId34"/>
    <p:sldId id="670" r:id="rId35"/>
    <p:sldId id="671" r:id="rId36"/>
    <p:sldId id="672" r:id="rId37"/>
    <p:sldId id="673" r:id="rId38"/>
    <p:sldId id="674" r:id="rId39"/>
    <p:sldId id="675" r:id="rId40"/>
    <p:sldId id="676" r:id="rId41"/>
    <p:sldId id="677" r:id="rId42"/>
    <p:sldId id="678" r:id="rId43"/>
    <p:sldId id="679" r:id="rId44"/>
    <p:sldId id="680" r:id="rId45"/>
    <p:sldId id="681" r:id="rId46"/>
    <p:sldId id="682" r:id="rId47"/>
    <p:sldId id="683" r:id="rId48"/>
    <p:sldId id="684" r:id="rId49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B5DB0"/>
    <a:srgbClr val="898989"/>
    <a:srgbClr val="424456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 autoAdjust="0"/>
    <p:restoredTop sz="91577" autoAdjust="0"/>
  </p:normalViewPr>
  <p:slideViewPr>
    <p:cSldViewPr snapToGrid="0">
      <p:cViewPr varScale="1">
        <p:scale>
          <a:sx n="63" d="100"/>
          <a:sy n="63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64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IEEE Xplore Global Usage</c:v>
                </c:pt>
              </c:strCache>
            </c:strRef>
          </c:tx>
          <c:explosion val="25"/>
          <c:dPt>
            <c:idx val="0"/>
            <c:explosion val="0"/>
          </c:dPt>
          <c:dPt>
            <c:idx val="1"/>
            <c:explosion val="22"/>
          </c:dPt>
          <c:dLbls>
            <c:dLbl>
              <c:idx val="0"/>
              <c:layout>
                <c:manualLayout>
                  <c:x val="2.5771609057342409E-2"/>
                  <c:y val="-4.5168687855623946E-2"/>
                </c:manualLayout>
              </c:layout>
              <c:showVal val="1"/>
            </c:dLbl>
            <c:dLbl>
              <c:idx val="1"/>
              <c:layout>
                <c:manualLayout>
                  <c:x val="-2.797277458961701E-3"/>
                  <c:y val="-1.693689292488074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ROW</c:v>
                </c:pt>
                <c:pt idx="1">
                  <c:v>Europe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85420034</c:v>
                </c:pt>
                <c:pt idx="1">
                  <c:v>18423433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accent1"/>
              </a:solidFill>
            </c:spPr>
          </c:dPt>
          <c:cat>
            <c:strRef>
              <c:f>Sheet1!$A$2:$A$7</c:f>
              <c:strCache>
                <c:ptCount val="6"/>
                <c:pt idx="0">
                  <c:v>IEEE Wiley</c:v>
                </c:pt>
                <c:pt idx="1">
                  <c:v>IBM</c:v>
                </c:pt>
                <c:pt idx="2">
                  <c:v>MIT</c:v>
                </c:pt>
                <c:pt idx="3">
                  <c:v>Draft Standards</c:v>
                </c:pt>
                <c:pt idx="4">
                  <c:v>MIT Journals</c:v>
                </c:pt>
                <c:pt idx="5">
                  <c:v>M&amp;C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267</c:v>
                </c:pt>
                <c:pt idx="1">
                  <c:v>201</c:v>
                </c:pt>
                <c:pt idx="2">
                  <c:v>77</c:v>
                </c:pt>
                <c:pt idx="3">
                  <c:v>75</c:v>
                </c:pt>
                <c:pt idx="4">
                  <c:v>41</c:v>
                </c:pt>
                <c:pt idx="5">
                  <c:v>44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339040878763078"/>
          <c:y val="8.1424936386768468E-2"/>
          <c:w val="0.33372358767053856"/>
          <c:h val="0.8365129931277670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A5D15-77CD-E446-9671-F109CB82CE88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7C68F-FD80-BC4C-A54D-4930F2E7E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03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2E19E-76CC-4872-B53A-FCF96A9873FE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BC3BC-B9F5-4CDD-A424-59C8257880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79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“Same” article on PLOS, </a:t>
            </a:r>
            <a:r>
              <a:rPr lang="en-US" dirty="0" err="1" smtClean="0"/>
              <a:t>PubMed</a:t>
            </a:r>
            <a:r>
              <a:rPr lang="en-US" dirty="0" smtClean="0"/>
              <a:t>, and Pitt’s institutional repository.</a:t>
            </a:r>
          </a:p>
          <a:p>
            <a:r>
              <a:rPr lang="en-US" dirty="0" smtClean="0"/>
              <a:t>Metrics need to be algorithmically</a:t>
            </a:r>
            <a:r>
              <a:rPr lang="en-US" baseline="0" dirty="0" smtClean="0"/>
              <a:t> </a:t>
            </a:r>
            <a:r>
              <a:rPr lang="en-US" dirty="0" smtClean="0"/>
              <a:t>combined from ALL places to capture</a:t>
            </a:r>
            <a:r>
              <a:rPr lang="en-US" baseline="0" dirty="0" smtClean="0"/>
              <a:t> all of its use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3BC-B9F5-4CDD-A424-59C8257880D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Use author query and refine years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Beginning of time-2004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Then beginning of time to 2014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8751-1404=7347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7347/1404</a:t>
            </a:r>
            <a:r>
              <a:rPr lang="en-US" altLang="en-US" baseline="0" dirty="0" smtClean="0">
                <a:ea typeface="ＭＳ Ｐゴシック" pitchFamily="34" charset="-128"/>
              </a:rPr>
              <a:t> = 5.23 *100 = 523%</a:t>
            </a:r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C3DCBF-80C4-4147-A09C-162625A627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zh-CN">
              <a:ea typeface="ＭＳ Ｐゴシック" charset="-128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01255" indent="-26879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079663" indent="-21473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12128" indent="-21473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1944594" indent="-21473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377059" indent="-21473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809524" indent="-21473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241990" indent="-21473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674455" indent="-21473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245942C-0E80-A34B-89AE-3022C014AF70}" type="slidenum">
              <a:rPr lang="en-US" altLang="zh-CN" sz="120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lang="en-US" altLang="zh-CN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4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-112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marL="742886" indent="-2857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marL="1142902" indent="-22858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marL="1600063" indent="-22858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marL="2057223" indent="-22858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marL="2514384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marL="2971545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marL="3428706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marL="3885866" indent="-228580" defTabSz="4571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eaLnBrk="1" hangingPunct="1"/>
            <a:fld id="{1620C62E-E613-4D4E-B60A-E1771CADE2F1}" type="slidenum">
              <a:rPr lang="en-US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37D64-6101-4D12-B379-36A61AE11B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C9622CF-3F4D-0E48-B739-2892193CB1BC}" type="slidenum">
              <a:rPr lang="en-US" altLang="en-US" sz="120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05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7887C-42D8-4FF1-9CC5-11FB399F7CCB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587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1" rIns="91400" bIns="45701" anchor="b"/>
          <a:lstStyle/>
          <a:p>
            <a:pPr algn="r" defTabSz="914485" fontAlgn="base">
              <a:spcBef>
                <a:spcPct val="0"/>
              </a:spcBef>
              <a:spcAft>
                <a:spcPct val="0"/>
              </a:spcAft>
            </a:pPr>
            <a:fld id="{91DAF27F-4A3B-4A7A-AF25-AB6707B61276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 algn="r" defTabSz="91448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5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colehousedigital.com</a:t>
            </a:r>
            <a:r>
              <a:rPr lang="en-US" dirty="0" smtClean="0"/>
              <a:t>/happens-online-60-seconds-infographic/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3BC-B9F5-4CDD-A424-59C8257880D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29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https</a:t>
            </a:r>
            <a:r>
              <a:rPr lang="fr-FR" dirty="0" smtClean="0"/>
              <a:t>://</a:t>
            </a:r>
            <a:r>
              <a:rPr lang="fr-FR" dirty="0" err="1" smtClean="0"/>
              <a:t>plu.mx</a:t>
            </a:r>
            <a:r>
              <a:rPr lang="fr-FR" dirty="0" smtClean="0"/>
              <a:t>/a/?</a:t>
            </a:r>
            <a:r>
              <a:rPr lang="fr-FR" dirty="0" err="1" smtClean="0"/>
              <a:t>doi</a:t>
            </a:r>
            <a:r>
              <a:rPr lang="fr-FR" dirty="0" smtClean="0"/>
              <a:t>=10.1371/journal.pone.0062325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3BC-B9F5-4CDD-A424-59C8257880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0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Roman Trušník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C3BC-B9F5-4CDD-A424-59C8257880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14A5-0800-4AF7-B01E-5203F7C95BB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44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1" indent="-270289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55" indent="-21623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17" indent="-21623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79" indent="-216231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41" indent="-2162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03" indent="-2162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65" indent="-2162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27" indent="-2162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C7CC318-619D-488E-BB8F-1B8BB4930252}" type="slidenum">
              <a:rPr lang="en-US" altLang="en-US" sz="120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1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1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1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1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17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C79EC7-750F-442D-B7B7-EBCC95DAA6B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Colombia not there.</a:t>
            </a:r>
          </a:p>
          <a:p>
            <a:r>
              <a:rPr lang="en-US" dirty="0" smtClean="0"/>
              <a:t>Most of South America is missing as well.</a:t>
            </a:r>
          </a:p>
          <a:p>
            <a:r>
              <a:rPr lang="en-US" dirty="0" smtClean="0"/>
              <a:t>People in Room helping graduate scientists and engineers mean Colombia will be on the map soon.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14A5-0800-4AF7-B01E-5203F7C95BB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93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36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6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286000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705600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2F8D-7CEC-47B4-A5B0-6AA6FEEE4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CC4B-8643-4229-A796-1BE8588AF6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855D-FD30-4582-9E30-27DF15338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8F3E-F487-458A-9CC5-080C4C1DB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910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31BF-CA1B-4C87-A646-87EF446171BC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3A4C-92B1-4B2A-AA23-EC5F74106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3413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33A3-ED80-41FC-BA01-4B9F98E994DC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AEDE-3631-4777-821C-1A11F9EC4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018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05B5-68E2-48B7-992E-07AEAAAACEF4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9226-8632-4896-8D8F-634178875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5170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8029-4E3D-45D2-824B-AA9678EFA469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8E9-DA9E-40D7-BABE-A454EC946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38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3993-8BD0-4CC2-9F92-3F465B9A97A6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D875-12A9-4F3C-8DE6-D59E28AE1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827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527A-6A0E-482F-A114-96F3EB52B947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8B30-90C2-4C01-BDED-B2169EE6E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4721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F6210-D100-4CFE-A192-C239B8B01DA1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3C07-C69F-42B1-887E-13EF8994A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252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B7CA-749D-44E4-AB86-A053B5CD0833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CF7B-03DE-4F69-8C44-FBA94B8AD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9762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E113-4D6A-4274-8429-225411682BEC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B741-8B72-4496-AFD1-DD7A9FDCC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95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A5AA-2FBD-4E68-8879-E1E2F860157B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9014E-C6EE-48FC-BE48-23D342002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9713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F5387-4408-4CE2-8439-E293E444AAED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7D19-DEC9-42BA-9828-9341FEA24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482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590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769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64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064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444500" y="6356350"/>
            <a:ext cx="358775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Verdana"/>
              </a:defRPr>
            </a:lvl1pPr>
          </a:lstStyle>
          <a:p>
            <a:pPr>
              <a:defRPr/>
            </a:pPr>
            <a:fld id="{CA57F36A-7005-44E1-9DED-54D5E1072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865188" y="6356350"/>
            <a:ext cx="1643062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Verdana"/>
              </a:defRPr>
            </a:lvl1pPr>
          </a:lstStyle>
          <a:p>
            <a:pPr>
              <a:defRPr/>
            </a:pPr>
            <a:fld id="{1C2D7C3A-D22D-4B50-8D6C-E091AA164718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5149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6BD6472-54F1-452E-8836-1FAF211D6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27AC24C-3EFF-44DF-96B0-371B7481CD3F}" type="datetime1">
              <a:rPr lang="en-US"/>
              <a:pPr>
                <a:defRPr/>
              </a:pPr>
              <a:t>10/13/2015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601220"/>
      </p:ext>
    </p:extLst>
  </p:cSld>
  <p:clrMapOvr>
    <a:masterClrMapping/>
  </p:clrMapOvr>
  <p:transition spd="med">
    <p:fade/>
  </p:transition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865188" y="6356350"/>
            <a:ext cx="1643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C2513-AF25-4F25-8FC3-BB2264289C5B}" type="datetime1">
              <a:rPr lang="en-US"/>
              <a:pPr>
                <a:defRPr/>
              </a:pPr>
              <a:t>10/13/2015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44500" y="6356350"/>
            <a:ext cx="358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FE61-BE25-4BB9-B783-1B66EFB88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478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135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5D1ADB-66F2-FB4C-8DD0-C0E99A9C924C}" type="datetime1">
              <a:rPr lang="en-US"/>
              <a:pPr/>
              <a:t>10/13/2015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5800" y="6580188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0F157-46EA-164F-9F82-3C8D982AC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537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5" descr="shutterstock_76938916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59" t="18909" r="17080"/>
          <a:stretch/>
        </p:blipFill>
        <p:spPr>
          <a:xfrm>
            <a:off x="6857999" y="0"/>
            <a:ext cx="2315683" cy="2809875"/>
          </a:xfrm>
          <a:prstGeom prst="rect">
            <a:avLst/>
          </a:prstGeom>
        </p:spPr>
      </p:pic>
      <p:pic>
        <p:nvPicPr>
          <p:cNvPr id="9" name="Picture Placeholder 10" descr="shutterstock_10708528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93" r="23893"/>
          <a:stretch>
            <a:fillRect/>
          </a:stretch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0" name="Picture Placeholder 12" descr="shutterstock_12020635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07" t="7475" r="33949" b="23049"/>
          <a:stretch/>
        </p:blipFill>
        <p:spPr>
          <a:xfrm>
            <a:off x="2285999" y="0"/>
            <a:ext cx="2271889" cy="2809875"/>
          </a:xfrm>
          <a:prstGeom prst="rect">
            <a:avLst/>
          </a:prstGeom>
        </p:spPr>
      </p:pic>
      <p:pic>
        <p:nvPicPr>
          <p:cNvPr id="11" name="Picture Placeholder 8" descr="shutterstock_58382266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47" r="21447"/>
          <a:stretch>
            <a:fillRect/>
          </a:stretch>
        </p:blipFill>
        <p:spPr>
          <a:xfrm>
            <a:off x="4571999" y="0"/>
            <a:ext cx="2271889" cy="2809875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9E4D3-F80A-BB4B-8FD5-37E8CBED91A1}" type="datetime1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040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um_BG_White.jpg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13" descr="EBSCO Logo_wht_outlines.png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8041154" y="6412812"/>
            <a:ext cx="914400" cy="322259"/>
          </a:xfrm>
          <a:prstGeom prst="rect">
            <a:avLst/>
          </a:prstGeom>
        </p:spPr>
      </p:pic>
      <p:pic>
        <p:nvPicPr>
          <p:cNvPr id="10" name="Picture 9" descr="logo_Plum Analytics.png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6934200" y="6339840"/>
            <a:ext cx="925288" cy="395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86800" y="228600"/>
            <a:ext cx="45720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FDABA7F5-AE2E-4C0E-B762-15A2CED68E17}" type="slidenum">
              <a:rPr lang="en-US" sz="1050" smtClean="0">
                <a:solidFill>
                  <a:prstClr val="white"/>
                </a:solidFill>
              </a:rPr>
              <a:pPr algn="r"/>
              <a:t>‹#›</a:t>
            </a:fld>
            <a:endParaRPr lang="en-US" sz="105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6C215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13" descr="EBSCO Logo_wht_outlines.png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8041154" y="6412812"/>
            <a:ext cx="914400" cy="322259"/>
          </a:xfrm>
          <a:prstGeom prst="rect">
            <a:avLst/>
          </a:prstGeom>
        </p:spPr>
      </p:pic>
      <p:pic>
        <p:nvPicPr>
          <p:cNvPr id="10" name="Picture 9" descr="logo_Plum Analytics.png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934200" y="6339840"/>
            <a:ext cx="925288" cy="395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86800" y="228600"/>
            <a:ext cx="45720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fld id="{FDABA7F5-AE2E-4C0E-B762-15A2CED68E17}" type="slidenum">
              <a:rPr lang="en-US" sz="1050" smtClean="0">
                <a:solidFill>
                  <a:prstClr val="white"/>
                </a:solidFill>
              </a:rPr>
              <a:pPr algn="r"/>
              <a:t>‹#›</a:t>
            </a:fld>
            <a:endParaRPr lang="en-US" sz="1050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0" r:id="rId4"/>
    <p:sldLayoutId id="2147483691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6C215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um_BG_Purpl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A7F5-AE2E-4C0E-B762-15A2CED68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13" cstate="print"/>
          <a:srcRect b="88148"/>
          <a:stretch>
            <a:fillRect/>
          </a:stretch>
        </p:blipFill>
        <p:spPr bwMode="auto">
          <a:xfrm>
            <a:off x="-3175" y="0"/>
            <a:ext cx="9151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ees_DarkBlue.jpg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B0016-9088-4E8D-A079-74D8EAD95227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D8666-A7A7-423F-95E0-3C5A0A057C69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ransition advClick="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DD7A3-6AAF-4B32-8724-892D5F1C53C8}" type="datetime1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898989"/>
                </a:solidFill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477F0-57E2-4ABD-AEBD-4749A8C67013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465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6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luprich@ebsco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1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5" Type="http://schemas.openxmlformats.org/officeDocument/2006/relationships/chart" Target="../charts/chart1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nnovate.ieee.org/innovate/industry/corporations/whats-new/New%20Features/article/123678" TargetMode="External"/><Relationship Id="rId2" Type="http://schemas.openxmlformats.org/officeDocument/2006/relationships/hyperlink" Target="http://ieeexplore.ieee.org/courses/details/EDP405" TargetMode="Externa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tel:+420%20234%20700%20640" TargetMode="External"/><Relationship Id="rId2" Type="http://schemas.openxmlformats.org/officeDocument/2006/relationships/hyperlink" Target="mailto:J.brady@ieee.org" TargetMode="External"/><Relationship Id="rId1" Type="http://schemas.openxmlformats.org/officeDocument/2006/relationships/slideLayout" Target="../slideLayouts/slideLayout41.xml"/><Relationship Id="rId4" Type="http://schemas.openxmlformats.org/officeDocument/2006/relationships/hyperlink" Target="mailto:Tbacik@ebsco.co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eee.org/go/authorship" TargetMode="External"/><Relationship Id="rId7" Type="http://schemas.openxmlformats.org/officeDocument/2006/relationships/hyperlink" Target="http://www.ieee.org/publications_standards/publications/journmag/journalcitation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ieee.org/go/clientservices" TargetMode="External"/><Relationship Id="rId5" Type="http://schemas.openxmlformats.org/officeDocument/2006/relationships/hyperlink" Target="http://ieeexplore.ieee.org/" TargetMode="External"/><Relationship Id="rId4" Type="http://schemas.openxmlformats.org/officeDocument/2006/relationships/hyperlink" Target="http://www.ieee.org/conferences_events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xpl/opacbooks.jsp" TargetMode="External"/><Relationship Id="rId2" Type="http://schemas.openxmlformats.org/officeDocument/2006/relationships/hyperlink" Target="http://www.morganclaypool.com/page/ieeemarc" TargetMode="Externa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Plum Analytic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5693" y="485916"/>
            <a:ext cx="4745059" cy="2028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753" y="2866030"/>
            <a:ext cx="8458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660066"/>
                </a:solidFill>
              </a:rPr>
              <a:t>OPEN ACCESS</a:t>
            </a:r>
          </a:p>
          <a:p>
            <a:endParaRPr lang="en-US" sz="300" b="1" dirty="0" smtClean="0">
              <a:solidFill>
                <a:srgbClr val="660066"/>
              </a:solidFill>
            </a:endParaRPr>
          </a:p>
          <a:p>
            <a:r>
              <a:rPr lang="en-US" sz="2800" b="1" dirty="0" smtClean="0">
                <a:solidFill>
                  <a:srgbClr val="660066"/>
                </a:solidFill>
              </a:rPr>
              <a:t>&amp; </a:t>
            </a:r>
            <a:r>
              <a:rPr lang="cs-CZ" sz="2800" b="1" dirty="0" smtClean="0">
                <a:solidFill>
                  <a:srgbClr val="660066"/>
                </a:solidFill>
              </a:rPr>
              <a:t>KOMPLEXNÍ METRIKA</a:t>
            </a:r>
            <a:endParaRPr lang="en-US" sz="4800" b="1" i="1" dirty="0">
              <a:solidFill>
                <a:srgbClr val="66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3778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Jan Luprich</a:t>
            </a: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algn="r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Regional Sales Manager, EBSCO</a:t>
            </a:r>
          </a:p>
          <a:p>
            <a:pPr algn="r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  <a:hlinkClick r:id="rId3"/>
              </a:rPr>
              <a:t>jluprich@ebsco.com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0" y="5435925"/>
            <a:ext cx="1752600" cy="5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9586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09177" y="4797518"/>
            <a:ext cx="3276600" cy="1371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Microbiological Research,</a:t>
            </a:r>
            <a:endParaRPr lang="en-US" i="1" dirty="0" smtClean="0"/>
          </a:p>
          <a:p>
            <a:pPr algn="ctr"/>
            <a:r>
              <a:rPr lang="en-US" dirty="0" smtClean="0"/>
              <a:t>Vol. </a:t>
            </a:r>
            <a:r>
              <a:rPr lang="cs-CZ" dirty="0" smtClean="0"/>
              <a:t>169</a:t>
            </a:r>
            <a:r>
              <a:rPr lang="en-US" dirty="0" smtClean="0"/>
              <a:t>, Issue </a:t>
            </a:r>
            <a:r>
              <a:rPr lang="cs-CZ" dirty="0" smtClean="0"/>
              <a:t>5-6</a:t>
            </a:r>
            <a:r>
              <a:rPr lang="en-US" dirty="0" smtClean="0"/>
              <a:t>, 20</a:t>
            </a:r>
            <a:r>
              <a:rPr lang="cs-CZ" dirty="0" smtClean="0"/>
              <a:t>14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785377" y="4873718"/>
            <a:ext cx="31242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2447914"/>
            <a:ext cx="9144000" cy="1381125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741232" y="4616970"/>
            <a:ext cx="3117955" cy="221104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09177" y="4797518"/>
            <a:ext cx="3276600" cy="1371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Polish Journal of Food and Nutrition Sciences</a:t>
            </a:r>
            <a:endParaRPr lang="en-US" i="1" dirty="0" smtClean="0"/>
          </a:p>
          <a:p>
            <a:pPr algn="ctr"/>
            <a:r>
              <a:rPr lang="en-US" dirty="0" smtClean="0"/>
              <a:t>Vol. </a:t>
            </a:r>
            <a:r>
              <a:rPr lang="cs-CZ" dirty="0" smtClean="0"/>
              <a:t>64</a:t>
            </a:r>
            <a:r>
              <a:rPr lang="en-US" dirty="0" smtClean="0"/>
              <a:t>, Issue </a:t>
            </a:r>
            <a:r>
              <a:rPr lang="cs-CZ" dirty="0" smtClean="0"/>
              <a:t>3</a:t>
            </a:r>
            <a:r>
              <a:rPr lang="en-US" dirty="0" smtClean="0"/>
              <a:t>, 20</a:t>
            </a:r>
            <a:r>
              <a:rPr lang="cs-CZ" dirty="0" smtClean="0"/>
              <a:t>14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785377" y="4873718"/>
            <a:ext cx="31242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54907" y="2157412"/>
            <a:ext cx="5603043" cy="177165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09177" y="4797518"/>
            <a:ext cx="3276600" cy="1371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Monografie, 2011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785377" y="4873718"/>
            <a:ext cx="31242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54907" y="2157412"/>
            <a:ext cx="8089068" cy="148590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4" name="background" descr="background-01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4355" name="front section" descr="06-frontland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886200" y="1219200"/>
            <a:ext cx="4973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srgbClr val="FFFF00"/>
                </a:solidFill>
              </a:rPr>
              <a:t>700 000+ e-knih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pic>
        <p:nvPicPr>
          <p:cNvPr id="363528" name="Picture 8" descr="http://www.ala.org/news/sites/ala.org.news/files/news/pressreleaseimages/eBooks_l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encrypted-tbn3.gstatic.com/images?q=tbn:ANd9GcSoGCY94QNocV1RfYD7Vd6XD9P3d9MBQSXa-oLvZSNnDoH_FziPduihl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cupress.cuni.cz/ink2_ext/img/logo_pece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191000"/>
            <a:ext cx="1603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ufar.ff.cuni.cz/sites/all/themes/onkubator/img/ffuklogo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886200"/>
            <a:ext cx="1268062" cy="53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S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199" y="960160"/>
            <a:ext cx="3526541" cy="3526541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9112" y="5638800"/>
            <a:ext cx="893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FFFF00"/>
                </a:solidFill>
                <a:ea typeface="ＭＳ Ｐゴシック" charset="-128"/>
              </a:rPr>
              <a:t>Integrace s EBSCO Discovery Service (EDS)</a:t>
            </a:r>
          </a:p>
        </p:txBody>
      </p:sp>
      <p:sp>
        <p:nvSpPr>
          <p:cNvPr id="1026" name="AutoShape 2" descr="data:image/jpeg;base64,/9j/4AAQSkZJRgABAQAAAQABAAD/2wCEAAkGBxQSEhQSExQVFRUWGBUYGBgYGBwYHhocHh0eIB0ZHR4eISggHyQlISEgIzMnMSsrLjIxHB8zODQsQygtLjcBCgoKDg0OGxAQGywkICU0LSw3LzQsNCwtLyw3LzQuNCw0LCwvLDEsNDQsLSwsLCw0LC0sLSw0NCwsLC0sLCwsLP/AABEIAGQAZAMBEQACEQEDEQH/xAAcAAACAgMBAQAAAAAAAAAAAAAABgUHAQMEAgj/xABEEAACAQIEAwQFBgoLAQAAAAABAgMAEQQFEiEGMVEHE0FhFCJxgZEyNUJzwdIVI1JicpOhstHwJDM0RFR0hJSisbQW/8QAGwEBAAIDAQEAAAAAAAAAAAAAAAEFAgMEBgf/xAA8EQACAQIDBAUJBgYDAAAAAAAAAQIDEQQFIRIxQXEiUWGBoRMyNEKRkrHB8BQjU2LR4SQzgqKy8RVScv/aAAwDAQACEQMRAD8AvGgCgCgCgCgCgCgCgCgCgCgCgCgCgCgFbLM4xeK7x4UgjjVgqiUOXIKqwY6G07hq7KlKlSspXb7N2/tRFzttmHXB/CX+NavuOqXh+g1C2YdcH8Jf40+46peH6DUx3uPSzMmGlXxWNnRrdVLXUnyNvaKm1B8WvEamx+IkKRGNHkkmuEitpYFba9d/kBCQGvyuBuSBRYd3e07JcfhbrvwJZ7QY0i5OGUn6NpG0+Wq41e2wp9x+bwJVuIaMb+Xhv1cn36fcfm8CeiZCYz8vDfq5Pv0+4/N4DonCM9khxBhxPdadEb94nqKmpnWz62Ox07EVn5CE4bVO/L/RDtwGJGBAIIIO4I3uOtcjViDNAFAV/wBpWJb0zKsMSDDPM4ljIBV9LRFQbjwufjVrl8F5KrU4xWj6t5i20yU7Of6h/bB/5oa5sZ5y7/8AJmQ2E1xgrLtO4n7mzoVdU0WAfmxO9rciB4716LKMF5Toy0bvw4HPWqNS2USvBXGSSwFp5ALDUpJubW3X29OvurmzDLpQqWprsMqdRWtJnFlvEmFjx2IxBLfjQqD1r6AOZ0X21mxP6IrOpgK0qEYJbrvn39hCrxciw0cEAggg8iN6pGmtGbz1UAKATuIlBxUoNiPRoef6c9dtB9Bc/kH5r7vmc/Y5mUs+Wo0rlyrsgJtfStrDbpW3NaMKWItBW4hK0UPNVoCgK47S1vmWSeU0p/5Q1bZf6PX5L5mLdmdPCGdR4bDvruW/EWUDc2ghUjpsQR7jWNfDVKslZdfxbEpxitWVzxZ2gz940V9dtiSdr87aR09tekwWUQcVPd8facjlJ72I2ZZxLPs7bXvYCwvV1Rw1Ol5qMT1gc7nhXQj2W97WB399KuFpVHeS1DVzRDmEiy98GOu9yevUHyrOVGEobDWhI0ZZ2hTx7EC199LMvle1yCarauUUparxsQ72si3OFe0CKRESRtbHnILbDw1C9xXl8ZlM4Nyjp2fob4VuEvaP1Uh0CfxB/a5f8tD+/PXbQ/lr/wBB+b7PmRnYX82D62T7K6c59I7kT6qLDqpIK64o4zaDGBNZRQdCgg6WYbnXfYXvbw25VfYPLlVoXtd7+7sOedVqVkV/xhx9I0gUaZGX6R5C/MALbyq7wOUw2LvRP2+Jh5WT1E/HcSYiUWL6R4hPVv7+dWtLA0abulfnqYERXYAoAoAoAoBn4EzRIJrvYElCpb5Pqm9j7arcyoSq09O3dvBZvGnGgKJMlxoT5Oq3rEnbz2tvXnsBl1pOEravwM5Vm30dBcj7RVdjI7euyKja1Jsq6rW07c2PxrrlkjXRS036fuS68rWHnsgmjSA4eLUyC8iufHURcchVRnNKSmpy37rG2nU2ls9RYVUhtEntD4SGKjeQWNl1Op2vp8QfA2v7auMrx/kJKL7nzNFanfpLefO+c4IQylBe2xF+djXvKFTykFI507k1wrwquIgnxc8hhw0BUMyoXZmP0VA6Ai5O3rDzrixuYOjUjRpx2py4XskbIwurvcdM/CuFaOLEYfFPJFJPHAyGL8ZEWB3YA2O4sLc71rjj68ZypVaaUknK99HYnYXBkhmvAmDgxIwj5gFmJUAGE6QW5amBsK0Uc1xFWl5aNG8eevsJdNJ2bNWUdnRafF4fETdy+FQSEhNYaPclgbg9Nrdayr5yo06dSnG6npvtZ9QVPWzZp/8Ai4JsLiMTg8Z33owDSI0TRnSb7gn2H4Gs/wDk6tOvClXp7O1ud7kbCaumc/GvCcOAjhZcQ0jzIsiL3en1D4k32PlWeX5hUxUpJwso6N34kSgoreTGW9neHmbDRjGMJMTF3yDuTbT43N9twfhXJVzmrTU5OmrQdn0jJU07anNguD4JlnkfGumFw5CpO8RCOeTBBe5INtgDzrOpmVWnKEVSTnL1U9V1XHk09biTjURZGEbF0BIViNOoeBt4VdU3JwTmrPqNTHzgHO50UKquqqCO9XlbnY+HO1UuY4ak3q078BFuL0L5yCB0gQSE67XIJva/hfyrxWJlGVVuO47IXsrm7NImeGRUtqZGAvyuRWFGSjUi5brmR8y8e5dJHOXYHSbLe3Ijmp6H+FfRMtrwnT2Vv3nAtNGMfDT47AYKHFYBTiIsT3gniaPvFV0NgbCzC4vvfe2/IVXYtYbF4iVHEPZcLWd7Np/X1qb1tRjeIzx5HHO2XSnBrg8W2IV2iiBAESXbXIoFluQLE73a2+9VzxM6arQ8ptwUWk3vu9LJ8e02OKdnawt5hw3i8bnMkzRPFCJ9TSyAoqxxkDVduoXYedWFLG0MNl8YKScrWstXd8NOZhKnLbvbQbcRmzSLmmZw4fvUKQ4eEOhZZVW5d9OxKHUPIgfCqhQUZUMLOdndydnqm9yv16Gd9GyB4uxjS5THPlsMUWHlFsYsMYVlZfBrfQ3Ph03sTXfgaahjnTxUm5LzLu6/39WujCWsLrcR3axkmJmx0awwSyRCGGOJlUspHkRsOdb8lxNGnhpOpJJ3bfWRWi9rQaeHIO6xss6I8qYHApCNNyGlA9ZFPJt78qrMTPbw8abaTqTcuUeDfUbEulyQv5xhWzjKosRDD3cuDLI0MalY2Q+MS7i4I5Df5QPhXfh5xy7GulOV4ztq3qn2v6+Jg1txuitctwRllWPcb+ttuAOe3O9ehq1VCDkaC/Oy3JYu6Lizoh7satzrU+senT+RXiM3xU3O25vXuN9Kn6zLFqiN4UBV3avCgxGEiEQf0zvUYDmWUxhGHhf1jvzq+ymtJRlJytsWfxNU4XehUeYxz4UAwzy9wfkMjsBvvY2sL+NesoSo4jz4ra7UjmTZGLms4YuJpQxABbW1yByBN711fZ6VrbKtyRN2ZmzadwVaeVlPMGRiD7iaLD0ou6ir8kLsEzadVCieUKBYKJGAA6Wva1Hh6Td3FX5IXZqhxsiKUWR1RuahiAfaAbGspU4Se00r8iLs6Y8+xSpoXETBPyRIwH/da3hKDltOCvyRltyta5pw2ZzRjTHNKg52V2UfAGs5UKcneUU+4i7N2XYvEm0cMkw5kKjsB5mwNqwqwoLpVEu9BNj7wfwuULSOdUpUlzz7u4a3PmSRbx5VQ5hj1JbMd25dplCF9XuHzsNcnLbncmaUk+ZIqhzn0juOz1V9cSwqqSAoCtu075yyT6+T96CrfLvR6/JfMjicGG4Z9MwbEDUy9wunwIOHh3HQgkn410Ucb5Cqruyd9f6ma6lO6ut5UefcPyYYkkEpe2q1rHow8DXr8NjIVlpv6jlIeuwkKgDlgeAJZULBvWW2oKpa1wSBtvfb9lVVTNacJWa0fbYlxaVzkzXgfEw8hr2vYBlNvYwF62Uczo1Oz67DHXihaZCDYgg8rVY3Vrkli9nHDDuQyj13HJjYKt+Z8ftqgzXGwirPcjKEZSdkWvnWFSOVlRQqiBbACw+VJXlKc5TgnJ3e0dj81/XWRXYX82D62T7K35z6R3In1UWHVSQFAVt2nfOWSfXyfvQVb5d6PX5L5kcTt4GzrDwwsks0cbf0c2Zgpt6NDvvWnEUKlRpwi2tf8mLo98Sfg7FAn0rDhj8oFlKvblqF/wBtbsLLFUfUdvFGE4xlrxRT+bcJwLIwTExKF/O1rvysRvavUUMzm4rag34HM4tEhwjwRFNKF76KVgQbagFHS4vdrm4sK1Y3NZQh5rS8QoSk7RLc4Oy4YafGR3vZcMxPgCVa9vKvKYuu60YvmvgdUI7OiJPG5vgpNUTzxMeRAcEj4cjWqnSrwanGL9hLs9GLUGRZffU2IVjf80cuQJ35VYSxeKtaMGvaa/JRJvLny+BtUbxhtxq1b7+HSuSr9qqK0k7cjOEYw3HHm+MjllkaNw4EKAkbgG8lh/PSlOEoQSkrambfRa5fMjOwv5sH1sn2Vvzn0juRPqosOqkgKArrtUy3FviMuxGEgM5w7yuQCAL3iKg7jnpPwq1y6rSjCpCrLZ2kl8SOIt4f8KoAq5fiQiqqqoxclgBsAPX6WHurpthHvqL3P2BsWbNh/cMSf9ZJ9+jWD/EXufsDHe5va3oOJvtv6XJv1+nS2Dv/ADF7n7EmrNM2zKKFmnwMohUXcvJ3wt5h9W3mLEdRU06WGnK0aivysL8GLEfHryM4xALxuIwyC5aTQpVFLG4Nrkm4Nzp52rueXqFtjR668F9WIcbD9fNdtOXsi2ACjFlAB00xlVHwqsSw34n9qfx1M0rbrGL5xb+xNfa59Mk9+2uwqf4S/nr3UTfsQH8L/wCCb/ey/fp/C/8Ade4ifYYIzff+g3uCAGxcjgEgjVZnsTv+yj+y/if2pGL1XAZOynJJsHge5nTQ/eObXB2NrHauXM68K1fag7qxD3JDlVcQFAFAFAFAFAYZQQQRcHYg0TtqgQ+F4UwUcnephYFcG4YRqCD1G21dEsVWlHZcnYixM1zkhQBQBQBQBQBQBQBQBQBQBQBQBQBQBQBQBQ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28" name="AutoShape 4" descr="data:image/jpeg;base64,/9j/4AAQSkZJRgABAQAAAQABAAD/2wCEAAkGBxQSEhQSExQVFRUWGBUYGBgYGBwYHhocHh0eIB0ZHR4eISggHyQlISEgIzMnMSsrLjIxHB8zODQsQygtLjcBCgoKDg0OGxAQGywkICU0LSw3LzQsNCwtLyw3LzQuNCw0LCwvLDEsNDQsLSwsLCw0LC0sLSw0NCwsLC0sLCwsLP/AABEIAGQAZAMBEQACEQEDEQH/xAAcAAACAgMBAQAAAAAAAAAAAAAABgUHAQMEAgj/xABEEAACAQIEAwQFBgoLAQAAAAABAgMAEQQFEiEGMVEHE0FhFCJxgZEyNUJzwdIVI1JicpOhstHwJDM0RFR0hJSisbQW/8QAGwEBAAIDAQEAAAAAAAAAAAAAAAEFAgMEBgf/xAA8EQACAQIDBAUJBgYDAAAAAAAAAQIDEQQFIRIxQXEiUWGBoRMyNEKRkrHB8BQjU2LR4SQzgqKy8RVScv/aAAwDAQACEQMRAD8AvGgCgCgCgCgCgCgCgCgCgCgCgCgCgCgFbLM4xeK7x4UgjjVgqiUOXIKqwY6G07hq7KlKlSspXb7N2/tRFzttmHXB/CX+NavuOqXh+g1C2YdcH8Jf40+46peH6DUx3uPSzMmGlXxWNnRrdVLXUnyNvaKm1B8WvEamx+IkKRGNHkkmuEitpYFba9d/kBCQGvyuBuSBRYd3e07JcfhbrvwJZ7QY0i5OGUn6NpG0+Wq41e2wp9x+bwJVuIaMb+Xhv1cn36fcfm8CeiZCYz8vDfq5Pv0+4/N4DonCM9khxBhxPdadEb94nqKmpnWz62Ox07EVn5CE4bVO/L/RDtwGJGBAIIIO4I3uOtcjViDNAFAV/wBpWJb0zKsMSDDPM4ljIBV9LRFQbjwufjVrl8F5KrU4xWj6t5i20yU7Of6h/bB/5oa5sZ5y7/8AJmQ2E1xgrLtO4n7mzoVdU0WAfmxO9rciB4716LKMF5Toy0bvw4HPWqNS2USvBXGSSwFp5ALDUpJubW3X29OvurmzDLpQqWprsMqdRWtJnFlvEmFjx2IxBLfjQqD1r6AOZ0X21mxP6IrOpgK0qEYJbrvn39hCrxciw0cEAggg8iN6pGmtGbz1UAKATuIlBxUoNiPRoef6c9dtB9Bc/kH5r7vmc/Y5mUs+Wo0rlyrsgJtfStrDbpW3NaMKWItBW4hK0UPNVoCgK47S1vmWSeU0p/5Q1bZf6PX5L5mLdmdPCGdR4bDvruW/EWUDc2ghUjpsQR7jWNfDVKslZdfxbEpxitWVzxZ2gz940V9dtiSdr87aR09tekwWUQcVPd8facjlJ72I2ZZxLPs7bXvYCwvV1Rw1Ol5qMT1gc7nhXQj2W97WB399KuFpVHeS1DVzRDmEiy98GOu9yevUHyrOVGEobDWhI0ZZ2hTx7EC199LMvle1yCarauUUparxsQ72si3OFe0CKRESRtbHnILbDw1C9xXl8ZlM4Nyjp2fob4VuEvaP1Uh0CfxB/a5f8tD+/PXbQ/lr/wBB+b7PmRnYX82D62T7K6c59I7kT6qLDqpIK64o4zaDGBNZRQdCgg6WYbnXfYXvbw25VfYPLlVoXtd7+7sOedVqVkV/xhx9I0gUaZGX6R5C/MALbyq7wOUw2LvRP2+Jh5WT1E/HcSYiUWL6R4hPVv7+dWtLA0abulfnqYERXYAoAoAoAoBn4EzRIJrvYElCpb5Pqm9j7arcyoSq09O3dvBZvGnGgKJMlxoT5Oq3rEnbz2tvXnsBl1pOEravwM5Vm30dBcj7RVdjI7euyKja1Jsq6rW07c2PxrrlkjXRS036fuS68rWHnsgmjSA4eLUyC8iufHURcchVRnNKSmpy37rG2nU2ls9RYVUhtEntD4SGKjeQWNl1Op2vp8QfA2v7auMrx/kJKL7nzNFanfpLefO+c4IQylBe2xF+djXvKFTykFI507k1wrwquIgnxc8hhw0BUMyoXZmP0VA6Ai5O3rDzrixuYOjUjRpx2py4XskbIwurvcdM/CuFaOLEYfFPJFJPHAyGL8ZEWB3YA2O4sLc71rjj68ZypVaaUknK99HYnYXBkhmvAmDgxIwj5gFmJUAGE6QW5amBsK0Uc1xFWl5aNG8eevsJdNJ2bNWUdnRafF4fETdy+FQSEhNYaPclgbg9Nrdayr5yo06dSnG6npvtZ9QVPWzZp/8Ai4JsLiMTg8Z33owDSI0TRnSb7gn2H4Gs/wDk6tOvClXp7O1ud7kbCaumc/GvCcOAjhZcQ0jzIsiL3en1D4k32PlWeX5hUxUpJwso6N34kSgoreTGW9neHmbDRjGMJMTF3yDuTbT43N9twfhXJVzmrTU5OmrQdn0jJU07anNguD4JlnkfGumFw5CpO8RCOeTBBe5INtgDzrOpmVWnKEVSTnL1U9V1XHk09biTjURZGEbF0BIViNOoeBt4VdU3JwTmrPqNTHzgHO50UKquqqCO9XlbnY+HO1UuY4ak3q078BFuL0L5yCB0gQSE67XIJva/hfyrxWJlGVVuO47IXsrm7NImeGRUtqZGAvyuRWFGSjUi5brmR8y8e5dJHOXYHSbLe3Ijmp6H+FfRMtrwnT2Vv3nAtNGMfDT47AYKHFYBTiIsT3gniaPvFV0NgbCzC4vvfe2/IVXYtYbF4iVHEPZcLWd7Np/X1qb1tRjeIzx5HHO2XSnBrg8W2IV2iiBAESXbXIoFluQLE73a2+9VzxM6arQ8ptwUWk3vu9LJ8e02OKdnawt5hw3i8bnMkzRPFCJ9TSyAoqxxkDVduoXYedWFLG0MNl8YKScrWstXd8NOZhKnLbvbQbcRmzSLmmZw4fvUKQ4eEOhZZVW5d9OxKHUPIgfCqhQUZUMLOdndydnqm9yv16Gd9GyB4uxjS5THPlsMUWHlFsYsMYVlZfBrfQ3Ph03sTXfgaahjnTxUm5LzLu6/39WujCWsLrcR3axkmJmx0awwSyRCGGOJlUspHkRsOdb8lxNGnhpOpJJ3bfWRWi9rQaeHIO6xss6I8qYHApCNNyGlA9ZFPJt78qrMTPbw8abaTqTcuUeDfUbEulyQv5xhWzjKosRDD3cuDLI0MalY2Q+MS7i4I5Df5QPhXfh5xy7GulOV4ztq3qn2v6+Jg1txuitctwRllWPcb+ttuAOe3O9ehq1VCDkaC/Oy3JYu6Lizoh7satzrU+senT+RXiM3xU3O25vXuN9Kn6zLFqiN4UBV3avCgxGEiEQf0zvUYDmWUxhGHhf1jvzq+ymtJRlJytsWfxNU4XehUeYxz4UAwzy9wfkMjsBvvY2sL+NesoSo4jz4ra7UjmTZGLms4YuJpQxABbW1yByBN711fZ6VrbKtyRN2ZmzadwVaeVlPMGRiD7iaLD0ou6ir8kLsEzadVCieUKBYKJGAA6Wva1Hh6Td3FX5IXZqhxsiKUWR1RuahiAfaAbGspU4Se00r8iLs6Y8+xSpoXETBPyRIwH/da3hKDltOCvyRltyta5pw2ZzRjTHNKg52V2UfAGs5UKcneUU+4i7N2XYvEm0cMkw5kKjsB5mwNqwqwoLpVEu9BNj7wfwuULSOdUpUlzz7u4a3PmSRbx5VQ5hj1JbMd25dplCF9XuHzsNcnLbncmaUk+ZIqhzn0juOz1V9cSwqqSAoCtu075yyT6+T96CrfLvR6/JfMjicGG4Z9MwbEDUy9wunwIOHh3HQgkn410Ucb5Cqruyd9f6ma6lO6ut5UefcPyYYkkEpe2q1rHow8DXr8NjIVlpv6jlIeuwkKgDlgeAJZULBvWW2oKpa1wSBtvfb9lVVTNacJWa0fbYlxaVzkzXgfEw8hr2vYBlNvYwF62Uczo1Oz67DHXihaZCDYgg8rVY3Vrkli9nHDDuQyj13HJjYKt+Z8ftqgzXGwirPcjKEZSdkWvnWFSOVlRQqiBbACw+VJXlKc5TgnJ3e0dj81/XWRXYX82D62T7K35z6R3In1UWHVSQFAVt2nfOWSfXyfvQVb5d6PX5L5kcTt4GzrDwwsks0cbf0c2Zgpt6NDvvWnEUKlRpwi2tf8mLo98Sfg7FAn0rDhj8oFlKvblqF/wBtbsLLFUfUdvFGE4xlrxRT+bcJwLIwTExKF/O1rvysRvavUUMzm4rag34HM4tEhwjwRFNKF76KVgQbagFHS4vdrm4sK1Y3NZQh5rS8QoSk7RLc4Oy4YafGR3vZcMxPgCVa9vKvKYuu60YvmvgdUI7OiJPG5vgpNUTzxMeRAcEj4cjWqnSrwanGL9hLs9GLUGRZffU2IVjf80cuQJ35VYSxeKtaMGvaa/JRJvLny+BtUbxhtxq1b7+HSuSr9qqK0k7cjOEYw3HHm+MjllkaNw4EKAkbgG8lh/PSlOEoQSkrambfRa5fMjOwv5sH1sn2Vvzn0juRPqosOqkgKArrtUy3FviMuxGEgM5w7yuQCAL3iKg7jnpPwq1y6rSjCpCrLZ2kl8SOIt4f8KoAq5fiQiqqqoxclgBsAPX6WHurpthHvqL3P2BsWbNh/cMSf9ZJ9+jWD/EXufsDHe5va3oOJvtv6XJv1+nS2Dv/ADF7n7EmrNM2zKKFmnwMohUXcvJ3wt5h9W3mLEdRU06WGnK0aivysL8GLEfHryM4xALxuIwyC5aTQpVFLG4Nrkm4Nzp52rueXqFtjR668F9WIcbD9fNdtOXsi2ACjFlAB00xlVHwqsSw34n9qfx1M0rbrGL5xb+xNfa59Mk9+2uwqf4S/nr3UTfsQH8L/wCCb/ey/fp/C/8Ade4ifYYIzff+g3uCAGxcjgEgjVZnsTv+yj+y/if2pGL1XAZOynJJsHge5nTQ/eObXB2NrHauXM68K1fag7qxD3JDlVcQFAFAFAFAFAYZQQQRcHYg0TtqgQ+F4UwUcnephYFcG4YRqCD1G21dEsVWlHZcnYixM1zkhQBQBQBQBQBQBQBQBQBQBQBQBQBQBQBQBQ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030" name="AutoShape 6" descr="data:image/jpeg;base64,/9j/4AAQSkZJRgABAQAAAQABAAD/2wCEAAkGBxQSEhQSExQVFRUWGBUYGBgYGBwYHhocHh0eIB0ZHR4eISggHyQlISEgIzMnMSsrLjIxHB8zODQsQygtLjcBCgoKDg0OGxAQGywkICU0LSw3LzQsNCwtLyw3LzQuNCw0LCwvLDEsNDQsLSwsLCw0LC0sLSw0NCwsLC0sLCwsLP/AABEIAGQAZAMBEQACEQEDEQH/xAAcAAACAgMBAQAAAAAAAAAAAAAABgUHAQMEAgj/xABEEAACAQIEAwQFBgoLAQAAAAABAgMAEQQFEiEGMVEHE0FhFCJxgZEyNUJzwdIVI1JicpOhstHwJDM0RFR0hJSisbQW/8QAGwEBAAIDAQEAAAAAAAAAAAAAAAEFAgMEBgf/xAA8EQACAQIDBAUJBgYDAAAAAAAAAQIDEQQFIRIxQXEiUWGBoRMyNEKRkrHB8BQjU2LR4SQzgqKy8RVScv/aAAwDAQACEQMRAD8AvGgCgCgCgCgCgCgCgCgCgCgCgCgCgCgFbLM4xeK7x4UgjjVgqiUOXIKqwY6G07hq7KlKlSspXb7N2/tRFzttmHXB/CX+NavuOqXh+g1C2YdcH8Jf40+46peH6DUx3uPSzMmGlXxWNnRrdVLXUnyNvaKm1B8WvEamx+IkKRGNHkkmuEitpYFba9d/kBCQGvyuBuSBRYd3e07JcfhbrvwJZ7QY0i5OGUn6NpG0+Wq41e2wp9x+bwJVuIaMb+Xhv1cn36fcfm8CeiZCYz8vDfq5Pv0+4/N4DonCM9khxBhxPdadEb94nqKmpnWz62Ox07EVn5CE4bVO/L/RDtwGJGBAIIIO4I3uOtcjViDNAFAV/wBpWJb0zKsMSDDPM4ljIBV9LRFQbjwufjVrl8F5KrU4xWj6t5i20yU7Of6h/bB/5oa5sZ5y7/8AJmQ2E1xgrLtO4n7mzoVdU0WAfmxO9rciB4716LKMF5Toy0bvw4HPWqNS2USvBXGSSwFp5ALDUpJubW3X29OvurmzDLpQqWprsMqdRWtJnFlvEmFjx2IxBLfjQqD1r6AOZ0X21mxP6IrOpgK0qEYJbrvn39hCrxciw0cEAggg8iN6pGmtGbz1UAKATuIlBxUoNiPRoef6c9dtB9Bc/kH5r7vmc/Y5mUs+Wo0rlyrsgJtfStrDbpW3NaMKWItBW4hK0UPNVoCgK47S1vmWSeU0p/5Q1bZf6PX5L5mLdmdPCGdR4bDvruW/EWUDc2ghUjpsQR7jWNfDVKslZdfxbEpxitWVzxZ2gz940V9dtiSdr87aR09tekwWUQcVPd8facjlJ72I2ZZxLPs7bXvYCwvV1Rw1Ol5qMT1gc7nhXQj2W97WB399KuFpVHeS1DVzRDmEiy98GOu9yevUHyrOVGEobDWhI0ZZ2hTx7EC199LMvle1yCarauUUparxsQ72si3OFe0CKRESRtbHnILbDw1C9xXl8ZlM4Nyjp2fob4VuEvaP1Uh0CfxB/a5f8tD+/PXbQ/lr/wBB+b7PmRnYX82D62T7K6c59I7kT6qLDqpIK64o4zaDGBNZRQdCgg6WYbnXfYXvbw25VfYPLlVoXtd7+7sOedVqVkV/xhx9I0gUaZGX6R5C/MALbyq7wOUw2LvRP2+Jh5WT1E/HcSYiUWL6R4hPVv7+dWtLA0abulfnqYERXYAoAoAoAoBn4EzRIJrvYElCpb5Pqm9j7arcyoSq09O3dvBZvGnGgKJMlxoT5Oq3rEnbz2tvXnsBl1pOEravwM5Vm30dBcj7RVdjI7euyKja1Jsq6rW07c2PxrrlkjXRS036fuS68rWHnsgmjSA4eLUyC8iufHURcchVRnNKSmpy37rG2nU2ls9RYVUhtEntD4SGKjeQWNl1Op2vp8QfA2v7auMrx/kJKL7nzNFanfpLefO+c4IQylBe2xF+djXvKFTykFI507k1wrwquIgnxc8hhw0BUMyoXZmP0VA6Ai5O3rDzrixuYOjUjRpx2py4XskbIwurvcdM/CuFaOLEYfFPJFJPHAyGL8ZEWB3YA2O4sLc71rjj68ZypVaaUknK99HYnYXBkhmvAmDgxIwj5gFmJUAGE6QW5amBsK0Uc1xFWl5aNG8eevsJdNJ2bNWUdnRafF4fETdy+FQSEhNYaPclgbg9Nrdayr5yo06dSnG6npvtZ9QVPWzZp/8Ai4JsLiMTg8Z33owDSI0TRnSb7gn2H4Gs/wDk6tOvClXp7O1ud7kbCaumc/GvCcOAjhZcQ0jzIsiL3en1D4k32PlWeX5hUxUpJwso6N34kSgoreTGW9neHmbDRjGMJMTF3yDuTbT43N9twfhXJVzmrTU5OmrQdn0jJU07anNguD4JlnkfGumFw5CpO8RCOeTBBe5INtgDzrOpmVWnKEVSTnL1U9V1XHk09biTjURZGEbF0BIViNOoeBt4VdU3JwTmrPqNTHzgHO50UKquqqCO9XlbnY+HO1UuY4ak3q078BFuL0L5yCB0gQSE67XIJva/hfyrxWJlGVVuO47IXsrm7NImeGRUtqZGAvyuRWFGSjUi5brmR8y8e5dJHOXYHSbLe3Ijmp6H+FfRMtrwnT2Vv3nAtNGMfDT47AYKHFYBTiIsT3gniaPvFV0NgbCzC4vvfe2/IVXYtYbF4iVHEPZcLWd7Np/X1qb1tRjeIzx5HHO2XSnBrg8W2IV2iiBAESXbXIoFluQLE73a2+9VzxM6arQ8ptwUWk3vu9LJ8e02OKdnawt5hw3i8bnMkzRPFCJ9TSyAoqxxkDVduoXYedWFLG0MNl8YKScrWstXd8NOZhKnLbvbQbcRmzSLmmZw4fvUKQ4eEOhZZVW5d9OxKHUPIgfCqhQUZUMLOdndydnqm9yv16Gd9GyB4uxjS5THPlsMUWHlFsYsMYVlZfBrfQ3Ph03sTXfgaahjnTxUm5LzLu6/39WujCWsLrcR3axkmJmx0awwSyRCGGOJlUspHkRsOdb8lxNGnhpOpJJ3bfWRWi9rQaeHIO6xss6I8qYHApCNNyGlA9ZFPJt78qrMTPbw8abaTqTcuUeDfUbEulyQv5xhWzjKosRDD3cuDLI0MalY2Q+MS7i4I5Df5QPhXfh5xy7GulOV4ztq3qn2v6+Jg1txuitctwRllWPcb+ttuAOe3O9ehq1VCDkaC/Oy3JYu6Lizoh7satzrU+senT+RXiM3xU3O25vXuN9Kn6zLFqiN4UBV3avCgxGEiEQf0zvUYDmWUxhGHhf1jvzq+ymtJRlJytsWfxNU4XehUeYxz4UAwzy9wfkMjsBvvY2sL+NesoSo4jz4ra7UjmTZGLms4YuJpQxABbW1yByBN711fZ6VrbKtyRN2ZmzadwVaeVlPMGRiD7iaLD0ou6ir8kLsEzadVCieUKBYKJGAA6Wva1Hh6Td3FX5IXZqhxsiKUWR1RuahiAfaAbGspU4Se00r8iLs6Y8+xSpoXETBPyRIwH/da3hKDltOCvyRltyta5pw2ZzRjTHNKg52V2UfAGs5UKcneUU+4i7N2XYvEm0cMkw5kKjsB5mwNqwqwoLpVEu9BNj7wfwuULSOdUpUlzz7u4a3PmSRbx5VQ5hj1JbMd25dplCF9XuHzsNcnLbncmaUk+ZIqhzn0juOz1V9cSwqqSAoCtu075yyT6+T96CrfLvR6/JfMjicGG4Z9MwbEDUy9wunwIOHh3HQgkn410Ucb5Cqruyd9f6ma6lO6ut5UefcPyYYkkEpe2q1rHow8DXr8NjIVlpv6jlIeuwkKgDlgeAJZULBvWW2oKpa1wSBtvfb9lVVTNacJWa0fbYlxaVzkzXgfEw8hr2vYBlNvYwF62Uczo1Oz67DHXihaZCDYgg8rVY3Vrkli9nHDDuQyj13HJjYKt+Z8ftqgzXGwirPcjKEZSdkWvnWFSOVlRQqiBbACw+VJXlKc5TgnJ3e0dj81/XWRXYX82D62T7K35z6R3In1UWHVSQFAVt2nfOWSfXyfvQVb5d6PX5L5kcTt4GzrDwwsks0cbf0c2Zgpt6NDvvWnEUKlRpwi2tf8mLo98Sfg7FAn0rDhj8oFlKvblqF/wBtbsLLFUfUdvFGE4xlrxRT+bcJwLIwTExKF/O1rvysRvavUUMzm4rag34HM4tEhwjwRFNKF76KVgQbagFHS4vdrm4sK1Y3NZQh5rS8QoSk7RLc4Oy4YafGR3vZcMxPgCVa9vKvKYuu60YvmvgdUI7OiJPG5vgpNUTzxMeRAcEj4cjWqnSrwanGL9hLs9GLUGRZffU2IVjf80cuQJ35VYSxeKtaMGvaa/JRJvLny+BtUbxhtxq1b7+HSuSr9qqK0k7cjOEYw3HHm+MjllkaNw4EKAkbgG8lh/PSlOEoQSkrambfRa5fMjOwv5sH1sn2Vvzn0juRPqosOqkgKArrtUy3FviMuxGEgM5w7yuQCAL3iKg7jnpPwq1y6rSjCpCrLZ2kl8SOIt4f8KoAq5fiQiqqqoxclgBsAPX6WHurpthHvqL3P2BsWbNh/cMSf9ZJ9+jWD/EXufsDHe5va3oOJvtv6XJv1+nS2Dv/ADF7n7EmrNM2zKKFmnwMohUXcvJ3wt5h9W3mLEdRU06WGnK0aivysL8GLEfHryM4xALxuIwyC5aTQpVFLG4Nrkm4Nzp52rueXqFtjR668F9WIcbD9fNdtOXsi2ACjFlAB00xlVHwqsSw34n9qfx1M0rbrGL5xb+xNfa59Mk9+2uwqf4S/nr3UTfsQH8L/wCCb/ey/fp/C/8Ade4ifYYIzff+g3uCAGxcjgEgjVZnsTv+yj+y/if2pGL1XAZOynJJsHge5nTQ/eObXB2NrHauXM68K1fag7qxD3JDlVcQFAFAFAFAFAYZQQQRcHYg0TtqgQ+F4UwUcnephYFcG4YRqCD1G21dEsVWlHZcnYixM1zkhQBQBQBQBQBQBQBQBQBQBQBQBQBQBQBQBQB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672013" y="4657725"/>
            <a:ext cx="4243387" cy="1919287"/>
          </a:xfrm>
          <a:prstGeom prst="wedgeRectCallout">
            <a:avLst>
              <a:gd name="adj1" fmla="val -43801"/>
              <a:gd name="adj2" fmla="val 34181"/>
            </a:avLst>
          </a:prstGeom>
          <a:gradFill rotWithShape="1">
            <a:gsLst>
              <a:gs pos="0">
                <a:srgbClr val="6600CC"/>
              </a:gs>
              <a:gs pos="100000">
                <a:srgbClr val="2F005E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30000"/>
              </a:spcBef>
            </a:pPr>
            <a:r>
              <a:rPr lang="cs-CZ" sz="3600" b="1" dirty="0">
                <a:solidFill>
                  <a:srgbClr val="FFFF00"/>
                </a:solidFill>
                <a:latin typeface="Arial" charset="0"/>
              </a:rPr>
              <a:t>8 </a:t>
            </a:r>
            <a:r>
              <a:rPr lang="cs-CZ" sz="3600" b="1" dirty="0" smtClean="0">
                <a:solidFill>
                  <a:srgbClr val="FFFF00"/>
                </a:solidFill>
                <a:latin typeface="Arial" charset="0"/>
              </a:rPr>
              <a:t>200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</a:rPr>
              <a:t>+</a:t>
            </a:r>
            <a:r>
              <a:rPr lang="cs-CZ" sz="36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cs-CZ" sz="3600" b="1" dirty="0">
                <a:solidFill>
                  <a:srgbClr val="FFFF00"/>
                </a:solidFill>
                <a:latin typeface="Arial" charset="0"/>
              </a:rPr>
              <a:t>zákazníků </a:t>
            </a:r>
          </a:p>
          <a:p>
            <a:pPr algn="ctr" eaLnBrk="1" hangingPunct="1">
              <a:spcBef>
                <a:spcPct val="30000"/>
              </a:spcBef>
            </a:pPr>
            <a:r>
              <a:rPr lang="cs-CZ" b="1" dirty="0">
                <a:solidFill>
                  <a:srgbClr val="FFFF00"/>
                </a:solidFill>
                <a:latin typeface="Arial" charset="0"/>
              </a:rPr>
              <a:t>MIT, Caltech, </a:t>
            </a:r>
            <a:r>
              <a:rPr lang="cs-CZ" b="1" dirty="0" smtClean="0">
                <a:solidFill>
                  <a:srgbClr val="FFFF00"/>
                </a:solidFill>
                <a:latin typeface="Arial" charset="0"/>
              </a:rPr>
              <a:t>Sorbonne</a:t>
            </a: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, V</a:t>
            </a:r>
            <a:r>
              <a:rPr lang="cs-CZ" b="1" dirty="0" smtClean="0">
                <a:solidFill>
                  <a:srgbClr val="FFFF00"/>
                </a:solidFill>
                <a:latin typeface="Arial" charset="0"/>
              </a:rPr>
              <a:t>ŠB-TUO...</a:t>
            </a:r>
            <a:endParaRPr lang="en-US" b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07670" y="4724400"/>
            <a:ext cx="4258890" cy="1752600"/>
          </a:xfrm>
          <a:prstGeom prst="roundRect">
            <a:avLst>
              <a:gd name="adj" fmla="val 11133"/>
            </a:avLst>
          </a:prstGeom>
          <a:solidFill>
            <a:schemeClr val="accent1">
              <a:lumMod val="75000"/>
              <a:alpha val="80000"/>
            </a:schemeClr>
          </a:solidFill>
          <a:ln w="25400">
            <a:solidFill>
              <a:schemeClr val="bg1"/>
            </a:solidFill>
          </a:ln>
        </p:spPr>
        <p:txBody>
          <a:bodyPr wrap="square" lIns="1188720" tIns="0" bIns="182880" anchor="ctr" anchorCtr="0">
            <a:no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en-US" sz="2400" dirty="0" smtClean="0">
                <a:solidFill>
                  <a:prstClr val="white"/>
                </a:solidFill>
                <a:cs typeface="Arial" pitchFamily="34" charset="0"/>
              </a:rPr>
              <a:t>jluprich@ebsco.com</a:t>
            </a:r>
            <a:br>
              <a:rPr lang="en-US" sz="2400" dirty="0" smtClean="0">
                <a:solidFill>
                  <a:prstClr val="white"/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prstClr val="white"/>
                </a:solidFill>
                <a:cs typeface="Arial" pitchFamily="34" charset="0"/>
              </a:rPr>
              <a:t>+420 739 372 642</a:t>
            </a:r>
          </a:p>
        </p:txBody>
      </p:sp>
      <p:pic>
        <p:nvPicPr>
          <p:cNvPr id="7" name="Picture 6" descr="contact.png"/>
          <p:cNvPicPr>
            <a:picLocks noChangeAspect="1"/>
          </p:cNvPicPr>
          <p:nvPr/>
        </p:nvPicPr>
        <p:blipFill>
          <a:blip r:embed="rId2" cstate="print"/>
          <a:srcRect l="62979"/>
          <a:stretch>
            <a:fillRect/>
          </a:stretch>
        </p:blipFill>
        <p:spPr>
          <a:xfrm>
            <a:off x="2687780" y="5715000"/>
            <a:ext cx="685800" cy="511305"/>
          </a:xfrm>
          <a:prstGeom prst="rect">
            <a:avLst/>
          </a:prstGeom>
        </p:spPr>
      </p:pic>
      <p:pic>
        <p:nvPicPr>
          <p:cNvPr id="8" name="Picture 7" descr="contact.png"/>
          <p:cNvPicPr>
            <a:picLocks noChangeAspect="1"/>
          </p:cNvPicPr>
          <p:nvPr/>
        </p:nvPicPr>
        <p:blipFill>
          <a:blip r:embed="rId2" cstate="print"/>
          <a:srcRect r="64403"/>
          <a:stretch>
            <a:fillRect/>
          </a:stretch>
        </p:blipFill>
        <p:spPr>
          <a:xfrm>
            <a:off x="2812470" y="4953000"/>
            <a:ext cx="659419" cy="511305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0" y="3962400"/>
            <a:ext cx="9144000" cy="5556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Jan Luprich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0" y="1828801"/>
            <a:ext cx="9144000" cy="76199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Více informací na stánku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" pitchFamily="2" charset="2"/>
              </a:rPr>
              <a:t>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1900" y="2743200"/>
            <a:ext cx="7549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http://www.plumanalytics.com</a:t>
            </a:r>
            <a:endParaRPr lang="en-US" sz="40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36576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912" y="3157836"/>
            <a:ext cx="7931088" cy="765053"/>
          </a:xfrm>
        </p:spPr>
        <p:txBody>
          <a:bodyPr/>
          <a:lstStyle/>
          <a:p>
            <a:r>
              <a:rPr lang="en-US" dirty="0" smtClean="0"/>
              <a:t>Importance of IEEE to Research and Development in  the Czech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2015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42" y="4887456"/>
            <a:ext cx="8701794" cy="378005"/>
          </a:xfrm>
        </p:spPr>
        <p:txBody>
          <a:bodyPr/>
          <a:lstStyle/>
          <a:p>
            <a:r>
              <a:rPr lang="en-US" dirty="0" smtClean="0"/>
              <a:t>Judy Brady, International Area Manager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9E4D3-F80A-BB4B-8FD5-37E8CBED91A1}" type="datetime1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39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E4D3-F80A-BB4B-8FD5-37E8CBED91A1}" type="datetime1">
              <a:rPr lang="en-US" smtClean="0"/>
              <a:pPr/>
              <a:t>10/13/2015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ff7482c077e0ee1791f0f0a05acbc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080" y="953146"/>
            <a:ext cx="3124200" cy="46995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ieee.org/about/toolkit/masterbrand/200408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14747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373063" y="1255713"/>
            <a:ext cx="85074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IEEE is the world’s largest professional membership association dedicated to advancing technological innovation and excellence for the benefit of humanity.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Mission statement: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core purpose of the IEEE is to foster technological innovation and excellence for the benefit of humanity.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mission that took a big step forward back in the year 2000…</a:t>
            </a:r>
            <a:endParaRPr lang="en-US" altLang="en-US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6288" y="2398713"/>
            <a:ext cx="3849687" cy="2035175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3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430,000 </a:t>
            </a:r>
            <a:r>
              <a:rPr lang="en-US" sz="35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in 160 </a:t>
            </a: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</a:p>
          <a:p>
            <a:pPr>
              <a:spcBef>
                <a:spcPts val="600"/>
              </a:spcBef>
              <a:defRPr/>
            </a:pP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Societies</a:t>
            </a:r>
          </a:p>
          <a:p>
            <a:pPr>
              <a:spcBef>
                <a:spcPts val="600"/>
              </a:spcBef>
              <a:defRPr/>
            </a:pP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Core Focus Areas</a:t>
            </a:r>
          </a:p>
          <a:p>
            <a:pPr lvl="1">
              <a:defRPr/>
            </a:pP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</a:p>
          <a:p>
            <a:pPr lvl="1">
              <a:defRPr/>
            </a:pP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</a:p>
          <a:p>
            <a:pPr lvl="1">
              <a:defRPr/>
            </a:pP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pPr lvl="1">
              <a:defRPr/>
            </a:pP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</a:p>
          <a:p>
            <a:pPr lvl="1">
              <a:defRPr/>
            </a:pPr>
            <a:r>
              <a:rPr lang="en-US" sz="35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 Learning</a:t>
            </a:r>
            <a:endParaRPr lang="en-US" sz="35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209800"/>
            <a:ext cx="33750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Date Placeholder 1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CF1F9C4-B51F-4383-A64E-B066370ED76B}" type="datetime1">
              <a:rPr lang="en-US" altLang="en-US" sz="1000" smtClean="0">
                <a:solidFill>
                  <a:srgbClr val="898989"/>
                </a:solidFill>
              </a:rPr>
              <a:pPr>
                <a:defRPr/>
              </a:pPr>
              <a:t>10/13/2015</a:t>
            </a:fld>
            <a:endParaRPr lang="en-US" altLang="en-US" sz="1000" smtClean="0">
              <a:solidFill>
                <a:srgbClr val="898989"/>
              </a:solidFill>
            </a:endParaRPr>
          </a:p>
        </p:txBody>
      </p:sp>
      <p:sp>
        <p:nvSpPr>
          <p:cNvPr id="104455" name="Slide Number Placeholder 2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BE39488-8012-4DB9-9062-122DF680989E}" type="slidenum">
              <a:rPr lang="en-US" altLang="en-US" sz="1000" smtClean="0">
                <a:solidFill>
                  <a:srgbClr val="898989"/>
                </a:solidFill>
              </a:rPr>
              <a:pPr>
                <a:defRPr/>
              </a:pPr>
              <a:t>18</a:t>
            </a:fld>
            <a:endParaRPr lang="en-US" altLang="en-US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16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596900" y="307975"/>
            <a:ext cx="77724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A milestone to celebrate!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51" y="4114800"/>
            <a:ext cx="87137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554" y="990600"/>
            <a:ext cx="655338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1219200" y="6172200"/>
            <a:ext cx="312420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33EDE5B-823A-495B-AE01-4C489FAFBDA5}" type="datetime1">
              <a:rPr lang="en-US" altLang="en-US" sz="1000" smtClean="0">
                <a:solidFill>
                  <a:srgbClr val="898989"/>
                </a:solidFill>
              </a:rPr>
              <a:pPr>
                <a:defRPr/>
              </a:pPr>
              <a:t>10/13/2015</a:t>
            </a:fld>
            <a:endParaRPr lang="en-US" altLang="en-US" sz="1000" smtClean="0">
              <a:solidFill>
                <a:srgbClr val="898989"/>
              </a:solidFill>
            </a:endParaRPr>
          </a:p>
        </p:txBody>
      </p:sp>
      <p:sp>
        <p:nvSpPr>
          <p:cNvPr id="106502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33400" y="6172200"/>
            <a:ext cx="68580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6C0699C-9ED6-4D32-BA2D-84FA5FF390D9}" type="slidenum">
              <a:rPr lang="en-US" altLang="en-US" sz="1000" smtClean="0">
                <a:solidFill>
                  <a:srgbClr val="898989"/>
                </a:solidFill>
              </a:rPr>
              <a:pPr>
                <a:defRPr/>
              </a:pPr>
              <a:t>19</a:t>
            </a:fld>
            <a:endParaRPr lang="en-US" altLang="en-US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1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3-12 at 12.18.36 A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2080" y="228600"/>
            <a:ext cx="4494213" cy="2895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7" name="Picture 6" descr="Screen Shot 2013-03-12 at 12.18.56 AM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9080" y="2819400"/>
            <a:ext cx="3461010" cy="31114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Picture 5" descr="Screen Shot 2013-03-12 at 12.19.08 AM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8280" y="1295400"/>
            <a:ext cx="3169920" cy="3657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943600" y="4724400"/>
            <a:ext cx="3200400" cy="1143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lIns="18288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prstClr val="white"/>
                </a:solidFill>
                <a:cs typeface="Arial" pitchFamily="34" charset="0"/>
              </a:rPr>
              <a:t>“</a:t>
            </a:r>
            <a:r>
              <a:rPr lang="cs-CZ" sz="2400" b="1" dirty="0" smtClean="0">
                <a:solidFill>
                  <a:prstClr val="white"/>
                </a:solidFill>
                <a:cs typeface="Arial" pitchFamily="34" charset="0"/>
              </a:rPr>
              <a:t>Stejný</a:t>
            </a:r>
            <a:r>
              <a:rPr lang="en-US" sz="2400" b="1" dirty="0" smtClean="0">
                <a:solidFill>
                  <a:prstClr val="white"/>
                </a:solidFill>
                <a:cs typeface="Arial" pitchFamily="34" charset="0"/>
              </a:rPr>
              <a:t>” </a:t>
            </a:r>
            <a:r>
              <a:rPr lang="cs-CZ" sz="2400" b="1" dirty="0" smtClean="0">
                <a:solidFill>
                  <a:prstClr val="white"/>
                </a:solidFill>
                <a:cs typeface="Arial" pitchFamily="34" charset="0"/>
              </a:rPr>
              <a:t>článek</a:t>
            </a:r>
            <a:r>
              <a:rPr lang="en-US" sz="2400" b="1" dirty="0" smtClean="0">
                <a:solidFill>
                  <a:prstClr val="white"/>
                </a:solidFill>
                <a:cs typeface="Arial" pitchFamily="34" charset="0"/>
              </a:rPr>
              <a:t>, </a:t>
            </a:r>
            <a:r>
              <a:rPr lang="cs-CZ" sz="2400" b="1" dirty="0" smtClean="0">
                <a:solidFill>
                  <a:prstClr val="white"/>
                </a:solidFill>
                <a:cs typeface="Arial" pitchFamily="34" charset="0"/>
              </a:rPr>
              <a:t>různá místa</a:t>
            </a:r>
            <a:endParaRPr lang="en-US" sz="2400" b="1" dirty="0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32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341313" y="407988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Since May 2000…</a:t>
            </a: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188" y="1558925"/>
            <a:ext cx="721995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00" y="152400"/>
            <a:ext cx="7381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1219200" y="6172200"/>
            <a:ext cx="312420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8920866-1FC8-41D8-8AEF-B8F0F1D90A7C}" type="datetime1">
              <a:rPr lang="en-US" altLang="en-US" sz="1000" smtClean="0">
                <a:solidFill>
                  <a:srgbClr val="898989"/>
                </a:solidFill>
              </a:rPr>
              <a:pPr>
                <a:defRPr/>
              </a:pPr>
              <a:t>10/13/2015</a:t>
            </a:fld>
            <a:endParaRPr lang="en-US" altLang="en-US" sz="1000" smtClean="0">
              <a:solidFill>
                <a:srgbClr val="898989"/>
              </a:solidFill>
            </a:endParaRPr>
          </a:p>
        </p:txBody>
      </p:sp>
      <p:sp>
        <p:nvSpPr>
          <p:cNvPr id="107526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33400" y="6172200"/>
            <a:ext cx="68580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C10035C-4E4A-407A-AE87-F3596DA065D5}" type="slidenum">
              <a:rPr lang="en-US" altLang="en-US" sz="1000" smtClean="0">
                <a:solidFill>
                  <a:srgbClr val="898989"/>
                </a:solidFill>
              </a:rPr>
              <a:pPr>
                <a:defRPr/>
              </a:pPr>
              <a:t>20</a:t>
            </a:fld>
            <a:endParaRPr lang="en-US" altLang="en-US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7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/>
          <p:cNvSpPr/>
          <p:nvPr/>
        </p:nvSpPr>
        <p:spPr>
          <a:xfrm>
            <a:off x="495300" y="1697038"/>
            <a:ext cx="2501900" cy="500062"/>
          </a:xfrm>
          <a:prstGeom prst="snip1Rect">
            <a:avLst>
              <a:gd name="adj" fmla="val 40164"/>
            </a:avLst>
          </a:prstGeom>
          <a:solidFill>
            <a:srgbClr val="0066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" y="2197100"/>
            <a:ext cx="8191500" cy="318293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03263" y="2227263"/>
            <a:ext cx="8572500" cy="3573462"/>
          </a:xfrm>
        </p:spPr>
        <p:txBody>
          <a:bodyPr lIns="0" tIns="0" rIns="0" bIns="0">
            <a:normAutofit/>
          </a:bodyPr>
          <a:lstStyle/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None/>
              <a:defRPr/>
            </a:pPr>
            <a:r>
              <a:rPr lang="en-US" altLang="en-US" sz="1700" b="1" dirty="0">
                <a:solidFill>
                  <a:srgbClr val="0066A1"/>
                </a:solidFill>
                <a:ea typeface="ＭＳ Ｐゴシック"/>
                <a:cs typeface="ＭＳ Ｐゴシック"/>
              </a:rPr>
              <a:t>18 of the top 20 </a:t>
            </a:r>
            <a:r>
              <a:rPr lang="en-US" altLang="en-US" sz="1700" dirty="0">
                <a:solidFill>
                  <a:schemeClr val="tx1">
                    <a:lumMod val="75000"/>
                  </a:schemeClr>
                </a:solidFill>
                <a:ea typeface="ＭＳ Ｐゴシック"/>
                <a:cs typeface="ＭＳ Ｐゴシック"/>
              </a:rPr>
              <a:t>journals in Telecommunications </a:t>
            </a: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700" b="1" dirty="0" smtClean="0">
                <a:solidFill>
                  <a:srgbClr val="0066A1"/>
                </a:solidFill>
                <a:ea typeface="ＭＳ Ｐゴシック"/>
                <a:cs typeface="ＭＳ Ｐゴシック"/>
              </a:rPr>
              <a:t>17 of the top 20 </a:t>
            </a:r>
            <a:r>
              <a:rPr lang="en-US" altLang="en-US" sz="1700" dirty="0" smtClean="0">
                <a:solidFill>
                  <a:schemeClr val="tx1">
                    <a:lumMod val="75000"/>
                  </a:schemeClr>
                </a:solidFill>
                <a:ea typeface="ＭＳ Ｐゴシック"/>
                <a:cs typeface="ＭＳ Ｐゴシック"/>
              </a:rPr>
              <a:t>journals in Electrical and Electronic Engineering 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700" b="1" dirty="0" smtClean="0">
                <a:solidFill>
                  <a:srgbClr val="0066A1"/>
                </a:solidFill>
                <a:ea typeface="ＭＳ Ｐゴシック"/>
                <a:cs typeface="ＭＳ Ｐゴシック"/>
              </a:rPr>
              <a:t>7 </a:t>
            </a:r>
            <a:r>
              <a:rPr lang="en-US" altLang="en-US" sz="1700" b="1" dirty="0">
                <a:solidFill>
                  <a:srgbClr val="0066A1"/>
                </a:solidFill>
                <a:ea typeface="ＭＳ Ｐゴシック"/>
                <a:cs typeface="ＭＳ Ｐゴシック"/>
              </a:rPr>
              <a:t>of the top 10 </a:t>
            </a:r>
            <a:r>
              <a:rPr lang="en-US" altLang="en-US" sz="1700" dirty="0">
                <a:solidFill>
                  <a:schemeClr val="tx1">
                    <a:lumMod val="75000"/>
                  </a:schemeClr>
                </a:solidFill>
                <a:ea typeface="ＭＳ Ｐゴシック"/>
                <a:cs typeface="ＭＳ Ｐゴシック"/>
              </a:rPr>
              <a:t>journals in Computer Science, Hardware &amp; Architecture 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700" b="1" dirty="0">
                <a:solidFill>
                  <a:srgbClr val="0066A1"/>
                </a:solidFill>
                <a:ea typeface="ＭＳ Ｐゴシック"/>
                <a:cs typeface="ＭＳ Ｐゴシック"/>
              </a:rPr>
              <a:t>7</a:t>
            </a:r>
            <a:r>
              <a:rPr lang="en-US" altLang="en-US" sz="1700" b="1" dirty="0" smtClean="0">
                <a:solidFill>
                  <a:srgbClr val="0066A1"/>
                </a:solidFill>
                <a:ea typeface="ＭＳ Ｐゴシック"/>
                <a:cs typeface="ＭＳ Ｐゴシック"/>
              </a:rPr>
              <a:t> of the top 10 </a:t>
            </a:r>
            <a:r>
              <a:rPr lang="en-US" altLang="en-US" sz="1700" dirty="0" smtClean="0">
                <a:solidFill>
                  <a:schemeClr val="tx1">
                    <a:lumMod val="75000"/>
                  </a:schemeClr>
                </a:solidFill>
                <a:ea typeface="ＭＳ Ｐゴシック"/>
                <a:cs typeface="ＭＳ Ｐゴシック"/>
              </a:rPr>
              <a:t>journals in Computer Science, Cybernetics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700" b="1" dirty="0" smtClean="0">
                <a:solidFill>
                  <a:srgbClr val="0066A1"/>
                </a:solidFill>
                <a:ea typeface="ＭＳ Ｐゴシック"/>
                <a:cs typeface="ＭＳ Ｐゴシック"/>
              </a:rPr>
              <a:t>3 </a:t>
            </a:r>
            <a:r>
              <a:rPr lang="en-US" altLang="en-US" sz="1700" b="1" dirty="0">
                <a:solidFill>
                  <a:srgbClr val="0066A1"/>
                </a:solidFill>
                <a:ea typeface="ＭＳ Ｐゴシック"/>
                <a:cs typeface="ＭＳ Ｐゴシック"/>
              </a:rPr>
              <a:t>of the top </a:t>
            </a:r>
            <a:r>
              <a:rPr lang="en-US" altLang="en-US" sz="1700" b="1" dirty="0" smtClean="0">
                <a:solidFill>
                  <a:srgbClr val="0066A1"/>
                </a:solidFill>
                <a:ea typeface="ＭＳ Ｐゴシック"/>
                <a:cs typeface="ＭＳ Ｐゴシック"/>
              </a:rPr>
              <a:t>5 </a:t>
            </a:r>
            <a:r>
              <a:rPr lang="en-US" altLang="en-US" sz="1700" dirty="0">
                <a:solidFill>
                  <a:schemeClr val="tx1">
                    <a:lumMod val="75000"/>
                  </a:schemeClr>
                </a:solidFill>
                <a:ea typeface="ＭＳ Ｐゴシック"/>
                <a:cs typeface="ＭＳ Ｐゴシック"/>
              </a:rPr>
              <a:t>journals in Automation &amp; Control Systems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700" b="1" dirty="0" smtClean="0">
                <a:solidFill>
                  <a:srgbClr val="0066A1"/>
                </a:solidFill>
                <a:ea typeface="ＭＳ Ｐゴシック"/>
                <a:cs typeface="ＭＳ Ｐゴシック"/>
              </a:rPr>
              <a:t>3 of the top 5 </a:t>
            </a:r>
            <a:r>
              <a:rPr lang="en-US" altLang="en-US" sz="1700" dirty="0" smtClean="0">
                <a:solidFill>
                  <a:schemeClr val="tx1">
                    <a:lumMod val="75000"/>
                  </a:schemeClr>
                </a:solidFill>
                <a:ea typeface="ＭＳ Ｐゴシック"/>
                <a:cs typeface="ＭＳ Ｐゴシック"/>
              </a:rPr>
              <a:t>journals in Artificial Intelligence</a:t>
            </a:r>
          </a:p>
          <a:p>
            <a:pPr marL="0" indent="0">
              <a:lnSpc>
                <a:spcPts val="3000"/>
              </a:lnSpc>
              <a:spcBef>
                <a:spcPct val="0"/>
              </a:spcBef>
              <a:buNone/>
              <a:defRPr/>
            </a:pPr>
            <a:r>
              <a:rPr lang="en-US" altLang="en-US" sz="1700" b="1" dirty="0">
                <a:solidFill>
                  <a:srgbClr val="0066A1"/>
                </a:solidFill>
                <a:ea typeface="ＭＳ Ｐゴシック"/>
                <a:cs typeface="ＭＳ Ｐゴシック"/>
              </a:rPr>
              <a:t>3 of the top 5 </a:t>
            </a:r>
            <a:r>
              <a:rPr lang="en-US" altLang="en-US" sz="1700" dirty="0">
                <a:solidFill>
                  <a:schemeClr val="tx1">
                    <a:lumMod val="75000"/>
                  </a:schemeClr>
                </a:solidFill>
                <a:ea typeface="ＭＳ Ｐゴシック"/>
                <a:cs typeface="ＭＳ Ｐゴシック"/>
              </a:rPr>
              <a:t>journals in Imaging Science &amp; Photographic Technology </a:t>
            </a:r>
            <a:endParaRPr lang="en-US" altLang="en-US" sz="1700" dirty="0" smtClean="0">
              <a:solidFill>
                <a:schemeClr val="tx1">
                  <a:lumMod val="75000"/>
                </a:schemeClr>
              </a:solidFill>
              <a:ea typeface="ＭＳ Ｐゴシック"/>
              <a:cs typeface="ＭＳ Ｐゴシック"/>
            </a:endParaRPr>
          </a:p>
          <a:p>
            <a:pPr marL="0" indent="0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700" b="1" dirty="0" smtClean="0">
                <a:solidFill>
                  <a:srgbClr val="0066A1"/>
                </a:solidFill>
                <a:ea typeface="ＭＳ Ｐゴシック"/>
                <a:cs typeface="ＭＳ Ｐゴシック"/>
              </a:rPr>
              <a:t>2 of the top 5 </a:t>
            </a:r>
            <a:r>
              <a:rPr lang="en-US" altLang="en-US" sz="1700" dirty="0" smtClean="0">
                <a:solidFill>
                  <a:schemeClr val="tx1">
                    <a:lumMod val="75000"/>
                  </a:schemeClr>
                </a:solidFill>
                <a:ea typeface="ＭＳ Ｐゴシック"/>
                <a:cs typeface="ＭＳ Ｐゴシック"/>
              </a:rPr>
              <a:t>journals in Robotics</a:t>
            </a: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black">
          <a:xfrm>
            <a:off x="457200" y="46990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838200" indent="-838200" defTabSz="457200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lang="en-US" altLang="en-US" sz="3500" b="1">
                <a:solidFill>
                  <a:srgbClr val="0066A1"/>
                </a:solidFill>
                <a:ea typeface="ＭＳ Ｐゴシック" pitchFamily="34" charset="-128"/>
              </a:rPr>
              <a:t>IEEE quality makes an impact</a:t>
            </a:r>
          </a:p>
          <a:p>
            <a:pPr marL="838200" indent="-838200" defTabSz="4572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80000"/>
            </a:pPr>
            <a:r>
              <a:rPr lang="en-US" altLang="en-US" sz="2000">
                <a:solidFill>
                  <a:srgbClr val="E37222"/>
                </a:solidFill>
                <a:latin typeface="Arial" pitchFamily="34" charset="0"/>
                <a:ea typeface="ＭＳ Ｐゴシック" pitchFamily="34" charset="-128"/>
              </a:rPr>
              <a:t>Thomson Reuters Journal Citation Reports</a:t>
            </a:r>
            <a:r>
              <a:rPr lang="en-US" altLang="en-US" sz="2000" baseline="30000">
                <a:solidFill>
                  <a:srgbClr val="E37222"/>
                </a:solidFill>
                <a:latin typeface="Arial" pitchFamily="34" charset="0"/>
                <a:ea typeface="ＭＳ Ｐゴシック" pitchFamily="34" charset="-128"/>
              </a:rPr>
              <a:t>®</a:t>
            </a:r>
            <a:r>
              <a:rPr lang="en-US" altLang="en-US" sz="2000">
                <a:solidFill>
                  <a:srgbClr val="E37222"/>
                </a:solidFill>
                <a:latin typeface="Arial" pitchFamily="34" charset="0"/>
                <a:ea typeface="ＭＳ Ｐゴシック" pitchFamily="34" charset="-128"/>
              </a:rPr>
              <a:t> by Impact Factor</a:t>
            </a:r>
            <a:endParaRPr lang="en-US" altLang="en-US" sz="2000">
              <a:solidFill>
                <a:srgbClr val="E37222"/>
              </a:solidFill>
              <a:ea typeface="ＭＳ Ｐゴシック" pitchFamily="34" charset="-128"/>
            </a:endParaRPr>
          </a:p>
          <a:p>
            <a:pPr marL="838200" indent="-838200" defTabSz="457200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80000"/>
              <a:buFont typeface="Wingdings" pitchFamily="2" charset="2"/>
              <a:buNone/>
            </a:pPr>
            <a:endParaRPr lang="en-US" altLang="en-US" sz="3200">
              <a:solidFill>
                <a:srgbClr val="0066A1"/>
              </a:solidFill>
              <a:ea typeface="ＭＳ Ｐゴシック" pitchFamily="34" charset="-128"/>
            </a:endParaRPr>
          </a:p>
        </p:txBody>
      </p:sp>
      <p:sp>
        <p:nvSpPr>
          <p:cNvPr id="29704" name="Rectangle 3"/>
          <p:cNvSpPr>
            <a:spLocks noChangeArrowheads="1"/>
          </p:cNvSpPr>
          <p:nvPr/>
        </p:nvSpPr>
        <p:spPr bwMode="auto">
          <a:xfrm>
            <a:off x="698500" y="1671638"/>
            <a:ext cx="208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en-US" sz="1700" b="1">
                <a:solidFill>
                  <a:srgbClr val="FFFFFF"/>
                </a:solidFill>
                <a:ea typeface="ＭＳ Ｐゴシック" pitchFamily="34" charset="-128"/>
              </a:rPr>
              <a:t>IEEE publishes:</a:t>
            </a:r>
          </a:p>
        </p:txBody>
      </p:sp>
      <p:sp>
        <p:nvSpPr>
          <p:cNvPr id="29705" name="Text Box 4"/>
          <p:cNvSpPr txBox="1">
            <a:spLocks noChangeArrowheads="1"/>
          </p:cNvSpPr>
          <p:nvPr/>
        </p:nvSpPr>
        <p:spPr bwMode="white">
          <a:xfrm>
            <a:off x="506413" y="6026150"/>
            <a:ext cx="4038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lang="en-US" altLang="en-US" sz="1200">
                <a:solidFill>
                  <a:srgbClr val="737373"/>
                </a:solidFill>
                <a:latin typeface="Verdana" pitchFamily="34" charset="0"/>
              </a:rPr>
              <a:t>Based on the 2014 study released June 2015</a:t>
            </a:r>
          </a:p>
          <a:p>
            <a:pPr defTabSz="45720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lang="en-US" altLang="en-US" sz="1200">
                <a:solidFill>
                  <a:srgbClr val="737373"/>
                </a:solidFill>
                <a:latin typeface="Verdana" pitchFamily="34" charset="0"/>
              </a:rPr>
              <a:t>More info: www.ieee.org/citations</a:t>
            </a:r>
          </a:p>
          <a:p>
            <a:pPr algn="ctr" defTabSz="457200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80000"/>
              <a:buFont typeface="Wingdings" pitchFamily="2" charset="2"/>
              <a:buNone/>
            </a:pPr>
            <a:endParaRPr lang="en-US" altLang="en-US" sz="1400">
              <a:solidFill>
                <a:srgbClr val="404040"/>
              </a:solidFill>
            </a:endParaRPr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495300" y="5526088"/>
            <a:ext cx="559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lang="en-US" altLang="en-US" sz="1000">
                <a:solidFill>
                  <a:srgbClr val="737373"/>
                </a:solidFill>
                <a:ea typeface="ＭＳ Ｐゴシック" pitchFamily="34" charset="-128"/>
              </a:rPr>
              <a:t>The Thomson Reuters Journal Citation Reports presents quantifiable statistical data that provides a systematic, objective way to evaluate the world’s leading journals.</a:t>
            </a:r>
          </a:p>
        </p:txBody>
      </p:sp>
    </p:spTree>
    <p:extLst>
      <p:ext uri="{BB962C8B-B14F-4D97-AF65-F5344CB8AC3E}">
        <p14:creationId xmlns:p14="http://schemas.microsoft.com/office/powerpoint/2010/main" xmlns="" val="1790785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264"/>
            <a:ext cx="7372349" cy="654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252350" y="1676400"/>
            <a:ext cx="1658679" cy="29195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US: 2.7</a:t>
            </a:r>
            <a:r>
              <a:rPr lang="en-US" b="1" dirty="0">
                <a:solidFill>
                  <a:srgbClr val="FFFFFF"/>
                </a:solidFill>
              </a:rPr>
              <a:t>% R&amp;D investment = 4% growth in GDP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85800" y="1371600"/>
            <a:ext cx="3276600" cy="2819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61052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Patent Data in the </a:t>
            </a:r>
            <a:br>
              <a:rPr lang="en-US" sz="3600" dirty="0" smtClean="0"/>
            </a:br>
            <a:r>
              <a:rPr lang="en-US" sz="3600" dirty="0" smtClean="0"/>
              <a:t>Czech Republic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2831BF-CA1B-4C87-A646-87EF446171BC}" type="datetime1">
              <a:rPr lang="en-US" smtClean="0"/>
              <a:pPr>
                <a:defRPr/>
              </a:pPr>
              <a:t>10/13/2015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1B3A4C-92B1-4B2A-AA23-EC5F74106E4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589172" y="2514600"/>
            <a:ext cx="2523752" cy="2596790"/>
            <a:chOff x="2875" y="2812629"/>
            <a:chExt cx="2523752" cy="2596790"/>
          </a:xfrm>
        </p:grpSpPr>
        <p:sp>
          <p:nvSpPr>
            <p:cNvPr id="19" name="Rounded Rectangle 18"/>
            <p:cNvSpPr/>
            <p:nvPr/>
          </p:nvSpPr>
          <p:spPr>
            <a:xfrm>
              <a:off x="2875" y="2812629"/>
              <a:ext cx="2523752" cy="2596790"/>
            </a:xfrm>
            <a:prstGeom prst="roundRect">
              <a:avLst>
                <a:gd name="adj" fmla="val 10000"/>
              </a:avLst>
            </a:prstGeom>
            <a:solidFill>
              <a:srgbClr val="0066A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76793" y="2886547"/>
              <a:ext cx="2375916" cy="2448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 smtClean="0">
                  <a:solidFill>
                    <a:srgbClr val="FFFFFF"/>
                  </a:solidFill>
                </a:rPr>
                <a:t>311 Science &amp; Technology patents</a:t>
              </a:r>
              <a:endParaRPr lang="en-US" sz="27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3324920" y="2514600"/>
            <a:ext cx="2523752" cy="2596790"/>
            <a:chOff x="2738623" y="2812629"/>
            <a:chExt cx="2523752" cy="2596790"/>
          </a:xfrm>
        </p:grpSpPr>
        <p:sp>
          <p:nvSpPr>
            <p:cNvPr id="17" name="Rounded Rectangle 16"/>
            <p:cNvSpPr/>
            <p:nvPr/>
          </p:nvSpPr>
          <p:spPr>
            <a:xfrm>
              <a:off x="2738623" y="2812629"/>
              <a:ext cx="2523752" cy="2596790"/>
            </a:xfrm>
            <a:prstGeom prst="roundRect">
              <a:avLst>
                <a:gd name="adj" fmla="val 10000"/>
              </a:avLst>
            </a:prstGeom>
            <a:solidFill>
              <a:srgbClr val="80808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6"/>
            <p:cNvSpPr/>
            <p:nvPr/>
          </p:nvSpPr>
          <p:spPr>
            <a:xfrm>
              <a:off x="2812541" y="2886547"/>
              <a:ext cx="2375916" cy="2448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dirty="0" smtClean="0">
                  <a:solidFill>
                    <a:srgbClr val="FFFFFF"/>
                  </a:solidFill>
                </a:rPr>
                <a:t>99 patent references to IEEE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(32% of references)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6060668" y="2514600"/>
            <a:ext cx="2523752" cy="2596790"/>
            <a:chOff x="5474371" y="2812629"/>
            <a:chExt cx="2523752" cy="2596790"/>
          </a:xfrm>
        </p:grpSpPr>
        <p:sp>
          <p:nvSpPr>
            <p:cNvPr id="15" name="Rounded Rectangle 14"/>
            <p:cNvSpPr/>
            <p:nvPr/>
          </p:nvSpPr>
          <p:spPr>
            <a:xfrm>
              <a:off x="5474371" y="2812629"/>
              <a:ext cx="2523752" cy="2596790"/>
            </a:xfrm>
            <a:prstGeom prst="roundRect">
              <a:avLst>
                <a:gd name="adj" fmla="val 10000"/>
              </a:avLst>
            </a:prstGeom>
            <a:solidFill>
              <a:srgbClr val="E3722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/>
            <p:nvPr/>
          </p:nvSpPr>
          <p:spPr>
            <a:xfrm>
              <a:off x="5548289" y="2886547"/>
              <a:ext cx="2375916" cy="2448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 smtClean="0">
                <a:solidFill>
                  <a:srgbClr val="FFFFFF"/>
                </a:solidFill>
              </a:endParaRP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 smtClean="0">
                <a:solidFill>
                  <a:srgbClr val="FFFFFF"/>
                </a:solidFill>
              </a:endParaRP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 smtClean="0">
                <a:solidFill>
                  <a:srgbClr val="FFFFFF"/>
                </a:solidFill>
              </a:endParaRP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FFFFFF"/>
                  </a:solidFill>
                </a:rPr>
                <a:t>Top Patent Categories</a:t>
              </a:r>
            </a:p>
            <a:p>
              <a:pPr marL="171450" indent="-17145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200" dirty="0" smtClean="0">
                  <a:solidFill>
                    <a:srgbClr val="FFFFFF"/>
                  </a:solidFill>
                </a:rPr>
                <a:t>Computer Software (121)</a:t>
              </a:r>
            </a:p>
            <a:p>
              <a:pPr marL="171450" indent="-17145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200" dirty="0" smtClean="0">
                  <a:solidFill>
                    <a:srgbClr val="FFFFFF"/>
                  </a:solidFill>
                </a:rPr>
                <a:t>Measuring, Testing Control Devices (49)</a:t>
              </a:r>
            </a:p>
            <a:p>
              <a:pPr marL="171450" indent="-17145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200" dirty="0">
                  <a:solidFill>
                    <a:srgbClr val="FFFFFF"/>
                  </a:solidFill>
                </a:rPr>
                <a:t>Computer Hardware (46</a:t>
              </a:r>
              <a:r>
                <a:rPr lang="en-US" sz="1200" dirty="0" smtClean="0">
                  <a:solidFill>
                    <a:srgbClr val="FFFFFF"/>
                  </a:solidFill>
                </a:rPr>
                <a:t>)</a:t>
              </a:r>
            </a:p>
            <a:p>
              <a:pPr marL="171450" indent="-17145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200" dirty="0" smtClean="0">
                  <a:solidFill>
                    <a:srgbClr val="FFFFFF"/>
                  </a:solidFill>
                </a:rPr>
                <a:t>Telecommunications (38</a:t>
              </a:r>
            </a:p>
            <a:p>
              <a:pPr marL="171450" indent="-17145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200" dirty="0" smtClean="0">
                  <a:solidFill>
                    <a:srgbClr val="FFFFFF"/>
                  </a:solidFill>
                </a:rPr>
                <a:t>Semiconductors (30)</a:t>
              </a:r>
            </a:p>
            <a:p>
              <a:pPr marL="171450" indent="-17145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en-US" sz="1200" dirty="0" smtClean="0">
                <a:solidFill>
                  <a:srgbClr val="FFFFFF"/>
                </a:solidFill>
              </a:endParaRPr>
            </a:p>
            <a:p>
              <a:pPr marL="171450" indent="-17145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en-US" sz="1200" dirty="0">
                <a:solidFill>
                  <a:srgbClr val="FFFFFF"/>
                </a:solidFill>
              </a:endParaRPr>
            </a:p>
            <a:p>
              <a:pPr marL="171450" indent="-17145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en-US" sz="1200" dirty="0" smtClean="0">
                <a:solidFill>
                  <a:srgbClr val="FFFFFF"/>
                </a:solidFill>
              </a:endParaRPr>
            </a:p>
            <a:p>
              <a:pPr marL="457200" indent="-45720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en-US" sz="27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414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81000" y="458153"/>
            <a:ext cx="8229600" cy="979487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Global IEEE</a:t>
            </a:r>
            <a:r>
              <a:rPr lang="en-US" altLang="en-US" i="1" dirty="0" smtClean="0">
                <a:ea typeface="ＭＳ Ｐゴシック" pitchFamily="34" charset="-128"/>
              </a:rPr>
              <a:t> </a:t>
            </a:r>
            <a:r>
              <a:rPr lang="en-US" altLang="en-US" i="1" dirty="0" err="1" smtClean="0">
                <a:ea typeface="ＭＳ Ｐゴシック" pitchFamily="34" charset="-128"/>
              </a:rPr>
              <a:t>Xplore</a:t>
            </a:r>
            <a:r>
              <a:rPr lang="en-US" altLang="en-US" i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Usage</a:t>
            </a:r>
          </a:p>
        </p:txBody>
      </p:sp>
      <p:sp>
        <p:nvSpPr>
          <p:cNvPr id="53252" name="Content Placeholder 2"/>
          <p:cNvSpPr txBox="1">
            <a:spLocks/>
          </p:cNvSpPr>
          <p:nvPr/>
        </p:nvSpPr>
        <p:spPr bwMode="auto">
          <a:xfrm>
            <a:off x="4648200" y="1447800"/>
            <a:ext cx="418592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</a:pPr>
            <a:r>
              <a:rPr lang="en-US" altLang="en-US" sz="2400" dirty="0">
                <a:solidFill>
                  <a:srgbClr val="404040"/>
                </a:solidFill>
                <a:cs typeface="Arial" pitchFamily="34" charset="0"/>
              </a:rPr>
              <a:t>2014 Global IEEE</a:t>
            </a:r>
            <a:r>
              <a:rPr lang="en-US" altLang="en-US" sz="2400" i="1" dirty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en-US" altLang="en-US" sz="2400" i="1" dirty="0" err="1">
                <a:solidFill>
                  <a:srgbClr val="404040"/>
                </a:solidFill>
                <a:cs typeface="Arial" pitchFamily="34" charset="0"/>
              </a:rPr>
              <a:t>Xplore</a:t>
            </a:r>
            <a:r>
              <a:rPr lang="en-US" altLang="en-US" sz="2400" i="1" dirty="0">
                <a:solidFill>
                  <a:srgbClr val="404040"/>
                </a:solidFill>
                <a:cs typeface="Arial" pitchFamily="34" charset="0"/>
              </a:rPr>
              <a:t> </a:t>
            </a:r>
            <a:r>
              <a:rPr lang="en-US" altLang="en-US" sz="2400" dirty="0" smtClean="0">
                <a:solidFill>
                  <a:srgbClr val="404040"/>
                </a:solidFill>
                <a:cs typeface="Arial" pitchFamily="34" charset="0"/>
              </a:rPr>
              <a:t>Usage</a:t>
            </a:r>
            <a:br>
              <a:rPr lang="en-US" altLang="en-US" sz="2400" dirty="0" smtClean="0">
                <a:solidFill>
                  <a:srgbClr val="404040"/>
                </a:solidFill>
                <a:cs typeface="Arial" pitchFamily="34" charset="0"/>
              </a:rPr>
            </a:br>
            <a:endParaRPr lang="en-US" altLang="en-US" sz="2400" dirty="0">
              <a:solidFill>
                <a:srgbClr val="404040"/>
              </a:solidFill>
              <a:cs typeface="Arial" pitchFamily="34" charset="0"/>
            </a:endParaRPr>
          </a:p>
          <a:p>
            <a:pPr lvl="2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Blip>
                <a:blip r:embed="rId4"/>
              </a:buBlip>
            </a:pPr>
            <a:r>
              <a:rPr lang="en-US" altLang="en-US" sz="2000" dirty="0" smtClean="0">
                <a:solidFill>
                  <a:srgbClr val="404040"/>
                </a:solidFill>
                <a:cs typeface="Arial" pitchFamily="34" charset="0"/>
              </a:rPr>
              <a:t>Europe – 18,423,433</a:t>
            </a:r>
            <a:br>
              <a:rPr lang="en-US" altLang="en-US" sz="2000" dirty="0" smtClean="0">
                <a:solidFill>
                  <a:srgbClr val="404040"/>
                </a:solidFill>
                <a:cs typeface="Arial" pitchFamily="34" charset="0"/>
              </a:rPr>
            </a:br>
            <a:endParaRPr lang="en-US" altLang="en-US" sz="2000" dirty="0">
              <a:solidFill>
                <a:srgbClr val="404040"/>
              </a:solidFill>
              <a:cs typeface="Arial" pitchFamily="34" charset="0"/>
            </a:endParaRPr>
          </a:p>
          <a:p>
            <a:pPr lvl="3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Blip>
                <a:blip r:embed="rId4"/>
              </a:buBlip>
            </a:pPr>
            <a:r>
              <a:rPr lang="en-US" altLang="en-US" sz="1800" dirty="0" smtClean="0">
                <a:solidFill>
                  <a:srgbClr val="404040"/>
                </a:solidFill>
                <a:cs typeface="Arial" pitchFamily="34" charset="0"/>
              </a:rPr>
              <a:t>Czech Republic Total -  201,667</a:t>
            </a:r>
            <a:br>
              <a:rPr lang="en-US" altLang="en-US" sz="1800" dirty="0" smtClean="0">
                <a:solidFill>
                  <a:srgbClr val="404040"/>
                </a:solidFill>
                <a:cs typeface="Arial" pitchFamily="34" charset="0"/>
              </a:rPr>
            </a:br>
            <a:endParaRPr lang="en-US" altLang="en-US" sz="1800" dirty="0" smtClean="0">
              <a:solidFill>
                <a:srgbClr val="404040"/>
              </a:solidFill>
              <a:cs typeface="Arial" pitchFamily="34" charset="0"/>
            </a:endParaRPr>
          </a:p>
          <a:p>
            <a:pPr lvl="4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  <a:cs typeface="Arial" pitchFamily="34" charset="0"/>
              </a:rPr>
              <a:t>Czech Consortium – 200,893</a:t>
            </a:r>
          </a:p>
          <a:p>
            <a:pPr lvl="4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  <a:cs typeface="Arial" pitchFamily="34" charset="0"/>
              </a:rPr>
              <a:t>Cost per PDF</a:t>
            </a:r>
          </a:p>
          <a:p>
            <a:pPr lvl="4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Blip>
                <a:blip r:embed="rId4"/>
              </a:buBlip>
            </a:pPr>
            <a:r>
              <a:rPr lang="en-US" altLang="en-US" sz="1600" dirty="0" smtClean="0">
                <a:solidFill>
                  <a:srgbClr val="404040"/>
                </a:solidFill>
                <a:cs typeface="Arial" pitchFamily="34" charset="0"/>
              </a:rPr>
              <a:t>$3.26 US</a:t>
            </a:r>
            <a:endParaRPr lang="en-US" altLang="en-US" sz="1400" dirty="0">
              <a:solidFill>
                <a:srgbClr val="404040"/>
              </a:solidFill>
              <a:cs typeface="Arial" pitchFamily="34" charset="0"/>
            </a:endParaRPr>
          </a:p>
          <a:p>
            <a:pPr lvl="2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Blip>
                <a:blip r:embed="rId4"/>
              </a:buBlip>
            </a:pPr>
            <a:endParaRPr lang="en-US" altLang="en-US" sz="2000" dirty="0">
              <a:solidFill>
                <a:srgbClr val="404040"/>
              </a:solidFill>
              <a:cs typeface="Arial" pitchFamily="34" charset="0"/>
            </a:endParaRPr>
          </a:p>
          <a:p>
            <a:pPr lvl="2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Blip>
                <a:blip r:embed="rId4"/>
              </a:buBlip>
            </a:pPr>
            <a:endParaRPr lang="en-US" altLang="en-US" sz="2000" dirty="0">
              <a:solidFill>
                <a:srgbClr val="404040"/>
              </a:solidFill>
              <a:cs typeface="Arial" pitchFamily="34" charset="0"/>
            </a:endParaRPr>
          </a:p>
          <a:p>
            <a:pPr lvl="2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FontTx/>
              <a:buBlip>
                <a:blip r:embed="rId4"/>
              </a:buBlip>
            </a:pPr>
            <a:endParaRPr lang="en-US" altLang="en-US" sz="2000" dirty="0" smtClean="0">
              <a:solidFill>
                <a:srgbClr val="404040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200" b="1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838200" y="6248400"/>
            <a:ext cx="24000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9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altLang="en-US" sz="900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NetInsight</a:t>
            </a:r>
            <a:r>
              <a:rPr lang="en-US" altLang="en-US" sz="9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+ Counter Reports 2014</a:t>
            </a:r>
            <a:endParaRPr lang="en-US" altLang="en-US" sz="9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8" name="Slide Number Placeholder 2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13990A1-6370-472F-85B4-FBDDFABA417F}" type="slidenum">
              <a:rPr lang="en-US" altLang="en-US" sz="1000" smtClean="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24</a:t>
            </a:fld>
            <a:endParaRPr lang="en-US" altLang="en-US" sz="1000" smtClean="0">
              <a:solidFill>
                <a:srgbClr val="898989"/>
              </a:solidFill>
              <a:latin typeface="Arial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891851143"/>
              </p:ext>
            </p:extLst>
          </p:nvPr>
        </p:nvGraphicFramePr>
        <p:xfrm>
          <a:off x="152400" y="1371600"/>
          <a:ext cx="4495800" cy="344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6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515938" y="439738"/>
            <a:ext cx="7772400" cy="6096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IEEE Authors in Czech Republic</a:t>
            </a:r>
          </a:p>
        </p:txBody>
      </p:sp>
      <p:sp>
        <p:nvSpPr>
          <p:cNvPr id="54275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374775"/>
            <a:ext cx="8077200" cy="4378325"/>
          </a:xfrm>
        </p:spPr>
        <p:txBody>
          <a:bodyPr/>
          <a:lstStyle/>
          <a:p>
            <a:r>
              <a:rPr lang="en-US" altLang="en-US" sz="2000" dirty="0" smtClean="0">
                <a:ea typeface="ＭＳ Ｐゴシック" pitchFamily="34" charset="-128"/>
              </a:rPr>
              <a:t>Access to IEEE content helps increase boost the scholarly productivity of an institution and authorship overall</a:t>
            </a:r>
            <a:br>
              <a:rPr lang="en-US" altLang="en-US" sz="2000" dirty="0" smtClean="0">
                <a:ea typeface="ＭＳ Ｐゴシック" pitchFamily="34" charset="-128"/>
              </a:rPr>
            </a:br>
            <a:endParaRPr lang="en-US" altLang="en-US" sz="2000" dirty="0" smtClean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In 2004, a search of IEEE </a:t>
            </a:r>
            <a:r>
              <a:rPr lang="en-US" altLang="en-US" sz="2000" i="1" dirty="0" err="1" smtClean="0">
                <a:ea typeface="ＭＳ Ｐゴシック" pitchFamily="34" charset="-128"/>
              </a:rPr>
              <a:t>Xplore</a:t>
            </a:r>
            <a:r>
              <a:rPr lang="en-US" altLang="en-US" sz="2000" dirty="0" smtClean="0">
                <a:ea typeface="ＭＳ Ｐゴシック" pitchFamily="34" charset="-128"/>
              </a:rPr>
              <a:t> yielded a total of </a:t>
            </a:r>
            <a:r>
              <a:rPr lang="en-US" altLang="en-US" sz="2000" b="1" u="sng" dirty="0" smtClean="0">
                <a:ea typeface="ＭＳ Ｐゴシック" pitchFamily="34" charset="-128"/>
              </a:rPr>
              <a:t>1,404</a:t>
            </a:r>
            <a:r>
              <a:rPr lang="en-US" altLang="en-US" sz="2000" dirty="0" smtClean="0">
                <a:ea typeface="ＭＳ Ｐゴシック" pitchFamily="34" charset="-128"/>
              </a:rPr>
              <a:t> articles by authors from Czech Republic</a:t>
            </a:r>
            <a:br>
              <a:rPr lang="en-US" altLang="en-US" sz="2000" dirty="0" smtClean="0">
                <a:ea typeface="ＭＳ Ｐゴシック" pitchFamily="34" charset="-128"/>
              </a:rPr>
            </a:br>
            <a:endParaRPr lang="en-US" altLang="en-US" sz="2000" dirty="0" smtClean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In 2014, a search of IEEE </a:t>
            </a:r>
            <a:r>
              <a:rPr lang="en-US" altLang="en-US" sz="2000" i="1" dirty="0" err="1" smtClean="0">
                <a:ea typeface="ＭＳ Ｐゴシック" pitchFamily="34" charset="-128"/>
              </a:rPr>
              <a:t>Xplore</a:t>
            </a:r>
            <a:r>
              <a:rPr lang="en-US" altLang="en-US" sz="2000" dirty="0" smtClean="0">
                <a:ea typeface="ＭＳ Ｐゴシック" pitchFamily="34" charset="-128"/>
              </a:rPr>
              <a:t> yielded a total of </a:t>
            </a:r>
            <a:r>
              <a:rPr lang="en-US" altLang="en-US" sz="2000" b="1" u="sng" dirty="0" smtClean="0">
                <a:ea typeface="ＭＳ Ｐゴシック" pitchFamily="34" charset="-128"/>
              </a:rPr>
              <a:t>8,034</a:t>
            </a:r>
            <a:r>
              <a:rPr lang="en-US" altLang="en-US" sz="2000" dirty="0" smtClean="0">
                <a:ea typeface="ＭＳ Ｐゴシック" pitchFamily="34" charset="-128"/>
              </a:rPr>
              <a:t> articles by authors from </a:t>
            </a:r>
            <a:r>
              <a:rPr lang="en-US" altLang="en-US" sz="2000" dirty="0">
                <a:ea typeface="ＭＳ Ｐゴシック" pitchFamily="34" charset="-128"/>
              </a:rPr>
              <a:t>Czech </a:t>
            </a:r>
            <a:r>
              <a:rPr lang="en-US" altLang="en-US" sz="2000" dirty="0" smtClean="0">
                <a:ea typeface="ＭＳ Ｐゴシック" pitchFamily="34" charset="-128"/>
              </a:rPr>
              <a:t>Republic</a:t>
            </a:r>
            <a:br>
              <a:rPr lang="en-US" altLang="en-US" sz="2000" dirty="0" smtClean="0">
                <a:ea typeface="ＭＳ Ｐゴシック" pitchFamily="34" charset="-128"/>
              </a:rPr>
            </a:br>
            <a:endParaRPr lang="en-US" altLang="en-US" sz="2000" dirty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This is a </a:t>
            </a:r>
            <a:r>
              <a:rPr lang="en-US" altLang="en-US" sz="2000" smtClean="0">
                <a:ea typeface="ＭＳ Ｐゴシック" pitchFamily="34" charset="-128"/>
              </a:rPr>
              <a:t>nearly </a:t>
            </a:r>
            <a:r>
              <a:rPr lang="en-US" altLang="en-US" sz="2000" b="1" u="sng" smtClean="0">
                <a:ea typeface="ＭＳ Ｐゴシック" pitchFamily="34" charset="-128"/>
              </a:rPr>
              <a:t>472%</a:t>
            </a:r>
            <a:r>
              <a:rPr lang="en-US" altLang="en-US" sz="2000" b="1" smtClean="0"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increase in the number of articles published by authors from </a:t>
            </a:r>
            <a:r>
              <a:rPr lang="en-US" altLang="en-US" sz="2000" dirty="0">
                <a:ea typeface="ＭＳ Ｐゴシック" pitchFamily="34" charset="-128"/>
              </a:rPr>
              <a:t>Czech </a:t>
            </a:r>
            <a:r>
              <a:rPr lang="en-US" altLang="en-US" sz="2000" dirty="0" smtClean="0">
                <a:ea typeface="ＭＳ Ｐゴシック" pitchFamily="34" charset="-128"/>
              </a:rPr>
              <a:t>Republic since 2004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44500" y="6192838"/>
            <a:ext cx="358775" cy="365125"/>
          </a:xfrm>
        </p:spPr>
        <p:txBody>
          <a:bodyPr/>
          <a:lstStyle/>
          <a:p>
            <a:pPr>
              <a:defRPr/>
            </a:pPr>
            <a:fld id="{3D99FC35-9FEF-420A-9CC9-1D939E39E8B7}" type="slidenum">
              <a:rPr lang="en-US" sz="1050" smtClean="0">
                <a:solidFill>
                  <a:prstClr val="black">
                    <a:tint val="7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25</a:t>
            </a:fld>
            <a:endParaRPr lang="en-US" sz="1050" dirty="0">
              <a:solidFill>
                <a:prstClr val="black">
                  <a:tint val="7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914400" y="5667375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000000"/>
                </a:solidFill>
              </a:rPr>
              <a:t>*Results based on data from </a:t>
            </a:r>
            <a:r>
              <a:rPr lang="en-US" altLang="en-US" sz="1400" dirty="0" smtClean="0">
                <a:solidFill>
                  <a:srgbClr val="000000"/>
                </a:solidFill>
              </a:rPr>
              <a:t>October </a:t>
            </a:r>
            <a:r>
              <a:rPr lang="en-US" altLang="en-US" sz="1400" dirty="0">
                <a:solidFill>
                  <a:srgbClr val="000000"/>
                </a:solidFill>
              </a:rPr>
              <a:t>2015, based on affiliation search of </a:t>
            </a:r>
            <a:r>
              <a:rPr lang="en-US" altLang="en-US" sz="1400" dirty="0" smtClean="0">
                <a:solidFill>
                  <a:srgbClr val="000000"/>
                </a:solidFill>
              </a:rPr>
              <a:t>Czech Republic </a:t>
            </a:r>
            <a:r>
              <a:rPr lang="en-US" altLang="en-US" sz="1400" dirty="0">
                <a:solidFill>
                  <a:srgbClr val="000000"/>
                </a:solidFill>
              </a:rPr>
              <a:t>in IEEE </a:t>
            </a:r>
            <a:r>
              <a:rPr lang="en-US" altLang="en-US" sz="1400" i="1" dirty="0" err="1">
                <a:solidFill>
                  <a:srgbClr val="000000"/>
                </a:solidFill>
              </a:rPr>
              <a:t>Xplore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865188" y="6192838"/>
            <a:ext cx="164306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7CBC479-5850-5743-8469-A0216DBE937A}" type="datetime1">
              <a:rPr lang="en-US" sz="1050" smtClean="0">
                <a:solidFill>
                  <a:prstClr val="black">
                    <a:tint val="7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10/13/2015</a:t>
            </a:fld>
            <a:endParaRPr lang="en-US" sz="1050" dirty="0">
              <a:solidFill>
                <a:prstClr val="black">
                  <a:tint val="75000"/>
                </a:prst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1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273050" y="395850"/>
            <a:ext cx="8751888" cy="1143000"/>
          </a:xfrm>
        </p:spPr>
        <p:txBody>
          <a:bodyPr/>
          <a:lstStyle/>
          <a:p>
            <a:r>
              <a:rPr lang="en-US" altLang="zh-CN" sz="2400" dirty="0">
                <a:ea typeface="ＭＳ Ｐゴシック" charset="-128"/>
              </a:rPr>
              <a:t>IEEE</a:t>
            </a:r>
            <a:r>
              <a:rPr lang="zh-CN" altLang="en-US" sz="2400" dirty="0">
                <a:ea typeface="ＭＳ Ｐゴシック" charset="-128"/>
              </a:rPr>
              <a:t> </a:t>
            </a:r>
            <a:r>
              <a:rPr lang="en-US" altLang="zh-CN" sz="2400" dirty="0">
                <a:ea typeface="ＭＳ Ｐゴシック" charset="-128"/>
              </a:rPr>
              <a:t>Journal Submissions and Acceptances from </a:t>
            </a:r>
            <a:r>
              <a:rPr lang="en-US" altLang="zh-CN" sz="2400" dirty="0" smtClean="0">
                <a:ea typeface="ＭＳ Ｐゴシック" charset="-128"/>
              </a:rPr>
              <a:t>Czech Republic </a:t>
            </a:r>
            <a:r>
              <a:rPr lang="en-US" altLang="zh-CN" sz="2400" dirty="0">
                <a:ea typeface="ＭＳ Ｐゴシック" charset="-128"/>
              </a:rPr>
              <a:t>Authors (</a:t>
            </a:r>
            <a:r>
              <a:rPr lang="en-US" altLang="zh-CN" sz="2400" dirty="0" smtClean="0">
                <a:ea typeface="ＭＳ Ｐゴシック" charset="-128"/>
              </a:rPr>
              <a:t>2005-2014)</a:t>
            </a:r>
            <a:r>
              <a:rPr lang="en-US" altLang="zh-CN" sz="2400" dirty="0">
                <a:ea typeface="ＭＳ Ｐゴシック" charset="-128"/>
              </a:rPr>
              <a:t/>
            </a:r>
            <a:br>
              <a:rPr lang="en-US" altLang="zh-CN" sz="2400" dirty="0">
                <a:ea typeface="ＭＳ Ｐゴシック" charset="-128"/>
              </a:rPr>
            </a:br>
            <a:endParaRPr lang="en-US" altLang="zh-CN" sz="2400" dirty="0">
              <a:solidFill>
                <a:srgbClr val="0070C0"/>
              </a:solidFill>
              <a:ea typeface="ＭＳ Ｐゴシック" charset="-128"/>
            </a:endParaRP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7A4953-B9AA-8D44-932F-E1D1D2103D5B}" type="slidenum">
              <a:rPr lang="en-US" altLang="zh-CN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zh-CN" sz="10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3074" name="Picture 2" descr="C:\Users\alarkin\Desktop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23493"/>
            <a:ext cx="8008937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79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03300"/>
            <a:ext cx="26447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itle 1"/>
          <p:cNvSpPr>
            <a:spLocks noGrp="1"/>
          </p:cNvSpPr>
          <p:nvPr>
            <p:ph type="title"/>
          </p:nvPr>
        </p:nvSpPr>
        <p:spPr>
          <a:xfrm>
            <a:off x="498475" y="346075"/>
            <a:ext cx="8326438" cy="1116013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Verdana" pitchFamily="34" charset="0"/>
                <a:ea typeface="ＭＳ Ｐゴシック" pitchFamily="34" charset="-128"/>
              </a:rPr>
              <a:t>Top Search Terms in IEEE </a:t>
            </a:r>
            <a:r>
              <a:rPr lang="en-US" altLang="en-US" sz="3200" b="1" i="1" smtClean="0">
                <a:latin typeface="Verdana" pitchFamily="34" charset="0"/>
                <a:ea typeface="ＭＳ Ｐゴシック" pitchFamily="34" charset="-128"/>
              </a:rPr>
              <a:t>Xplore</a:t>
            </a:r>
          </a:p>
        </p:txBody>
      </p:sp>
      <p:sp>
        <p:nvSpPr>
          <p:cNvPr id="107524" name="Content Placeholder 2"/>
          <p:cNvSpPr>
            <a:spLocks noGrp="1"/>
          </p:cNvSpPr>
          <p:nvPr>
            <p:ph sz="quarter" idx="14"/>
          </p:nvPr>
        </p:nvSpPr>
        <p:spPr>
          <a:xfrm>
            <a:off x="498475" y="1946275"/>
            <a:ext cx="4225925" cy="4389438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1800" b="1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Cloud computing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800" b="1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Image processing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800" b="1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Data mining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800" b="1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Big data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800" b="1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Network security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800" b="1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Wireless sensor networks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800" b="1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Android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800" b="1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Smart grid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800" b="1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Power electronics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1800" b="1" smtClean="0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</a:rPr>
              <a:t>Internet of things </a:t>
            </a:r>
          </a:p>
        </p:txBody>
      </p:sp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743200"/>
            <a:ext cx="24082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013" y="1635125"/>
            <a:ext cx="25606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0" y="4173538"/>
            <a:ext cx="21288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Text Box 17"/>
          <p:cNvSpPr txBox="1">
            <a:spLocks noChangeArrowheads="1"/>
          </p:cNvSpPr>
          <p:nvPr/>
        </p:nvSpPr>
        <p:spPr bwMode="auto">
          <a:xfrm>
            <a:off x="2574925" y="6269038"/>
            <a:ext cx="4868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2000"/>
              </a:spcBef>
              <a:buBlip>
                <a:blip r:embed="rId6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ts val="600"/>
              </a:spcBef>
              <a:buSzPct val="10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ts val="600"/>
              </a:spcBef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ts val="600"/>
              </a:spcBef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ts val="600"/>
              </a:spcBef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lang="en-US" altLang="en-US" sz="1000">
                <a:solidFill>
                  <a:srgbClr val="0066A1"/>
                </a:solidFill>
                <a:cs typeface="Arial" pitchFamily="34" charset="0"/>
              </a:rPr>
              <a:t>Source: IEEE </a:t>
            </a:r>
            <a:r>
              <a:rPr lang="en-US" altLang="en-US" sz="1000" i="1">
                <a:solidFill>
                  <a:srgbClr val="0066A1"/>
                </a:solidFill>
                <a:cs typeface="Arial" pitchFamily="34" charset="0"/>
              </a:rPr>
              <a:t>Xplore</a:t>
            </a:r>
            <a:r>
              <a:rPr lang="en-US" altLang="en-US" sz="1000">
                <a:solidFill>
                  <a:srgbClr val="0066A1"/>
                </a:solidFill>
                <a:cs typeface="Arial" pitchFamily="34" charset="0"/>
              </a:rPr>
              <a:t> Internal Usage Stats, 2014</a:t>
            </a:r>
          </a:p>
        </p:txBody>
      </p:sp>
      <p:sp>
        <p:nvSpPr>
          <p:cNvPr id="107529" name="Date Placeholder 1"/>
          <p:cNvSpPr>
            <a:spLocks noGrp="1"/>
          </p:cNvSpPr>
          <p:nvPr>
            <p:ph type="dt" sz="quarter" idx="16"/>
          </p:nvPr>
        </p:nvSpPr>
        <p:spPr bwMode="auto">
          <a:xfrm>
            <a:off x="1219200" y="6278563"/>
            <a:ext cx="31242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Blip>
                <a:blip r:embed="rId6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788231-1C50-4651-A000-DB89DA8CFA66}" type="datetime1">
              <a:rPr lang="en-US" altLang="en-US" sz="10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10/13/2015</a:t>
            </a:fld>
            <a:endParaRPr lang="en-US" altLang="en-US" sz="100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07530" name="Slide Number Placeholder 2"/>
          <p:cNvSpPr>
            <a:spLocks noGrp="1"/>
          </p:cNvSpPr>
          <p:nvPr>
            <p:ph type="sldNum" sz="quarter" idx="15"/>
          </p:nvPr>
        </p:nvSpPr>
        <p:spPr bwMode="auto">
          <a:xfrm>
            <a:off x="533400" y="6278563"/>
            <a:ext cx="6858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Blip>
                <a:blip r:embed="rId6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ts val="600"/>
              </a:spcBef>
              <a:buSzPct val="10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7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EAF1C-03D1-4C17-A1E5-B814558C3DD1}" type="slidenum">
              <a:rPr lang="en-US" altLang="en-US" sz="1000">
                <a:solidFill>
                  <a:srgbClr val="898989"/>
                </a:solidFill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5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Czech User Access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4572000"/>
          </a:xfrm>
        </p:spPr>
        <p:txBody>
          <a:bodyPr/>
          <a:lstStyle/>
          <a:p>
            <a:r>
              <a:rPr lang="en-US" sz="1800" dirty="0" smtClean="0"/>
              <a:t>Most Highly Used Search Terms by Institutions in the Czech Republic</a:t>
            </a:r>
          </a:p>
          <a:p>
            <a:endParaRPr lang="en-US" sz="1800" dirty="0" smtClean="0"/>
          </a:p>
          <a:p>
            <a:pPr marL="800100" lvl="1" indent="-342900">
              <a:spcAft>
                <a:spcPts val="200"/>
              </a:spcAft>
              <a:buAutoNum type="arabicPeriod"/>
            </a:pPr>
            <a:r>
              <a:rPr lang="en-US" sz="1600" b="1" dirty="0" smtClean="0"/>
              <a:t>Hacking Cracking </a:t>
            </a:r>
            <a:r>
              <a:rPr lang="en-US" sz="1600" dirty="0" smtClean="0"/>
              <a:t>– 294 Searches</a:t>
            </a:r>
          </a:p>
          <a:p>
            <a:pPr marL="800100" lvl="1" indent="-342900">
              <a:spcAft>
                <a:spcPts val="200"/>
              </a:spcAft>
              <a:buAutoNum type="arabicPeriod"/>
            </a:pPr>
            <a:r>
              <a:rPr lang="en-US" sz="1600" b="1" dirty="0" err="1" smtClean="0"/>
              <a:t>Uricar</a:t>
            </a:r>
            <a:r>
              <a:rPr lang="en-US" sz="1600" dirty="0" smtClean="0"/>
              <a:t> – 255 (author, </a:t>
            </a:r>
            <a:r>
              <a:rPr lang="en-US" sz="1600" dirty="0"/>
              <a:t>Dept. of </a:t>
            </a:r>
            <a:r>
              <a:rPr lang="en-US" sz="1600" dirty="0" err="1" smtClean="0"/>
              <a:t>Radioeng’g</a:t>
            </a:r>
            <a:r>
              <a:rPr lang="en-US" sz="1600" dirty="0"/>
              <a:t>, </a:t>
            </a:r>
            <a:r>
              <a:rPr lang="en-US" sz="1600" dirty="0" smtClean="0"/>
              <a:t>Czech Tech Univ</a:t>
            </a:r>
            <a:r>
              <a:rPr lang="en-US" sz="1600" dirty="0"/>
              <a:t>. </a:t>
            </a:r>
            <a:r>
              <a:rPr lang="en-US" sz="1600" dirty="0" smtClean="0"/>
              <a:t>Prague</a:t>
            </a:r>
            <a:r>
              <a:rPr lang="en-US" sz="1600" dirty="0"/>
              <a:t>)</a:t>
            </a:r>
            <a:endParaRPr lang="en-US" sz="1600" dirty="0" smtClean="0"/>
          </a:p>
          <a:p>
            <a:pPr marL="800100" lvl="1" indent="-342900">
              <a:spcAft>
                <a:spcPts val="200"/>
              </a:spcAft>
              <a:buAutoNum type="arabicPeriod"/>
            </a:pPr>
            <a:r>
              <a:rPr lang="en-US" sz="1600" b="1" dirty="0" smtClean="0"/>
              <a:t>Multi Core Processor </a:t>
            </a:r>
            <a:r>
              <a:rPr lang="en-US" sz="1600" dirty="0" smtClean="0"/>
              <a:t>– 214 (VLSI)</a:t>
            </a:r>
          </a:p>
          <a:p>
            <a:pPr marL="800100" lvl="1" indent="-342900">
              <a:spcAft>
                <a:spcPts val="200"/>
              </a:spcAft>
              <a:buAutoNum type="arabicPeriod"/>
            </a:pPr>
            <a:r>
              <a:rPr lang="en-US" sz="1600" b="1" dirty="0" smtClean="0"/>
              <a:t>DVB-T2</a:t>
            </a:r>
            <a:r>
              <a:rPr lang="en-US" sz="1600" dirty="0" smtClean="0"/>
              <a:t> – 171 (Dual Polarized MIMO Sys., Broadband Multimedia)</a:t>
            </a:r>
          </a:p>
          <a:p>
            <a:pPr marL="800100" lvl="1" indent="-342900">
              <a:spcAft>
                <a:spcPts val="200"/>
              </a:spcAft>
              <a:buAutoNum type="arabicPeriod"/>
            </a:pPr>
            <a:r>
              <a:rPr lang="en-US" sz="1600" b="1" dirty="0" smtClean="0"/>
              <a:t>PMSM</a:t>
            </a:r>
            <a:r>
              <a:rPr lang="en-US" sz="1600" dirty="0" smtClean="0"/>
              <a:t> – 165 (Mathematical Model, Intelligent Control Sys)</a:t>
            </a:r>
          </a:p>
          <a:p>
            <a:pPr marL="800100" lvl="1" indent="-342900">
              <a:spcAft>
                <a:spcPts val="200"/>
              </a:spcAft>
              <a:buAutoNum type="arabicPeriod"/>
            </a:pPr>
            <a:r>
              <a:rPr lang="en-US" sz="1600" b="1" dirty="0" err="1" smtClean="0"/>
              <a:t>Memristor</a:t>
            </a:r>
            <a:r>
              <a:rPr lang="en-US" sz="1600" dirty="0" smtClean="0"/>
              <a:t> – 141 (</a:t>
            </a:r>
            <a:r>
              <a:rPr lang="en-US" sz="1600" dirty="0" err="1" smtClean="0"/>
              <a:t>Nanotechnoogy</a:t>
            </a:r>
            <a:r>
              <a:rPr lang="en-US" sz="1600" dirty="0" smtClean="0"/>
              <a:t>)</a:t>
            </a:r>
          </a:p>
          <a:p>
            <a:pPr marL="800100" lvl="1" indent="-342900">
              <a:spcAft>
                <a:spcPts val="200"/>
              </a:spcAft>
              <a:buAutoNum type="arabicPeriod"/>
            </a:pPr>
            <a:r>
              <a:rPr lang="en-US" sz="1600" b="1" dirty="0" smtClean="0"/>
              <a:t>Field Weakening </a:t>
            </a:r>
            <a:r>
              <a:rPr lang="en-US" sz="1600" dirty="0" smtClean="0"/>
              <a:t>– 132 (Control Systems)</a:t>
            </a:r>
          </a:p>
          <a:p>
            <a:pPr marL="800100" lvl="1" indent="-342900">
              <a:spcAft>
                <a:spcPts val="200"/>
              </a:spcAft>
              <a:buAutoNum type="arabicPeriod"/>
            </a:pPr>
            <a:r>
              <a:rPr lang="en-US" sz="1600" b="1" dirty="0" smtClean="0"/>
              <a:t>Artificial Intelligence </a:t>
            </a:r>
            <a:r>
              <a:rPr lang="en-US" sz="1600" dirty="0" smtClean="0"/>
              <a:t>– 128 </a:t>
            </a:r>
          </a:p>
          <a:p>
            <a:pPr marL="800100" lvl="1" indent="-342900">
              <a:spcAft>
                <a:spcPts val="200"/>
              </a:spcAft>
              <a:buAutoNum type="arabicPeriod"/>
            </a:pPr>
            <a:r>
              <a:rPr lang="en-US" sz="1600" b="1" dirty="0"/>
              <a:t>C</a:t>
            </a:r>
            <a:r>
              <a:rPr lang="en-US" sz="1600" b="1" dirty="0" smtClean="0"/>
              <a:t>omparative </a:t>
            </a:r>
            <a:r>
              <a:rPr lang="en-US" sz="1600" b="1" dirty="0"/>
              <a:t>measurements of piezoelectric </a:t>
            </a:r>
            <a:r>
              <a:rPr lang="en-US" sz="1600" b="1" dirty="0" smtClean="0"/>
              <a:t>coeffi</a:t>
            </a:r>
            <a:r>
              <a:rPr lang="en-US" sz="1600" dirty="0" smtClean="0"/>
              <a:t>cient – 101 (</a:t>
            </a:r>
            <a:r>
              <a:rPr lang="en-US" sz="1600" dirty="0" err="1" smtClean="0"/>
              <a:t>Ultrasonics</a:t>
            </a:r>
            <a:r>
              <a:rPr lang="en-US" sz="1600" dirty="0" smtClean="0"/>
              <a:t> &amp; </a:t>
            </a:r>
            <a:r>
              <a:rPr lang="en-US" sz="1600" dirty="0" err="1" smtClean="0"/>
              <a:t>Ferroelectronics</a:t>
            </a:r>
            <a:r>
              <a:rPr lang="en-US" sz="1600" dirty="0"/>
              <a:t>)</a:t>
            </a:r>
            <a:endParaRPr lang="en-US" sz="1600" dirty="0" smtClean="0"/>
          </a:p>
          <a:p>
            <a:pPr marL="800100" lvl="1" indent="-342900">
              <a:spcAft>
                <a:spcPts val="200"/>
              </a:spcAft>
              <a:buAutoNum type="arabicPeriod"/>
            </a:pPr>
            <a:r>
              <a:rPr lang="en-US" sz="1600" b="1" dirty="0"/>
              <a:t> </a:t>
            </a:r>
            <a:r>
              <a:rPr lang="en-US" sz="1600" b="1" dirty="0" err="1" smtClean="0"/>
              <a:t>Quadrotor</a:t>
            </a:r>
            <a:r>
              <a:rPr lang="en-US" sz="1600" dirty="0" smtClean="0"/>
              <a:t> – 100 (Control Systems)</a:t>
            </a:r>
          </a:p>
          <a:p>
            <a:pPr lvl="1"/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1B3A4C-92B1-4B2A-AA23-EC5F74106E4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38200" y="6248400"/>
            <a:ext cx="1828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 Insight Reports</a:t>
            </a:r>
            <a:endParaRPr lang="en-US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4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dirty="0" smtClean="0"/>
              <a:t>Czech Researchers Attempt to Use Unsubscribed Content in IEEE </a:t>
            </a:r>
            <a:r>
              <a:rPr lang="en-US" dirty="0" err="1" smtClean="0"/>
              <a:t>Xplore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1B3A4C-92B1-4B2A-AA23-EC5F74106E4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1474" y="1524000"/>
            <a:ext cx="447148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Tx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808080"/>
              </a:buClr>
            </a:pPr>
            <a:r>
              <a:rPr lang="en-US" sz="2400" kern="0" dirty="0" smtClean="0">
                <a:solidFill>
                  <a:srgbClr val="000000"/>
                </a:solidFill>
              </a:rPr>
              <a:t>2014</a:t>
            </a:r>
          </a:p>
          <a:p>
            <a:pPr lvl="1"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en-US" sz="2400" kern="0" dirty="0" smtClean="0">
                <a:solidFill>
                  <a:srgbClr val="000000"/>
                </a:solidFill>
              </a:rPr>
              <a:t> 661 – 2014 Total Denials</a:t>
            </a:r>
          </a:p>
          <a:p>
            <a:pPr lvl="2"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en-US" sz="1900" kern="0" dirty="0" smtClean="0">
                <a:solidFill>
                  <a:srgbClr val="000000"/>
                </a:solidFill>
              </a:rPr>
              <a:t>IEEE / Wiley eBooks - 267</a:t>
            </a:r>
          </a:p>
          <a:p>
            <a:pPr lvl="2"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en-US" sz="1900" kern="0" dirty="0" smtClean="0">
                <a:solidFill>
                  <a:srgbClr val="000000"/>
                </a:solidFill>
              </a:rPr>
              <a:t>IBM Journal – 201</a:t>
            </a:r>
          </a:p>
          <a:p>
            <a:pPr lvl="2"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en-US" sz="1900" kern="0" dirty="0" smtClean="0">
                <a:solidFill>
                  <a:srgbClr val="000000"/>
                </a:solidFill>
              </a:rPr>
              <a:t>MIT eBooks - 77</a:t>
            </a:r>
          </a:p>
          <a:p>
            <a:pPr lvl="2"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en-US" sz="1900" kern="0" dirty="0" smtClean="0">
                <a:solidFill>
                  <a:srgbClr val="000000"/>
                </a:solidFill>
              </a:rPr>
              <a:t>IEEE Draft Standards – 75</a:t>
            </a:r>
          </a:p>
          <a:p>
            <a:pPr lvl="2"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en-US" sz="1900" kern="0" dirty="0" smtClean="0">
                <a:solidFill>
                  <a:srgbClr val="000000"/>
                </a:solidFill>
              </a:rPr>
              <a:t>MIT Press Journals – 41</a:t>
            </a:r>
          </a:p>
          <a:p>
            <a:pPr lvl="1">
              <a:spcAft>
                <a:spcPts val="1200"/>
              </a:spcAft>
              <a:buClr>
                <a:srgbClr val="000000">
                  <a:lumMod val="65000"/>
                  <a:lumOff val="35000"/>
                </a:srgbClr>
              </a:buClr>
            </a:pPr>
            <a:r>
              <a:rPr lang="en-US" sz="2100" kern="0" dirty="0" smtClean="0">
                <a:solidFill>
                  <a:srgbClr val="000000"/>
                </a:solidFill>
              </a:rPr>
              <a:t>2015 Morgan &amp; Claypool – 44 YTD</a:t>
            </a:r>
          </a:p>
          <a:p>
            <a:pPr>
              <a:buClr>
                <a:srgbClr val="808080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2015 through July - 481 Denials</a:t>
            </a:r>
            <a:br>
              <a:rPr lang="en-US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  <a:p>
            <a:pPr>
              <a:buClr>
                <a:srgbClr val="808080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Estimate 800+ by year end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76400" y="6229165"/>
            <a:ext cx="15888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9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Source: MPS Reports 2014</a:t>
            </a:r>
            <a:endParaRPr lang="en-US" altLang="en-US" sz="9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3117912374"/>
              </p:ext>
            </p:extLst>
          </p:nvPr>
        </p:nvGraphicFramePr>
        <p:xfrm>
          <a:off x="4632960" y="1524000"/>
          <a:ext cx="4400549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4040" y="5715278"/>
            <a:ext cx="595884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2016 IBM Journal Subscription $1,285 USD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5" descr="http://www.fieldhousemedia.net/wp-content/uploads/2014/10/Whats-your-Story-Typewr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3438"/>
            <a:ext cx="9144000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itle 1"/>
          <p:cNvSpPr txBox="1">
            <a:spLocks/>
          </p:cNvSpPr>
          <p:nvPr/>
        </p:nvSpPr>
        <p:spPr bwMode="auto">
          <a:xfrm>
            <a:off x="457200" y="380999"/>
            <a:ext cx="8686800" cy="6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112" charset="-128"/>
              </a:defRPr>
            </a:lvl9pPr>
          </a:lstStyle>
          <a:p>
            <a:pPr eaLnBrk="1" hangingPunct="1">
              <a:buClr>
                <a:srgbClr val="003399"/>
              </a:buClr>
              <a:buSzPct val="60000"/>
            </a:pPr>
            <a:r>
              <a:rPr lang="en-US" sz="3200" b="1" dirty="0" smtClean="0">
                <a:solidFill>
                  <a:srgbClr val="005582"/>
                </a:solidFill>
                <a:latin typeface="Verdana" pitchFamily="34" charset="0"/>
              </a:rPr>
              <a:t>eBooks Collections in IEEE </a:t>
            </a:r>
            <a:r>
              <a:rPr lang="en-US" sz="3200" b="1" i="1" dirty="0" smtClean="0">
                <a:solidFill>
                  <a:srgbClr val="005582"/>
                </a:solidFill>
                <a:latin typeface="Verdana" pitchFamily="34" charset="0"/>
              </a:rPr>
              <a:t>Xplore</a:t>
            </a:r>
          </a:p>
          <a:p>
            <a:pPr eaLnBrk="1" hangingPunct="1">
              <a:buClr>
                <a:srgbClr val="003399"/>
              </a:buClr>
              <a:buSzPct val="60000"/>
            </a:pPr>
            <a:endParaRPr lang="en-US" sz="3200" b="1" dirty="0">
              <a:solidFill>
                <a:srgbClr val="005582"/>
              </a:solidFill>
              <a:latin typeface="Verdana" pitchFamily="34" charset="0"/>
            </a:endParaRPr>
          </a:p>
        </p:txBody>
      </p:sp>
      <p:sp>
        <p:nvSpPr>
          <p:cNvPr id="66566" name="Content Placeholder 5"/>
          <p:cNvSpPr>
            <a:spLocks noGrp="1"/>
          </p:cNvSpPr>
          <p:nvPr>
            <p:ph idx="1"/>
          </p:nvPr>
        </p:nvSpPr>
        <p:spPr>
          <a:xfrm>
            <a:off x="461736" y="1080791"/>
            <a:ext cx="7181850" cy="463420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ts val="1000"/>
              </a:spcBef>
            </a:pPr>
            <a:r>
              <a:rPr lang="en-US" sz="2000" b="1" dirty="0" smtClean="0">
                <a:latin typeface="Verdana" pitchFamily="34" charset="0"/>
                <a:ea typeface="ＭＳ Ｐゴシック" pitchFamily="-112" charset="-128"/>
              </a:rPr>
              <a:t>IEEE-Wiley eBooks Library</a:t>
            </a:r>
          </a:p>
          <a:p>
            <a:pPr lvl="1">
              <a:spcBef>
                <a:spcPts val="1000"/>
              </a:spcBef>
            </a:pPr>
            <a:r>
              <a:rPr lang="en-US" sz="1800" dirty="0" smtClean="0">
                <a:latin typeface="Verdana" pitchFamily="34" charset="0"/>
                <a:ea typeface="ＭＳ Ｐゴシック" pitchFamily="-112" charset="-128"/>
              </a:rPr>
              <a:t>More than 700 eBook titles from the Wiley-IEEE Press</a:t>
            </a:r>
          </a:p>
          <a:p>
            <a:pPr lvl="1">
              <a:spcBef>
                <a:spcPts val="1000"/>
              </a:spcBef>
            </a:pPr>
            <a:r>
              <a:rPr lang="en-US" sz="1800" dirty="0" smtClean="0">
                <a:latin typeface="Verdana" pitchFamily="34" charset="0"/>
                <a:ea typeface="ＭＳ Ｐゴシック" pitchFamily="-112" charset="-128"/>
              </a:rPr>
              <a:t>Backfile to 1974</a:t>
            </a:r>
          </a:p>
          <a:p>
            <a:pPr lvl="1">
              <a:spcBef>
                <a:spcPts val="1000"/>
              </a:spcBef>
            </a:pPr>
            <a:r>
              <a:rPr lang="en-US" sz="1800" dirty="0" smtClean="0">
                <a:latin typeface="Verdana" pitchFamily="34" charset="0"/>
                <a:ea typeface="ＭＳ Ｐゴシック" pitchFamily="-112" charset="-128"/>
              </a:rPr>
              <a:t>Added to IEEE </a:t>
            </a:r>
            <a:r>
              <a:rPr lang="en-US" sz="1800" i="1" dirty="0" smtClean="0">
                <a:latin typeface="Verdana" pitchFamily="34" charset="0"/>
                <a:ea typeface="ＭＳ Ｐゴシック" pitchFamily="-112" charset="-128"/>
              </a:rPr>
              <a:t>Xplore</a:t>
            </a:r>
            <a:r>
              <a:rPr lang="en-US" sz="1800" dirty="0" smtClean="0">
                <a:latin typeface="Verdana" pitchFamily="34" charset="0"/>
                <a:ea typeface="ＭＳ Ｐゴシック" pitchFamily="-112" charset="-128"/>
              </a:rPr>
              <a:t> in 2010</a:t>
            </a:r>
          </a:p>
          <a:p>
            <a:pPr eaLnBrk="1" hangingPunct="1">
              <a:spcBef>
                <a:spcPts val="1000"/>
              </a:spcBef>
            </a:pPr>
            <a:r>
              <a:rPr lang="en-US" sz="2000" b="1" dirty="0" smtClean="0">
                <a:latin typeface="Verdana" pitchFamily="34" charset="0"/>
                <a:ea typeface="ＭＳ Ｐゴシック" pitchFamily="-112" charset="-128"/>
              </a:rPr>
              <a:t>MIT Press eBooks Library-Computing &amp; Engineering Collection</a:t>
            </a:r>
            <a:endParaRPr lang="en-US" sz="1800" b="1" baseline="-25000" dirty="0" smtClean="0">
              <a:latin typeface="Verdana" pitchFamily="34" charset="0"/>
              <a:ea typeface="ＭＳ Ｐゴシック" pitchFamily="-112" charset="-128"/>
            </a:endParaRPr>
          </a:p>
          <a:p>
            <a:pPr lvl="1">
              <a:spcBef>
                <a:spcPts val="1000"/>
              </a:spcBef>
            </a:pPr>
            <a:r>
              <a:rPr lang="en-US" sz="1800" dirty="0" smtClean="0">
                <a:latin typeface="Verdana" pitchFamily="34" charset="0"/>
                <a:ea typeface="ＭＳ Ｐゴシック" pitchFamily="-112" charset="-128"/>
              </a:rPr>
              <a:t>Nearly 600 eBook titles from the MIT Press with m</a:t>
            </a:r>
            <a:r>
              <a:rPr lang="en-US" sz="1800" dirty="0" smtClean="0"/>
              <a:t>ore </a:t>
            </a:r>
            <a:r>
              <a:rPr lang="en-US" sz="1800" dirty="0"/>
              <a:t>than 70% of </a:t>
            </a:r>
            <a:r>
              <a:rPr lang="en-US" sz="1800" dirty="0" smtClean="0"/>
              <a:t>titles </a:t>
            </a:r>
            <a:r>
              <a:rPr lang="en-US" sz="1800" dirty="0"/>
              <a:t>in computing related </a:t>
            </a:r>
            <a:r>
              <a:rPr lang="en-US" sz="1800" dirty="0" smtClean="0"/>
              <a:t>fields</a:t>
            </a:r>
          </a:p>
          <a:p>
            <a:pPr lvl="1">
              <a:spcBef>
                <a:spcPts val="1000"/>
              </a:spcBef>
            </a:pPr>
            <a:r>
              <a:rPr lang="en-US" sz="1800" dirty="0" smtClean="0">
                <a:latin typeface="Verdana" pitchFamily="34" charset="0"/>
                <a:ea typeface="ＭＳ Ｐゴシック" pitchFamily="-112" charset="-128"/>
              </a:rPr>
              <a:t>Backfile to 1943</a:t>
            </a:r>
          </a:p>
          <a:p>
            <a:pPr lvl="1">
              <a:spcBef>
                <a:spcPts val="1000"/>
              </a:spcBef>
            </a:pPr>
            <a:r>
              <a:rPr lang="en-US" sz="1800" dirty="0">
                <a:latin typeface="Verdana" pitchFamily="34" charset="0"/>
                <a:ea typeface="ＭＳ Ｐゴシック" pitchFamily="-112" charset="-128"/>
              </a:rPr>
              <a:t>Added to IEEE </a:t>
            </a:r>
            <a:r>
              <a:rPr lang="en-US" sz="1800" i="1" dirty="0">
                <a:latin typeface="Verdana" pitchFamily="34" charset="0"/>
                <a:ea typeface="ＭＳ Ｐゴシック" pitchFamily="-112" charset="-128"/>
              </a:rPr>
              <a:t>Xplore</a:t>
            </a:r>
            <a:r>
              <a:rPr lang="en-US" sz="1800" dirty="0">
                <a:latin typeface="Verdana" pitchFamily="34" charset="0"/>
                <a:ea typeface="ＭＳ Ｐゴシック" pitchFamily="-112" charset="-128"/>
              </a:rPr>
              <a:t> in </a:t>
            </a:r>
            <a:r>
              <a:rPr lang="en-US" sz="1800" dirty="0" smtClean="0">
                <a:latin typeface="Verdana" pitchFamily="34" charset="0"/>
                <a:ea typeface="ＭＳ Ｐゴシック" pitchFamily="-112" charset="-128"/>
              </a:rPr>
              <a:t>2012</a:t>
            </a:r>
          </a:p>
          <a:p>
            <a:pPr eaLnBrk="1" hangingPunct="1">
              <a:spcBef>
                <a:spcPts val="1000"/>
              </a:spcBef>
            </a:pPr>
            <a:r>
              <a:rPr lang="en-US" sz="2000" b="1" dirty="0" smtClean="0">
                <a:latin typeface="Verdana" pitchFamily="34" charset="0"/>
                <a:ea typeface="ＭＳ Ｐゴシック" pitchFamily="-112" charset="-128"/>
              </a:rPr>
              <a:t>Morgan &amp; Claypool Synthesis eBooks Library</a:t>
            </a:r>
            <a:endParaRPr lang="en-US" sz="1800" b="1" dirty="0" smtClean="0">
              <a:latin typeface="Verdana" pitchFamily="34" charset="0"/>
              <a:ea typeface="ＭＳ Ｐゴシック" pitchFamily="-112" charset="-128"/>
            </a:endParaRPr>
          </a:p>
          <a:p>
            <a:pPr lvl="1">
              <a:spcBef>
                <a:spcPts val="800"/>
              </a:spcBef>
              <a:spcAft>
                <a:spcPts val="400"/>
              </a:spcAft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nearly 700 peer-reviewed titles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focusing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computer science 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800"/>
              </a:spcBef>
              <a:spcAft>
                <a:spcPts val="400"/>
              </a:spcAft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Backfile to 2006</a:t>
            </a:r>
          </a:p>
          <a:p>
            <a:pPr lvl="1">
              <a:spcBef>
                <a:spcPts val="800"/>
              </a:spcBef>
              <a:spcAft>
                <a:spcPts val="400"/>
              </a:spcAft>
            </a:pPr>
            <a:r>
              <a:rPr lang="en-US" sz="1800" dirty="0">
                <a:latin typeface="Verdana" pitchFamily="34" charset="0"/>
                <a:ea typeface="ＭＳ Ｐゴシック" pitchFamily="-112" charset="-128"/>
              </a:rPr>
              <a:t>Added to IEEE </a:t>
            </a:r>
            <a:r>
              <a:rPr lang="en-US" sz="1800" i="1" dirty="0">
                <a:latin typeface="Verdana" pitchFamily="34" charset="0"/>
                <a:ea typeface="ＭＳ Ｐゴシック" pitchFamily="-112" charset="-128"/>
              </a:rPr>
              <a:t>Xplore</a:t>
            </a:r>
            <a:r>
              <a:rPr lang="en-US" sz="1800" dirty="0">
                <a:latin typeface="Verdana" pitchFamily="34" charset="0"/>
                <a:ea typeface="ＭＳ Ｐゴシック" pitchFamily="-112" charset="-128"/>
              </a:rPr>
              <a:t> in </a:t>
            </a:r>
            <a:r>
              <a:rPr lang="en-US" sz="1800" dirty="0" smtClean="0">
                <a:latin typeface="Verdana" pitchFamily="34" charset="0"/>
              </a:rPr>
              <a:t>2014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1000"/>
              </a:spcBef>
            </a:pPr>
            <a:r>
              <a:rPr lang="en-US" sz="2000" dirty="0" smtClean="0">
                <a:latin typeface="Verdana" pitchFamily="34" charset="0"/>
                <a:ea typeface="ＭＳ Ｐゴシック" pitchFamily="-112" charset="-128"/>
              </a:rPr>
              <a:t>Perpetual access options available for all collections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68104" y="1606934"/>
            <a:ext cx="677106" cy="96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75336" y="2764048"/>
            <a:ext cx="10477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organ &amp; Claypool Publishers 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22961" y="4393300"/>
            <a:ext cx="100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0280" y="5715000"/>
            <a:ext cx="6897824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Pricing options ranging from MIT eBooks lease $5,495 up to Wiley eBooks Perpetual $21,495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878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1000" y="1478252"/>
            <a:ext cx="6172200" cy="4998747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Cutting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-edge titles on emerging technologies, authored by leaders in the </a:t>
            </a: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field</a:t>
            </a:r>
            <a:b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The library includes:</a:t>
            </a:r>
          </a:p>
          <a:p>
            <a:pPr lvl="1"/>
            <a:r>
              <a:rPr lang="en-US" sz="1900" dirty="0">
                <a:latin typeface="Arial" charset="0"/>
                <a:ea typeface="ＭＳ Ｐゴシック" charset="0"/>
              </a:rPr>
              <a:t>practical handbooks</a:t>
            </a:r>
          </a:p>
          <a:p>
            <a:pPr lvl="1"/>
            <a:r>
              <a:rPr lang="en-US" sz="1900" dirty="0">
                <a:latin typeface="Arial" charset="0"/>
                <a:ea typeface="ＭＳ Ｐゴシック" charset="0"/>
              </a:rPr>
              <a:t>introductory and advanced texts</a:t>
            </a:r>
          </a:p>
          <a:p>
            <a:pPr lvl="1"/>
            <a:r>
              <a:rPr lang="en-US" sz="1900" dirty="0">
                <a:latin typeface="Arial" charset="0"/>
                <a:ea typeface="ＭＳ Ｐゴシック" charset="0"/>
              </a:rPr>
              <a:t>reference works</a:t>
            </a:r>
          </a:p>
          <a:p>
            <a:pPr lvl="1"/>
            <a:r>
              <a:rPr lang="en-US" sz="1900" dirty="0">
                <a:latin typeface="Arial" charset="0"/>
                <a:ea typeface="ＭＳ Ｐゴシック" charset="0"/>
              </a:rPr>
              <a:t>professional books </a:t>
            </a:r>
            <a:r>
              <a:rPr lang="en-US" sz="1900" dirty="0" smtClean="0">
                <a:latin typeface="Arial" charset="0"/>
                <a:ea typeface="ＭＳ Ｐゴシック" charset="0"/>
              </a:rPr>
              <a:t/>
            </a:r>
            <a:br>
              <a:rPr lang="en-US" sz="1900" dirty="0" smtClean="0">
                <a:latin typeface="Arial" charset="0"/>
                <a:ea typeface="ＭＳ Ｐゴシック" charset="0"/>
              </a:rPr>
            </a:br>
            <a:endParaRPr lang="en-US" sz="19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eBooks collection spans numerous content areas including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Bioengineering, Power &amp; Energy and Communication technologies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304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600" b="1" kern="0" dirty="0">
                <a:solidFill>
                  <a:srgbClr val="005582"/>
                </a:solidFill>
                <a:cs typeface="ＭＳ Ｐゴシック"/>
              </a:rPr>
              <a:t>IEEE-Wiley eBooks Content</a:t>
            </a:r>
          </a:p>
        </p:txBody>
      </p:sp>
      <p:pic>
        <p:nvPicPr>
          <p:cNvPr id="9" name="Picture 2" descr="Cove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61294" y="1611153"/>
            <a:ext cx="1425506" cy="19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77585" y="2260001"/>
            <a:ext cx="1549746" cy="20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1285" y="3867013"/>
            <a:ext cx="1468060" cy="189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6961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05208" y="1580332"/>
            <a:ext cx="7279232" cy="863812"/>
          </a:xfrm>
        </p:spPr>
        <p:txBody>
          <a:bodyPr>
            <a:normAutofit/>
          </a:bodyPr>
          <a:lstStyle/>
          <a:p>
            <a:pPr lvl="0">
              <a:buNone/>
              <a:defRPr/>
            </a:pPr>
            <a:r>
              <a:rPr lang="en-US" sz="2000" dirty="0" smtClean="0"/>
              <a:t>The collection of titles includes titles with an emphasis on leading areas of applied research, such as: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7800" y="266282"/>
            <a:ext cx="3100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cs typeface="Verdana"/>
              </a:rPr>
              <a:t>Content Enhancements</a:t>
            </a:r>
            <a:endParaRPr lang="en-US" sz="1400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3424" y="628069"/>
            <a:ext cx="8686800" cy="993207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 kern="1200">
                <a:solidFill>
                  <a:schemeClr val="tx2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>
                <a:srgbClr val="003399"/>
              </a:buClr>
              <a:buSzPct val="60000"/>
            </a:pPr>
            <a:r>
              <a:rPr lang="en-US" b="1" dirty="0" smtClean="0">
                <a:solidFill>
                  <a:srgbClr val="005582"/>
                </a:solidFill>
              </a:rPr>
              <a:t>MIT Press eBooks Content Areas</a:t>
            </a:r>
            <a:endParaRPr lang="en-US" b="1" dirty="0">
              <a:solidFill>
                <a:srgbClr val="005582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7800" y="2504448"/>
            <a:ext cx="7406640" cy="24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numCol="2" rtlCol="0">
            <a:normAutofit/>
          </a:bodyPr>
          <a:lstStyle/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Bioengineering</a:t>
            </a:r>
          </a:p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Communication, Networking, and Broadcasting</a:t>
            </a:r>
          </a:p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Components, Circuits, Devices, and Systems</a:t>
            </a:r>
          </a:p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Computing and Processing</a:t>
            </a:r>
          </a:p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Engineered Materials, Dielectrics, and Plasmas</a:t>
            </a:r>
          </a:p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Engineering Profession</a:t>
            </a:r>
          </a:p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Fields, Waves, and Electromagnetics</a:t>
            </a:r>
          </a:p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Geoscience</a:t>
            </a:r>
          </a:p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Power, Energy, and Industry Applications</a:t>
            </a:r>
          </a:p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Robotics and Control Systems</a:t>
            </a:r>
          </a:p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Signal Processing</a:t>
            </a:r>
          </a:p>
          <a:p>
            <a:pPr marL="625475" lvl="1" indent="-342900">
              <a:spcBef>
                <a:spcPts val="600"/>
              </a:spcBef>
              <a:buSzPct val="100000"/>
              <a:buFont typeface="Wingdings" pitchFamily="2" charset="2"/>
              <a:buChar char="q"/>
              <a:defRPr/>
            </a:pPr>
            <a:r>
              <a:rPr lang="en-US" sz="1400" dirty="0" smtClean="0">
                <a:solidFill>
                  <a:srgbClr val="000000"/>
                </a:solidFill>
                <a:ea typeface="ＭＳ Ｐゴシック" charset="0"/>
              </a:rPr>
              <a:t>Transportation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7244" y="1633728"/>
            <a:ext cx="960120" cy="128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7244" y="3157728"/>
            <a:ext cx="960120" cy="128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7244" y="4681728"/>
            <a:ext cx="960120" cy="128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60831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501" t="20302"/>
          <a:stretch/>
        </p:blipFill>
        <p:spPr>
          <a:xfrm>
            <a:off x="3886200" y="3886200"/>
            <a:ext cx="5681027" cy="3200400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4624" y="438150"/>
            <a:ext cx="9274175" cy="979488"/>
          </a:xfrm>
        </p:spPr>
        <p:txBody>
          <a:bodyPr/>
          <a:lstStyle/>
          <a:p>
            <a:r>
              <a:rPr lang="en-US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Morgan &amp; Claypool Synthesis Library</a:t>
            </a:r>
            <a:endParaRPr lang="en-US" sz="3000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sz="half" idx="4294967295"/>
          </p:nvPr>
        </p:nvSpPr>
        <p:spPr>
          <a:xfrm>
            <a:off x="393700" y="1200151"/>
            <a:ext cx="8064500" cy="49466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IEEE </a:t>
            </a:r>
            <a:r>
              <a:rPr lang="en-US" sz="2000" dirty="0"/>
              <a:t>has partnered </a:t>
            </a:r>
            <a:r>
              <a:rPr lang="en-US" sz="2000" dirty="0" smtClean="0"/>
              <a:t>with Morgan </a:t>
            </a:r>
            <a:r>
              <a:rPr lang="en-US" sz="2000" dirty="0"/>
              <a:t>&amp; Claypool </a:t>
            </a:r>
            <a:r>
              <a:rPr lang="en-US" sz="2000" dirty="0" smtClean="0"/>
              <a:t>Publishers to </a:t>
            </a:r>
            <a:r>
              <a:rPr lang="en-US" sz="2000" dirty="0"/>
              <a:t>bring the Morgan &amp; </a:t>
            </a:r>
            <a:r>
              <a:rPr lang="en-US" sz="2000" dirty="0" smtClean="0"/>
              <a:t>Claypool Synthesis </a:t>
            </a:r>
            <a:r>
              <a:rPr lang="en-US" sz="2000" dirty="0"/>
              <a:t>eBooks Library to </a:t>
            </a:r>
            <a:r>
              <a:rPr lang="en-US" sz="2000" dirty="0" smtClean="0"/>
              <a:t>the IEEE </a:t>
            </a:r>
            <a:r>
              <a:rPr lang="en-US" sz="2000" dirty="0"/>
              <a:t>Xplore Digital Library.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Nearly </a:t>
            </a:r>
            <a:r>
              <a:rPr lang="en-US" sz="2000" dirty="0"/>
              <a:t>700 eBooks that </a:t>
            </a:r>
            <a:r>
              <a:rPr lang="en-US" sz="2000" dirty="0" smtClean="0"/>
              <a:t>synthesize an </a:t>
            </a:r>
            <a:r>
              <a:rPr lang="en-US" sz="2000" dirty="0"/>
              <a:t>important research or development </a:t>
            </a:r>
            <a:r>
              <a:rPr lang="en-US" sz="2000" dirty="0" smtClean="0"/>
              <a:t>topic, authored by an </a:t>
            </a:r>
            <a:r>
              <a:rPr lang="en-US" sz="2000" dirty="0"/>
              <a:t>expert contributor to the field.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Provide </a:t>
            </a:r>
            <a:r>
              <a:rPr lang="en-US" sz="2000" dirty="0"/>
              <a:t>more </a:t>
            </a:r>
            <a:r>
              <a:rPr lang="en-US" sz="2000" dirty="0" smtClean="0"/>
              <a:t>analysis and </a:t>
            </a:r>
            <a:r>
              <a:rPr lang="en-US" sz="2000" dirty="0"/>
              <a:t>depth in the format of an 80- to 140-page book </a:t>
            </a:r>
            <a:r>
              <a:rPr lang="en-US" sz="2000" dirty="0" smtClean="0"/>
              <a:t>as opposed </a:t>
            </a:r>
            <a:r>
              <a:rPr lang="en-US" sz="2000" dirty="0"/>
              <a:t>to a typical research article</a:t>
            </a:r>
            <a:r>
              <a:rPr lang="en-US" sz="2000" dirty="0" smtClean="0"/>
              <a:t>.</a:t>
            </a:r>
          </a:p>
          <a:p>
            <a:pPr>
              <a:buFont typeface="Wingdings" charset="0"/>
              <a:buChar char="§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SYNTHESIS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organized by series,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managed by a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prominent </a:t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consulting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editor.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75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 Synthesis Subjects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3141" y="1457701"/>
            <a:ext cx="1720727" cy="21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20697" y="1457701"/>
            <a:ext cx="1720727" cy="21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7464" y="3876823"/>
            <a:ext cx="1720727" cy="21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68248" y="3876817"/>
            <a:ext cx="1720727" cy="21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68248" y="1457701"/>
            <a:ext cx="1720727" cy="21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3141" y="3876823"/>
            <a:ext cx="1720727" cy="21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20698" y="3876818"/>
            <a:ext cx="1720727" cy="21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7464" y="1470973"/>
            <a:ext cx="1709954" cy="21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773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45126" y="4076700"/>
            <a:ext cx="3228185" cy="1828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304800"/>
            <a:ext cx="8566068" cy="81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kern="0" dirty="0" smtClean="0">
                <a:solidFill>
                  <a:srgbClr val="00558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M&amp;C Synthesis eBooks </a:t>
            </a:r>
            <a:r>
              <a:rPr lang="en-US" sz="3200" kern="0" dirty="0">
                <a:solidFill>
                  <a:srgbClr val="00558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Library </a:t>
            </a:r>
            <a:r>
              <a:rPr lang="en-US" sz="3200" kern="0" dirty="0" smtClean="0">
                <a:solidFill>
                  <a:srgbClr val="00558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Content</a:t>
            </a:r>
            <a:endParaRPr lang="en-US" sz="3200" kern="0" dirty="0">
              <a:solidFill>
                <a:srgbClr val="00558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080376" cy="5894392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buFont typeface="Wingdings" charset="0"/>
              <a:buChar char="§"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Synthesis is an innovative information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research, development, and educational community in engineering and computer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</a:t>
            </a:r>
          </a:p>
          <a:p>
            <a:pPr>
              <a:spcBef>
                <a:spcPts val="1600"/>
              </a:spcBef>
              <a:buFont typeface="Wingdings" charset="0"/>
              <a:buChar char="§"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Focuses on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applied material content, not primary research with a goal to help engineers learn “how to do things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600"/>
              </a:spcBef>
              <a:buFont typeface="Wingdings" charset="0"/>
              <a:buChar char="§"/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Synthesis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 covers the following years through its current five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collections:</a:t>
            </a:r>
          </a:p>
          <a:p>
            <a:pPr lvl="1">
              <a:buFont typeface="Wingdings" charset="0"/>
              <a:buChar char="§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One: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2006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-2007</a:t>
            </a:r>
          </a:p>
          <a:p>
            <a:pPr lvl="1">
              <a:buFont typeface="Wingdings" charset="0"/>
              <a:buChar char="§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Two: 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2008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-2009</a:t>
            </a:r>
          </a:p>
          <a:p>
            <a:pPr lvl="1">
              <a:buFont typeface="Wingdings" charset="0"/>
              <a:buChar char="§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 Three:	2010-2011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charset="0"/>
              <a:buChar char="§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	2011-2012</a:t>
            </a:r>
          </a:p>
          <a:p>
            <a:pPr lvl="1">
              <a:buFont typeface="Wingdings" charset="0"/>
              <a:buChar char="§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 Five: 	2013-2014</a:t>
            </a:r>
          </a:p>
          <a:p>
            <a:pPr lvl="1">
              <a:buFont typeface="Wingdings" charset="0"/>
              <a:buChar char="§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 Six: 	2014-2015</a:t>
            </a:r>
          </a:p>
          <a:p>
            <a:pPr lvl="1">
              <a:buFont typeface="Wingdings" charset="0"/>
              <a:buChar char="§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 Seven: 	(coming soon)</a:t>
            </a:r>
          </a:p>
          <a:p>
            <a:pPr lvl="2">
              <a:buFont typeface="Wingdings" charset="0"/>
              <a:buChar char="§"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556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IEEE eLearning Library: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000" i="1" dirty="0" smtClean="0"/>
              <a:t>Improved and Newly Released in </a:t>
            </a:r>
            <a:r>
              <a:rPr lang="en-US" sz="2000" i="1" dirty="0" err="1" smtClean="0"/>
              <a:t>Xplore</a:t>
            </a:r>
            <a:endParaRPr lang="en-US" sz="1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107"/>
            <a:ext cx="8229600" cy="4933503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/>
              <a:t>Courses </a:t>
            </a:r>
            <a:r>
              <a:rPr lang="en-US" sz="1800" dirty="0"/>
              <a:t>are peer-reviewed, updated 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developed </a:t>
            </a:r>
            <a:r>
              <a:rPr lang="en-US" sz="1800" dirty="0"/>
              <a:t>by experts</a:t>
            </a:r>
          </a:p>
          <a:p>
            <a:pPr lvl="1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Each </a:t>
            </a:r>
            <a:r>
              <a:rPr lang="en-US" sz="1600" dirty="0"/>
              <a:t>course must pass a rigorous review process by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IEEE </a:t>
            </a:r>
            <a:r>
              <a:rPr lang="en-US" sz="1600" dirty="0"/>
              <a:t>societies and experts, as well as faculty from </a:t>
            </a:r>
            <a:br>
              <a:rPr lang="en-US" sz="1600" dirty="0"/>
            </a:br>
            <a:r>
              <a:rPr lang="en-US" sz="1600" dirty="0" smtClean="0"/>
              <a:t>renowned </a:t>
            </a:r>
            <a:r>
              <a:rPr lang="en-US" sz="1600" dirty="0"/>
              <a:t>corporations and universities worldwide. </a:t>
            </a:r>
          </a:p>
          <a:p>
            <a:pPr lvl="1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An </a:t>
            </a:r>
            <a:r>
              <a:rPr lang="en-US" sz="1600" dirty="0"/>
              <a:t>editorial board updates existing content regularly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to </a:t>
            </a:r>
            <a:r>
              <a:rPr lang="en-US" sz="1600" dirty="0"/>
              <a:t>ensure it remains current.</a:t>
            </a:r>
          </a:p>
          <a:p>
            <a:pPr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/>
              <a:t>Categorized by topic with extended series’</a:t>
            </a:r>
          </a:p>
          <a:p>
            <a:pPr lvl="1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All </a:t>
            </a:r>
            <a:r>
              <a:rPr lang="en-US" sz="1600" dirty="0"/>
              <a:t>courses are presented in topical categories ranging from Aerospace to Transportation. These topics now correspond exactly to the 16 subject areas in IEEE </a:t>
            </a:r>
            <a:r>
              <a:rPr lang="en-US" sz="1600" i="1" dirty="0"/>
              <a:t>Xplore</a:t>
            </a:r>
            <a:r>
              <a:rPr lang="en-US" sz="1600" dirty="0"/>
              <a:t>. </a:t>
            </a:r>
            <a:endParaRPr lang="en-US" sz="1600" dirty="0" smtClean="0"/>
          </a:p>
          <a:p>
            <a:pPr lvl="1"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Tutorials </a:t>
            </a:r>
            <a:r>
              <a:rPr lang="en-US" sz="1600" dirty="0"/>
              <a:t>can be filtered by </a:t>
            </a:r>
            <a:r>
              <a:rPr lang="en-US" sz="1600" dirty="0" smtClean="0"/>
              <a:t>sub-topics for </a:t>
            </a:r>
            <a:r>
              <a:rPr lang="en-US" sz="1600" dirty="0"/>
              <a:t>better discovery precision.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95" t="35226" r="43260" b="9250"/>
          <a:stretch/>
        </p:blipFill>
        <p:spPr bwMode="auto">
          <a:xfrm>
            <a:off x="6753276" y="552893"/>
            <a:ext cx="2167440" cy="305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00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FREE Courses for</a:t>
            </a:r>
            <a:b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Universities in 2015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200" b="1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sz="half" idx="4294967295"/>
          </p:nvPr>
        </p:nvSpPr>
        <p:spPr>
          <a:xfrm>
            <a:off x="262750" y="1552353"/>
            <a:ext cx="8375649" cy="512061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/>
              <a:t>Free </a:t>
            </a:r>
            <a:r>
              <a:rPr lang="en-US" b="1" dirty="0" smtClean="0"/>
              <a:t>Courses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400" dirty="0" smtClean="0"/>
              <a:t>IEEE </a:t>
            </a:r>
            <a:r>
              <a:rPr lang="en-US" sz="1400" dirty="0"/>
              <a:t>has made five courses available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for </a:t>
            </a:r>
            <a:r>
              <a:rPr lang="en-US" sz="1400" dirty="0"/>
              <a:t>free </a:t>
            </a:r>
            <a:r>
              <a:rPr lang="en-US" sz="1400" dirty="0" smtClean="0"/>
              <a:t>until </a:t>
            </a:r>
            <a:r>
              <a:rPr lang="en-US" sz="1400" u="sng" dirty="0"/>
              <a:t>31 Dec </a:t>
            </a:r>
            <a:r>
              <a:rPr lang="en-US" sz="1400" u="sng" dirty="0" smtClean="0"/>
              <a:t>2015.</a:t>
            </a:r>
            <a:r>
              <a:rPr lang="en-US" sz="1400" dirty="0" smtClean="0"/>
              <a:t> </a:t>
            </a:r>
          </a:p>
          <a:p>
            <a:pPr lvl="2">
              <a:buFont typeface="+mj-lt"/>
              <a:buAutoNum type="arabicPeriod"/>
            </a:pPr>
            <a:r>
              <a:rPr lang="en-US" sz="1400" b="1" dirty="0" smtClean="0"/>
              <a:t>Cloud Based Solutions for Big Data</a:t>
            </a:r>
            <a:r>
              <a:rPr lang="en-US" sz="1400" dirty="0" smtClean="0"/>
              <a:t>: </a:t>
            </a:r>
            <a:r>
              <a:rPr lang="en-US" sz="1000" u="sng" dirty="0" smtClean="0">
                <a:hlinkClick r:id="rId2"/>
              </a:rPr>
              <a:t>http://ieeexplore.ieee.org/courses/details/EDP405</a:t>
            </a:r>
            <a:endParaRPr lang="en-US" sz="1000" dirty="0" smtClean="0"/>
          </a:p>
          <a:p>
            <a:pPr lvl="2">
              <a:buFont typeface="+mj-lt"/>
              <a:buAutoNum type="arabicPeriod"/>
            </a:pPr>
            <a:r>
              <a:rPr lang="en-US" sz="1400" b="1" dirty="0" smtClean="0"/>
              <a:t>Cloud </a:t>
            </a:r>
            <a:r>
              <a:rPr lang="en-US" sz="1400" b="1" dirty="0"/>
              <a:t>Computing Enabling Technologies</a:t>
            </a:r>
            <a:r>
              <a:rPr lang="en-US" sz="1400" dirty="0"/>
              <a:t>: </a:t>
            </a:r>
            <a:r>
              <a:rPr lang="en-US" sz="1000" u="sng" dirty="0"/>
              <a:t>http:// ieeexplore.ieee.org/courses/details/EDP384</a:t>
            </a:r>
          </a:p>
          <a:p>
            <a:pPr lvl="2">
              <a:buFont typeface="+mj-lt"/>
              <a:buAutoNum type="arabicPeriod"/>
            </a:pPr>
            <a:r>
              <a:rPr lang="en-US" sz="1400" b="1" dirty="0"/>
              <a:t>4G Broadband LTE</a:t>
            </a:r>
            <a:r>
              <a:rPr lang="en-US" sz="1400" dirty="0"/>
              <a:t>: </a:t>
            </a:r>
            <a:r>
              <a:rPr lang="en-US" sz="1000" u="sng" dirty="0"/>
              <a:t>http:// ieeexplore.ieee.org/courses/details/EDP378</a:t>
            </a:r>
          </a:p>
          <a:p>
            <a:pPr lvl="2">
              <a:buFont typeface="+mj-lt"/>
              <a:buAutoNum type="arabicPeriod"/>
            </a:pPr>
            <a:r>
              <a:rPr lang="en-US" sz="1400" b="1" dirty="0"/>
              <a:t>Transportation Electrification: Applications of Electric Drive Trains</a:t>
            </a:r>
            <a:r>
              <a:rPr lang="en-US" sz="1400" dirty="0"/>
              <a:t>: </a:t>
            </a:r>
            <a:br>
              <a:rPr lang="en-US" sz="1400" dirty="0"/>
            </a:br>
            <a:r>
              <a:rPr lang="en-US" sz="1000" u="sng" dirty="0"/>
              <a:t>http:// ieeexplore.ieee.org/courses/details/EDP370</a:t>
            </a:r>
          </a:p>
          <a:p>
            <a:pPr lvl="2">
              <a:buFont typeface="+mj-lt"/>
              <a:buAutoNum type="arabicPeriod"/>
            </a:pPr>
            <a:r>
              <a:rPr lang="en-US" sz="1400" b="1" dirty="0"/>
              <a:t>Smart Grid: From Concept to Reality</a:t>
            </a:r>
            <a:r>
              <a:rPr lang="en-US" sz="1400" dirty="0"/>
              <a:t>: </a:t>
            </a:r>
            <a:r>
              <a:rPr lang="en-US" sz="1000" u="sng" dirty="0"/>
              <a:t>http:// ieeexplore.ieee.org/courses/details/EDP212 </a:t>
            </a:r>
            <a:endParaRPr lang="en-US" sz="1000" u="sng" dirty="0" smtClean="0"/>
          </a:p>
          <a:p>
            <a:r>
              <a:rPr lang="en-US" sz="1800" b="1" dirty="0" smtClean="0"/>
              <a:t>Demo Webinars</a:t>
            </a:r>
            <a:r>
              <a:rPr lang="en-US" sz="1800" dirty="0"/>
              <a:t> </a:t>
            </a:r>
            <a:r>
              <a:rPr lang="en-US" sz="1800" dirty="0" smtClean="0"/>
              <a:t>(June 2015)</a:t>
            </a:r>
            <a:br>
              <a:rPr lang="en-US" sz="1800" dirty="0" smtClean="0"/>
            </a:br>
            <a:r>
              <a:rPr lang="en-US" sz="1800" dirty="0" smtClean="0"/>
              <a:t>By George </a:t>
            </a:r>
            <a:r>
              <a:rPr lang="en-US" sz="1800" dirty="0" err="1" smtClean="0"/>
              <a:t>Plosker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Recording Available</a:t>
            </a:r>
            <a:br>
              <a:rPr lang="en-US" sz="1800" dirty="0" smtClean="0"/>
            </a:br>
            <a:r>
              <a:rPr lang="en-US" sz="1000" dirty="0" smtClean="0"/>
              <a:t>https</a:t>
            </a:r>
            <a:r>
              <a:rPr lang="en-US" sz="1000" dirty="0"/>
              <a:t>://</a:t>
            </a:r>
            <a:r>
              <a:rPr lang="en-US" sz="1000" dirty="0" smtClean="0"/>
              <a:t>ieee.webex.com/ieee/ldr.php?RCID=39a43faa94f5f000e4643657b050509</a:t>
            </a:r>
            <a:endParaRPr lang="en-US" sz="1000" u="sng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800" b="1" dirty="0" smtClean="0"/>
              <a:t>Free Trials</a:t>
            </a:r>
          </a:p>
          <a:p>
            <a:pPr lvl="1"/>
            <a:r>
              <a:rPr lang="en-US" sz="1200" dirty="0" smtClean="0">
                <a:latin typeface="Verdana" panose="020B0604030504040204" pitchFamily="34" charset="0"/>
              </a:rPr>
              <a:t>Contact </a:t>
            </a:r>
            <a:r>
              <a:rPr lang="en-US" sz="1200" smtClean="0">
                <a:latin typeface="Verdana" panose="020B0604030504040204" pitchFamily="34" charset="0"/>
              </a:rPr>
              <a:t>EBSCO to </a:t>
            </a:r>
            <a:r>
              <a:rPr lang="en-US" sz="1200" dirty="0" smtClean="0">
                <a:latin typeface="Verdana" panose="020B0604030504040204" pitchFamily="34" charset="0"/>
              </a:rPr>
              <a:t>set up your free trial of the full collection</a:t>
            </a:r>
          </a:p>
          <a:p>
            <a:pPr lvl="1"/>
            <a:r>
              <a:rPr lang="en-US" sz="1200" b="1" dirty="0">
                <a:hlinkClick r:id="rId3"/>
              </a:rPr>
              <a:t>More </a:t>
            </a:r>
            <a:r>
              <a:rPr lang="en-US" sz="1200" b="1" dirty="0" smtClean="0">
                <a:hlinkClick r:id="rId3"/>
              </a:rPr>
              <a:t>info</a:t>
            </a:r>
            <a:r>
              <a:rPr lang="en-US" sz="1200" dirty="0">
                <a:hlinkClick r:id="rId3"/>
              </a:rPr>
              <a:t>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://innovate.ieee.org/innovate/industry/corporations/whats-new/New%20Features/article/123678</a:t>
            </a:r>
            <a:endParaRPr lang="en-US" sz="1200" dirty="0"/>
          </a:p>
          <a:p>
            <a:pPr lvl="1"/>
            <a:endParaRPr lang="en-US" sz="1200" dirty="0">
              <a:latin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6828" y="304800"/>
            <a:ext cx="2381691" cy="18004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Most </a:t>
            </a:r>
            <a:r>
              <a:rPr lang="en-US" sz="1600" dirty="0">
                <a:solidFill>
                  <a:srgbClr val="000000"/>
                </a:solidFill>
              </a:rPr>
              <a:t>Highly Used Search </a:t>
            </a:r>
            <a:r>
              <a:rPr lang="en-US" sz="1600" dirty="0" smtClean="0">
                <a:solidFill>
                  <a:srgbClr val="000000"/>
                </a:solidFill>
              </a:rPr>
              <a:t>Terms: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Cloud </a:t>
            </a:r>
            <a:r>
              <a:rPr lang="en-US" sz="1600" dirty="0">
                <a:solidFill>
                  <a:srgbClr val="000000"/>
                </a:solidFill>
              </a:rPr>
              <a:t>Computing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Big Data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Smart Grid(s)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</a:rPr>
              <a:t>Internet </a:t>
            </a:r>
            <a:r>
              <a:rPr lang="en-US" sz="1600" dirty="0">
                <a:solidFill>
                  <a:srgbClr val="000000"/>
                </a:solidFill>
              </a:rPr>
              <a:t>of things </a:t>
            </a:r>
          </a:p>
        </p:txBody>
      </p:sp>
    </p:spTree>
    <p:extLst>
      <p:ext uri="{BB962C8B-B14F-4D97-AF65-F5344CB8AC3E}">
        <p14:creationId xmlns:p14="http://schemas.microsoft.com/office/powerpoint/2010/main" xmlns="" val="285111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343400"/>
          </a:xfrm>
        </p:spPr>
        <p:txBody>
          <a:bodyPr/>
          <a:lstStyle/>
          <a:p>
            <a:pPr lvl="1"/>
            <a:r>
              <a:rPr lang="en-US" sz="2000" b="1" dirty="0" smtClean="0"/>
              <a:t>Judy H Brady</a:t>
            </a:r>
            <a:r>
              <a:rPr lang="en-US" sz="1800" dirty="0" smtClean="0"/>
              <a:t>, IEEE Area Manager, Europe</a:t>
            </a:r>
          </a:p>
          <a:p>
            <a:pPr lvl="2"/>
            <a:r>
              <a:rPr lang="en-US" sz="2000" dirty="0">
                <a:hlinkClick r:id="rId2"/>
              </a:rPr>
              <a:t>e</a:t>
            </a:r>
            <a:r>
              <a:rPr lang="en-US" sz="2000" dirty="0" smtClean="0">
                <a:hlinkClick r:id="rId2"/>
              </a:rPr>
              <a:t>mail: J.brady@ieee.org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 smtClean="0"/>
              <a:t>IEEE’s Exclusive Representative in the  Czech Republic</a:t>
            </a:r>
          </a:p>
          <a:p>
            <a:r>
              <a:rPr lang="en-US" sz="2000" dirty="0"/>
              <a:t>EBSCO Information Services</a:t>
            </a:r>
            <a:endParaRPr lang="en-US" sz="2000" dirty="0" smtClean="0"/>
          </a:p>
          <a:p>
            <a:pPr lvl="1"/>
            <a:r>
              <a:rPr lang="cs-CZ" sz="2000" b="1" dirty="0" smtClean="0"/>
              <a:t>Tomáš Bačík</a:t>
            </a:r>
            <a:r>
              <a:rPr lang="en-US" sz="2000" dirty="0" smtClean="0"/>
              <a:t>, </a:t>
            </a:r>
            <a:r>
              <a:rPr lang="cs-CZ" sz="2000" dirty="0" smtClean="0"/>
              <a:t>Territory Subscription Specialist</a:t>
            </a:r>
            <a:endParaRPr lang="en-US" sz="2000" dirty="0" smtClean="0"/>
          </a:p>
          <a:p>
            <a:pPr lvl="2"/>
            <a:r>
              <a:rPr lang="cs-CZ" dirty="0" smtClean="0"/>
              <a:t>phone</a:t>
            </a:r>
            <a:r>
              <a:rPr lang="cs-CZ" dirty="0"/>
              <a:t>: </a:t>
            </a:r>
            <a:r>
              <a:rPr lang="cs-CZ" dirty="0">
                <a:hlinkClick r:id="rId3"/>
              </a:rPr>
              <a:t>+420 234 700 640</a:t>
            </a:r>
            <a:r>
              <a:rPr lang="cs-CZ" dirty="0"/>
              <a:t>  </a:t>
            </a:r>
            <a:endParaRPr lang="en-US" sz="7000" dirty="0"/>
          </a:p>
          <a:p>
            <a:pPr lvl="2"/>
            <a:r>
              <a:rPr lang="cs-CZ" dirty="0" smtClean="0"/>
              <a:t>mobile</a:t>
            </a:r>
            <a:r>
              <a:rPr lang="cs-CZ" dirty="0"/>
              <a:t>: 734 808 </a:t>
            </a:r>
            <a:r>
              <a:rPr lang="cs-CZ" dirty="0" smtClean="0"/>
              <a:t>308</a:t>
            </a:r>
            <a:endParaRPr lang="en-US" sz="7000" dirty="0"/>
          </a:p>
          <a:p>
            <a:pPr lvl="2"/>
            <a:r>
              <a:rPr lang="cs-CZ" dirty="0" smtClean="0"/>
              <a:t>email</a:t>
            </a:r>
            <a:r>
              <a:rPr lang="cs-CZ" dirty="0"/>
              <a:t>: </a:t>
            </a:r>
            <a:r>
              <a:rPr lang="cs-CZ" u="sng" dirty="0" smtClean="0"/>
              <a:t>Tbacik</a:t>
            </a:r>
            <a:r>
              <a:rPr lang="cs-CZ" dirty="0" smtClean="0">
                <a:hlinkClick r:id="rId4" tooltip="mailto:LZelnickova@ebsco.com"/>
              </a:rPr>
              <a:t>@ebsco.com</a:t>
            </a:r>
            <a:endParaRPr lang="cs-CZ" sz="7200" dirty="0"/>
          </a:p>
          <a:p>
            <a:pPr lvl="2"/>
            <a:r>
              <a:rPr lang="cs-CZ" sz="2000" dirty="0" smtClean="0"/>
              <a:t>Klimentská </a:t>
            </a:r>
            <a:r>
              <a:rPr lang="cs-CZ" sz="2000" dirty="0"/>
              <a:t>52 110 00  </a:t>
            </a:r>
          </a:p>
          <a:p>
            <a:pPr lvl="2"/>
            <a:r>
              <a:rPr lang="cs-CZ" sz="2000" dirty="0"/>
              <a:t>Praha 1 - Czech Republic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3666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Key sites to remember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725613"/>
            <a:ext cx="7086600" cy="434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ea typeface="ＭＳ Ｐゴシック" charset="-128"/>
              </a:rPr>
              <a:t>IEEE Author Tools </a:t>
            </a:r>
            <a:r>
              <a:rPr lang="en-US" altLang="en-US" sz="2000">
                <a:ea typeface="ＭＳ Ｐゴシック" charset="-128"/>
                <a:hlinkClick r:id="rId3"/>
              </a:rPr>
              <a:t>IEEE.org/go/authorship</a:t>
            </a:r>
            <a:r>
              <a:rPr lang="en-US" altLang="en-US" sz="2000">
                <a:ea typeface="ＭＳ Ｐゴシック" charset="-128"/>
              </a:rPr>
              <a:t> </a:t>
            </a:r>
          </a:p>
          <a:p>
            <a:pPr marL="0" indent="0"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ea typeface="ＭＳ Ｐゴシック" charset="-128"/>
              </a:rPr>
              <a:t>IEEE Conference Search and Calls for Papers:  </a:t>
            </a:r>
            <a:r>
              <a:rPr lang="en-US" altLang="en-US" sz="2000">
                <a:solidFill>
                  <a:schemeClr val="tx2"/>
                </a:solidFill>
                <a:ea typeface="ＭＳ Ｐゴシック" charset="-128"/>
                <a:hlinkClick r:id="rId4"/>
              </a:rPr>
              <a:t>http://www.ieee.org/conferences_events/index.html</a:t>
            </a:r>
            <a:endParaRPr lang="en-US" altLang="en-US" sz="2000">
              <a:solidFill>
                <a:schemeClr val="tx2"/>
              </a:solidFill>
              <a:ea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ea typeface="ＭＳ Ｐゴシック" charset="-128"/>
              </a:rPr>
              <a:t>IEEE Xplore:  </a:t>
            </a:r>
            <a:r>
              <a:rPr lang="en-US" altLang="en-US" sz="2000">
                <a:ea typeface="ＭＳ Ｐゴシック" charset="-128"/>
                <a:hlinkClick r:id="rId5"/>
              </a:rPr>
              <a:t>http://ieeexplore.ieee.org</a:t>
            </a:r>
            <a:endParaRPr lang="en-US" altLang="en-US" sz="2000" b="1">
              <a:solidFill>
                <a:schemeClr val="tx2"/>
              </a:solidFill>
              <a:ea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ea typeface="ＭＳ Ｐゴシック" charset="-128"/>
              </a:rPr>
              <a:t>IEEE Xplore information, training and tools:   </a:t>
            </a:r>
            <a:r>
              <a:rPr lang="en-US" altLang="en-US" sz="2000">
                <a:solidFill>
                  <a:schemeClr val="tx2"/>
                </a:solidFill>
                <a:ea typeface="ＭＳ Ｐゴシック" charset="-128"/>
                <a:hlinkClick r:id="rId6"/>
              </a:rPr>
              <a:t>http://www.ieee.org/go/clientservices</a:t>
            </a:r>
            <a:endParaRPr lang="en-US" altLang="en-US" sz="2000">
              <a:solidFill>
                <a:schemeClr val="tx2"/>
              </a:solidFill>
              <a:ea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ea typeface="ＭＳ Ｐゴシック" charset="-128"/>
              </a:rPr>
              <a:t>IEEE Journal Citation reports: </a:t>
            </a:r>
            <a:r>
              <a:rPr lang="en-US" altLang="en-US" sz="2000">
                <a:solidFill>
                  <a:schemeClr val="tx2"/>
                </a:solidFill>
                <a:ea typeface="ＭＳ Ｐゴシック" charset="-128"/>
                <a:hlinkClick r:id="rId7"/>
              </a:rPr>
              <a:t>http://www.ieee.org/publications_standards/publications/journmag/journalcitations.html</a:t>
            </a:r>
            <a:endParaRPr lang="en-US" altLang="en-US" sz="2000">
              <a:solidFill>
                <a:schemeClr val="tx2"/>
              </a:solidFill>
              <a:ea typeface="ＭＳ Ｐゴシック" charset="-128"/>
            </a:endParaRPr>
          </a:p>
          <a:p>
            <a:pPr marL="0" indent="0">
              <a:buFontTx/>
              <a:buNone/>
            </a:pPr>
            <a:endParaRPr lang="en-US" altLang="en-US" sz="2000">
              <a:solidFill>
                <a:schemeClr val="tx2"/>
              </a:solidFill>
              <a:ea typeface="ＭＳ Ｐゴシック" charset="-128"/>
            </a:endParaRPr>
          </a:p>
          <a:p>
            <a:pPr marL="0" indent="0">
              <a:buFontTx/>
              <a:buNone/>
            </a:pPr>
            <a:endParaRPr lang="en-US" altLang="en-US" sz="2000">
              <a:solidFill>
                <a:schemeClr val="tx2"/>
              </a:solidFill>
              <a:ea typeface="ＭＳ Ｐゴシック" charset="-128"/>
            </a:endParaRPr>
          </a:p>
          <a:p>
            <a:pPr marL="0" indent="0">
              <a:buFontTx/>
              <a:buNone/>
            </a:pPr>
            <a:endParaRPr lang="en-US" altLang="en-US" sz="2000">
              <a:solidFill>
                <a:schemeClr val="tx2"/>
              </a:solidFill>
              <a:ea typeface="ＭＳ Ｐゴシック" charset="-128"/>
            </a:endParaRPr>
          </a:p>
          <a:p>
            <a:pPr marL="0" indent="0" eaLnBrk="1" hangingPunct="1">
              <a:buFont typeface="Wingdings" charset="2"/>
              <a:buNone/>
            </a:pPr>
            <a:endParaRPr lang="en-US" altLang="en-US" sz="2000" b="1">
              <a:solidFill>
                <a:schemeClr val="tx2"/>
              </a:solidFill>
              <a:ea typeface="ＭＳ Ｐゴシック" charset="-128"/>
            </a:endParaRPr>
          </a:p>
          <a:p>
            <a:pPr marL="0" indent="0" eaLnBrk="1" hangingPunct="1">
              <a:buFont typeface="Wingdings" charset="2"/>
              <a:buNone/>
            </a:pPr>
            <a:endParaRPr lang="en-US" altLang="en-US" sz="1800" b="1">
              <a:solidFill>
                <a:schemeClr val="tx2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425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00"/>
            <a:ext cx="7067489" cy="6858000"/>
          </a:xfrm>
          <a:prstGeom prst="rect">
            <a:avLst/>
          </a:prstGeom>
        </p:spPr>
      </p:pic>
      <p:pic>
        <p:nvPicPr>
          <p:cNvPr id="4" name="Picture 3" descr="Screenshot 2015-06-27 12.28.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5410200"/>
            <a:ext cx="2070100" cy="420662"/>
          </a:xfrm>
          <a:prstGeom prst="rect">
            <a:avLst/>
          </a:prstGeom>
        </p:spPr>
      </p:pic>
      <p:pic>
        <p:nvPicPr>
          <p:cNvPr id="5" name="Picture 4" descr="Screenshot 2015-06-27 12.29.4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67400"/>
            <a:ext cx="2126615" cy="863600"/>
          </a:xfrm>
          <a:prstGeom prst="rect">
            <a:avLst/>
          </a:prstGeom>
        </p:spPr>
      </p:pic>
      <p:pic>
        <p:nvPicPr>
          <p:cNvPr id="6" name="Picture 5" descr="Screenshot 2015-06-27 12.30.4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"/>
            <a:ext cx="1905000" cy="1326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6033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eBooks 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381"/>
            <a:ext cx="8229600" cy="479830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Are their MARC records for the eBook collections?</a:t>
            </a:r>
          </a:p>
          <a:p>
            <a:pPr lvl="1"/>
            <a:r>
              <a:rPr lang="en-US" dirty="0" smtClean="0"/>
              <a:t>Yes, IEEE provides MARC records for all eBook collections in IEEE Xplore free of charge to customers. </a:t>
            </a:r>
          </a:p>
          <a:p>
            <a:pPr lvl="1"/>
            <a:r>
              <a:rPr lang="en-US" dirty="0" smtClean="0"/>
              <a:t>MARC records for the Wiley and MITP collections are available via OCLC while M&amp;C Marc records are available via the M&amp;</a:t>
            </a:r>
            <a:r>
              <a:rPr lang="en-US" dirty="0"/>
              <a:t>C website: </a:t>
            </a:r>
            <a:r>
              <a:rPr lang="en-US" dirty="0">
                <a:hlinkClick r:id="rId2"/>
              </a:rPr>
              <a:t>http://www.morganclaypool.com/page/</a:t>
            </a:r>
            <a:r>
              <a:rPr lang="en-US" dirty="0" smtClean="0">
                <a:hlinkClick r:id="rId2"/>
              </a:rPr>
              <a:t>ieeemarc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can I find the most recent list of titles?</a:t>
            </a:r>
          </a:p>
          <a:p>
            <a:pPr lvl="1"/>
            <a:r>
              <a:rPr lang="en-US" dirty="0" smtClean="0"/>
              <a:t>The OPAC list in IEEE Xplore contains the current list of titles available in </a:t>
            </a:r>
            <a:r>
              <a:rPr lang="en-US" dirty="0"/>
              <a:t>IEEE </a:t>
            </a:r>
            <a:r>
              <a:rPr lang="en-US" dirty="0" err="1" smtClean="0"/>
              <a:t>Xplore</a:t>
            </a:r>
            <a:r>
              <a:rPr lang="en-US" dirty="0" err="1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://ieeexplore.ieee.org/xpl/</a:t>
            </a:r>
            <a:r>
              <a:rPr lang="en-US" dirty="0" smtClean="0">
                <a:hlinkClick r:id="rId3"/>
              </a:rPr>
              <a:t>opacbooks.jsp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 can I find a list of forthcoming titles?</a:t>
            </a:r>
          </a:p>
          <a:p>
            <a:pPr lvl="1"/>
            <a:r>
              <a:rPr lang="en-US" dirty="0" smtClean="0"/>
              <a:t>Lists of forthcoming titles are updated throughout the year as our partners provide information. These can be found in SFDC/Dealer Portal in the Documents tab in </a:t>
            </a:r>
            <a:r>
              <a:rPr lang="en-US" dirty="0"/>
              <a:t>the MKTG: eBooks/Online Learning </a:t>
            </a:r>
            <a:r>
              <a:rPr lang="en-US" dirty="0" smtClean="0"/>
              <a:t>Materials folder. </a:t>
            </a:r>
          </a:p>
          <a:p>
            <a:pPr lvl="1"/>
            <a:r>
              <a:rPr lang="en-US" dirty="0" smtClean="0"/>
              <a:t>Note, these title lists are tentative as titles may be added/moved to future years depending on our publishing partner's publication schedule and their authors.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6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19200" y="1752600"/>
            <a:ext cx="7315200" cy="1238250"/>
          </a:xfrm>
          <a:prstGeom prst="roundRect">
            <a:avLst/>
          </a:prstGeom>
          <a:solidFill>
            <a:srgbClr val="6C2159"/>
          </a:solidFill>
        </p:spPr>
        <p:txBody>
          <a:bodyPr lIns="8229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kern="0" dirty="0">
                <a:solidFill>
                  <a:prstClr val="white"/>
                </a:solidFill>
              </a:rPr>
              <a:t>Jaký dopad měl náš výzkum v posledních            12 měsících? Evaluace projektu</a:t>
            </a:r>
            <a:r>
              <a:rPr lang="hu-HU" sz="2400" kern="0" dirty="0">
                <a:solidFill>
                  <a:prstClr val="white"/>
                </a:solidFill>
              </a:rPr>
              <a:t>?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9200" y="3200400"/>
            <a:ext cx="7315200" cy="1238250"/>
          </a:xfrm>
          <a:prstGeom prst="roundRect">
            <a:avLst/>
          </a:prstGeom>
          <a:solidFill>
            <a:srgbClr val="6C2159"/>
          </a:solidFill>
        </p:spPr>
        <p:txBody>
          <a:bodyPr lIns="8229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kern="0" dirty="0">
                <a:solidFill>
                  <a:prstClr val="white"/>
                </a:solidFill>
              </a:rPr>
              <a:t>Jak více pomoci vědcům v „boji“ o granty a finance pro svůj výzkum</a:t>
            </a:r>
            <a:r>
              <a:rPr lang="en-US" sz="2400" kern="0" dirty="0">
                <a:solidFill>
                  <a:prstClr val="white"/>
                </a:solidFill>
              </a:rPr>
              <a:t>?</a:t>
            </a:r>
            <a:r>
              <a:rPr lang="cs-CZ" sz="2400" kern="0" dirty="0">
                <a:solidFill>
                  <a:prstClr val="white"/>
                </a:solidFill>
              </a:rPr>
              <a:t> 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4648200"/>
            <a:ext cx="7315200" cy="1238250"/>
          </a:xfrm>
          <a:prstGeom prst="roundRect">
            <a:avLst/>
          </a:prstGeom>
          <a:solidFill>
            <a:srgbClr val="6C2159"/>
          </a:solidFill>
        </p:spPr>
        <p:txBody>
          <a:bodyPr lIns="8229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kern="0" dirty="0">
                <a:solidFill>
                  <a:prstClr val="white"/>
                </a:solidFill>
              </a:rPr>
              <a:t>Jsme schopni monitorovat i ne-STEM obory a publikace neperiodických dokumentů</a:t>
            </a:r>
            <a:r>
              <a:rPr lang="en-US" sz="2400" kern="0" dirty="0">
                <a:solidFill>
                  <a:prstClr val="white"/>
                </a:solidFill>
              </a:rPr>
              <a:t>?</a:t>
            </a:r>
          </a:p>
        </p:txBody>
      </p:sp>
      <p:pic>
        <p:nvPicPr>
          <p:cNvPr id="156677" name="Picture 11" descr="Calendar_Money_Ruler-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609600" y="1676400"/>
            <a:ext cx="1295400" cy="1295400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600200"/>
            <a:ext cx="1447800" cy="1447800"/>
          </a:xfrm>
          <a:prstGeom prst="ellipse">
            <a:avLst/>
          </a:prstGeom>
          <a:solidFill>
            <a:srgbClr val="7AA5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56680" name="Picture 18" descr="Calendar_Money_Ruler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1776413"/>
            <a:ext cx="105727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533400" y="3086100"/>
            <a:ext cx="1447800" cy="1447800"/>
          </a:xfrm>
          <a:prstGeom prst="ellipse">
            <a:avLst/>
          </a:prstGeom>
          <a:solidFill>
            <a:srgbClr val="7AA5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36202" name="Picture 25" descr="Calendar_Money_Ruler-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763" y="3200400"/>
            <a:ext cx="11890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28"/>
          <p:cNvSpPr/>
          <p:nvPr/>
        </p:nvSpPr>
        <p:spPr>
          <a:xfrm>
            <a:off x="533400" y="4572000"/>
            <a:ext cx="1447800" cy="1447800"/>
          </a:xfrm>
          <a:prstGeom prst="ellipse">
            <a:avLst/>
          </a:prstGeom>
          <a:solidFill>
            <a:srgbClr val="7AA5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9600" y="4648200"/>
            <a:ext cx="1295400" cy="1295400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36205" name="Picture 30" descr="Calendar_Money_Ruler-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609600" y="1676400"/>
            <a:ext cx="1295400" cy="1295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9600" y="3170238"/>
            <a:ext cx="1295400" cy="1295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i="1" dirty="0" smtClean="0">
                <a:solidFill>
                  <a:srgbClr val="6C2159"/>
                </a:solidFill>
                <a:latin typeface="Arial" pitchFamily="34" charset="0"/>
                <a:ea typeface="+mj-ea"/>
                <a:cs typeface="Arial" pitchFamily="34" charset="0"/>
              </a:rPr>
              <a:t>Plum X </a:t>
            </a:r>
            <a:r>
              <a:rPr lang="cs-CZ" sz="3600" b="1" dirty="0" smtClean="0">
                <a:solidFill>
                  <a:srgbClr val="6C2159"/>
                </a:solidFill>
                <a:latin typeface="Arial" pitchFamily="34" charset="0"/>
                <a:ea typeface="+mj-ea"/>
                <a:cs typeface="Arial" pitchFamily="34" charset="0"/>
              </a:rPr>
              <a:t>n</a:t>
            </a:r>
            <a:r>
              <a:rPr lang="en-US" sz="3600" b="1" dirty="0" smtClean="0">
                <a:solidFill>
                  <a:srgbClr val="6C2159"/>
                </a:solidFill>
                <a:latin typeface="Arial" pitchFamily="34" charset="0"/>
                <a:ea typeface="+mj-ea"/>
                <a:cs typeface="Arial" pitchFamily="34" charset="0"/>
              </a:rPr>
              <a:t>ad r</a:t>
            </a:r>
            <a:r>
              <a:rPr lang="cs-CZ" sz="3600" b="1" dirty="0" smtClean="0">
                <a:solidFill>
                  <a:srgbClr val="6C2159"/>
                </a:solidFill>
                <a:latin typeface="Arial" pitchFamily="34" charset="0"/>
                <a:ea typeface="+mj-ea"/>
                <a:cs typeface="Arial" pitchFamily="34" charset="0"/>
              </a:rPr>
              <a:t>ámec tradičních citací...</a:t>
            </a:r>
            <a:endParaRPr lang="en-US" sz="3600" b="1" dirty="0">
              <a:solidFill>
                <a:srgbClr val="6C215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9" grpId="0" animBg="1"/>
      <p:bldP spid="30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5-08-12 17.20.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081"/>
            <a:ext cx="9144000" cy="53159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47864" y="4300552"/>
            <a:ext cx="2438400" cy="2438400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err="1" smtClean="0"/>
              <a:t>PlumX</a:t>
            </a:r>
            <a:endParaRPr lang="en-US" sz="2000" dirty="0" smtClean="0"/>
          </a:p>
          <a:p>
            <a:pPr algn="ctr"/>
            <a:r>
              <a:rPr lang="cs-CZ" sz="2000" dirty="0" smtClean="0"/>
              <a:t>= metrika</a:t>
            </a:r>
          </a:p>
          <a:p>
            <a:pPr algn="ctr"/>
            <a:r>
              <a:rPr lang="cs-CZ" sz="2000" dirty="0" smtClean="0"/>
              <a:t> v reálném</a:t>
            </a:r>
          </a:p>
          <a:p>
            <a:pPr algn="ctr"/>
            <a:r>
              <a:rPr lang="cs-CZ" sz="2000" dirty="0" smtClean="0"/>
              <a:t> čase</a:t>
            </a:r>
          </a:p>
        </p:txBody>
      </p:sp>
      <p:sp>
        <p:nvSpPr>
          <p:cNvPr id="8" name="Oval 7"/>
          <p:cNvSpPr/>
          <p:nvPr/>
        </p:nvSpPr>
        <p:spPr>
          <a:xfrm>
            <a:off x="1831745" y="4384433"/>
            <a:ext cx="2270638" cy="22706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5445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6C215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5 </a:t>
            </a:r>
            <a:r>
              <a:rPr lang="cs-CZ" dirty="0" smtClean="0"/>
              <a:t>metrických kategorií </a:t>
            </a:r>
            <a:r>
              <a:rPr lang="en-US" dirty="0" smtClean="0"/>
              <a:t>– </a:t>
            </a:r>
            <a:r>
              <a:rPr lang="cs-CZ" dirty="0" smtClean="0"/>
              <a:t>        </a:t>
            </a:r>
            <a:r>
              <a:rPr lang="cs-CZ" sz="3200" dirty="0" smtClean="0"/>
              <a:t>články, knihy, sborníky, videa, prezentace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0" y="2733674"/>
            <a:ext cx="9144000" cy="1381125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078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Content Placeholder 6"/>
          <p:cNvSpPr>
            <a:spLocks noGrp="1"/>
          </p:cNvSpPr>
          <p:nvPr>
            <p:ph idx="1"/>
          </p:nvPr>
        </p:nvSpPr>
        <p:spPr>
          <a:xfrm>
            <a:off x="457200" y="1874838"/>
            <a:ext cx="4419600" cy="452596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3200" smtClean="0"/>
              <a:t>Zahrnuje všech </a:t>
            </a:r>
            <a:r>
              <a:rPr lang="en-US" sz="3200" smtClean="0"/>
              <a:t>5 </a:t>
            </a:r>
            <a:r>
              <a:rPr lang="cs-CZ" sz="3200" smtClean="0"/>
              <a:t>kategorií metrik</a:t>
            </a:r>
            <a:endParaRPr lang="en-US" sz="320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3200" smtClean="0"/>
              <a:t>Dynamické změny widgetu podle dopadu v jednotlivých kategoriích metrik</a:t>
            </a:r>
            <a:endParaRPr lang="en-US" sz="3200" smtClean="0"/>
          </a:p>
        </p:txBody>
      </p:sp>
      <p:pic>
        <p:nvPicPr>
          <p:cNvPr id="172035" name="Picture 2" descr="C:\Users\MHobart\AppData\Local\Microsoft\Windows\Temporary Internet Files\Content.Outlook\0DZHO0UV\PPT Slide 17 Plum Pr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33851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4400" smtClean="0">
                <a:solidFill>
                  <a:srgbClr val="002060"/>
                </a:solidFill>
              </a:rPr>
              <a:t>Vizualizace dopadu</a:t>
            </a:r>
            <a:r>
              <a:rPr lang="en-US" sz="4400" smtClean="0">
                <a:solidFill>
                  <a:srgbClr val="002060"/>
                </a:solidFill>
              </a:rPr>
              <a:t>: </a:t>
            </a:r>
            <a:r>
              <a:rPr lang="cs-CZ" sz="4400" smtClean="0">
                <a:solidFill>
                  <a:srgbClr val="002060"/>
                </a:solidFill>
              </a:rPr>
              <a:t/>
            </a:r>
            <a:br>
              <a:rPr lang="cs-CZ" sz="4400" smtClean="0">
                <a:solidFill>
                  <a:srgbClr val="002060"/>
                </a:solidFill>
              </a:rPr>
            </a:br>
            <a:r>
              <a:rPr lang="en-US" sz="4400" smtClean="0">
                <a:solidFill>
                  <a:srgbClr val="002060"/>
                </a:solidFill>
              </a:rPr>
              <a:t>Plum Print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 r="2596"/>
          <a:stretch>
            <a:fillRect/>
          </a:stretch>
        </p:blipFill>
        <p:spPr bwMode="auto">
          <a:xfrm>
            <a:off x="2628900" y="134938"/>
            <a:ext cx="6515100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8750" y="228600"/>
            <a:ext cx="2362200" cy="16002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prstClr val="white"/>
                </a:solidFill>
              </a:rPr>
              <a:t>Každý </a:t>
            </a:r>
            <a:r>
              <a:rPr lang="en-US">
                <a:solidFill>
                  <a:prstClr val="white"/>
                </a:solidFill>
              </a:rPr>
              <a:t>Plum Print </a:t>
            </a:r>
            <a:r>
              <a:rPr lang="cs-CZ">
                <a:solidFill>
                  <a:prstClr val="white"/>
                </a:solidFill>
              </a:rPr>
              <a:t>vypadá odlišně v závislosti na konkrétních metrikách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950" y="304800"/>
            <a:ext cx="2209800" cy="1447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750" y="2319338"/>
            <a:ext cx="2362200" cy="1600200"/>
          </a:xfrm>
          <a:prstGeom prst="rect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prstClr val="white"/>
                </a:solidFill>
              </a:rPr>
              <a:t>Rychlý pohled na konkrétní metriky a jejich vzájemný poměr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950" y="2395538"/>
            <a:ext cx="2209800" cy="1447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750" y="4416425"/>
            <a:ext cx="2362200" cy="16002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>
                <a:solidFill>
                  <a:prstClr val="white"/>
                </a:solidFill>
              </a:rPr>
              <a:t>Možnost zahrnout</a:t>
            </a:r>
            <a:r>
              <a:rPr lang="en-US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Plum </a:t>
            </a:r>
            <a:r>
              <a:rPr lang="en-US">
                <a:solidFill>
                  <a:prstClr val="white"/>
                </a:solidFill>
              </a:rPr>
              <a:t>Prints </a:t>
            </a:r>
            <a:r>
              <a:rPr lang="cs-CZ">
                <a:solidFill>
                  <a:prstClr val="white"/>
                </a:solidFill>
              </a:rPr>
              <a:t>do repozitáře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950" y="4492625"/>
            <a:ext cx="2209800" cy="1447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30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250"/>
            <a:ext cx="91440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4"/>
            <a:ext cx="9153525" cy="686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3370"/>
            <a:ext cx="6615113" cy="103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738128" y="4354606"/>
            <a:ext cx="3276600" cy="1371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IEEE Transactions on Magnetics,</a:t>
            </a:r>
            <a:endParaRPr lang="en-US" i="1" dirty="0" smtClean="0"/>
          </a:p>
          <a:p>
            <a:pPr algn="ctr"/>
            <a:r>
              <a:rPr lang="en-US" dirty="0" smtClean="0"/>
              <a:t>Vol. </a:t>
            </a:r>
            <a:r>
              <a:rPr lang="cs-CZ" dirty="0" smtClean="0"/>
              <a:t>49</a:t>
            </a:r>
            <a:r>
              <a:rPr lang="en-US" dirty="0" smtClean="0"/>
              <a:t>, Issue </a:t>
            </a:r>
            <a:r>
              <a:rPr lang="cs-CZ" dirty="0" smtClean="0"/>
              <a:t>3</a:t>
            </a:r>
            <a:r>
              <a:rPr lang="en-US" dirty="0" smtClean="0"/>
              <a:t>, 20</a:t>
            </a:r>
            <a:r>
              <a:rPr lang="cs-CZ" dirty="0" smtClean="0"/>
              <a:t>13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814328" y="4430806"/>
            <a:ext cx="31242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06789241e99e5d1bdf7a49c6b1fb7a6026d3e3"/>
</p:tagLst>
</file>

<file path=ppt/theme/theme1.xml><?xml version="1.0" encoding="utf-8"?>
<a:theme xmlns:a="http://schemas.openxmlformats.org/drawingml/2006/main" name="1_Office Theme">
  <a:themeElements>
    <a:clrScheme name="Plum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2159"/>
      </a:accent1>
      <a:accent2>
        <a:srgbClr val="7AA540"/>
      </a:accent2>
      <a:accent3>
        <a:srgbClr val="EF6D25"/>
      </a:accent3>
      <a:accent4>
        <a:srgbClr val="838383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Plum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2159"/>
      </a:accent1>
      <a:accent2>
        <a:srgbClr val="7AA540"/>
      </a:accent2>
      <a:accent3>
        <a:srgbClr val="EF6D25"/>
      </a:accent3>
      <a:accent4>
        <a:srgbClr val="838383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Plum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2159"/>
      </a:accent1>
      <a:accent2>
        <a:srgbClr val="7AA540"/>
      </a:accent2>
      <a:accent3>
        <a:srgbClr val="EF6D25"/>
      </a:accent3>
      <a:accent4>
        <a:srgbClr val="838383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yTemplate2010">
  <a:themeElements>
    <a:clrScheme name="My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Template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y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Custom Design">
  <a:themeElements>
    <a:clrScheme name="ED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6177"/>
      </a:accent1>
      <a:accent2>
        <a:srgbClr val="5FC3D7"/>
      </a:accent2>
      <a:accent3>
        <a:srgbClr val="1A3952"/>
      </a:accent3>
      <a:accent4>
        <a:srgbClr val="34A69B"/>
      </a:accent4>
      <a:accent5>
        <a:srgbClr val="4CD4A0"/>
      </a:accent5>
      <a:accent6>
        <a:srgbClr val="5E7778"/>
      </a:accent6>
      <a:hlink>
        <a:srgbClr val="0000FF"/>
      </a:hlink>
      <a:folHlink>
        <a:srgbClr val="800080"/>
      </a:folHlink>
    </a:clrScheme>
    <a:fontScheme name="ED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50800" dist="38100" algn="r">
            <a:srgbClr val="000000">
              <a:alpha val="43000"/>
            </a:srgbClr>
          </a:outerShdw>
        </a:effectLst>
      </a:spPr>
      <a:bodyPr>
        <a:prstTxWarp prst="textNoShape">
          <a:avLst/>
        </a:prstTxWarp>
      </a:bodyPr>
      <a:lstStyle>
        <a:defPPr>
          <a:defRPr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C5E671A362149B7FF357756E34729" ma:contentTypeVersion="0" ma:contentTypeDescription="Create a new document." ma:contentTypeScope="" ma:versionID="11ae4c99bbacc579d87e11976d3df45b">
  <xsd:schema xmlns:xsd="http://www.w3.org/2001/XMLSchema" xmlns:p="http://schemas.microsoft.com/office/2006/metadata/properties" targetNamespace="http://schemas.microsoft.com/office/2006/metadata/properties" ma:root="true" ma:fieldsID="d2b38e92e01493b6a9ea22f40540c5d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9EDD6-BE1F-4E33-BC43-E25028AB5231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E7EF8C3-FA7E-46AB-9EA3-6A825631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AC1B4E8-7033-44CA-9828-C7F7B49DE0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69032</TotalTime>
  <Words>1485</Words>
  <Application>Microsoft Office PowerPoint</Application>
  <PresentationFormat>On-screen Show (4:3)</PresentationFormat>
  <Paragraphs>308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1_Office Theme</vt:lpstr>
      <vt:lpstr>2_Office Theme</vt:lpstr>
      <vt:lpstr>3_Office Theme</vt:lpstr>
      <vt:lpstr>MyTemplate2010</vt:lpstr>
      <vt:lpstr>10_Custom Design</vt:lpstr>
      <vt:lpstr>1_ieee_corporate_template_1</vt:lpstr>
      <vt:lpstr>Slide 1</vt:lpstr>
      <vt:lpstr>Slide 2</vt:lpstr>
      <vt:lpstr>Slide 3</vt:lpstr>
      <vt:lpstr>Slide 4</vt:lpstr>
      <vt:lpstr>Slide 5</vt:lpstr>
      <vt:lpstr>Slide 6</vt:lpstr>
      <vt:lpstr>Vizualizace dopadu:  Plum Print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Importance of IEEE to Research and Development in  the Czech Republic</vt:lpstr>
      <vt:lpstr>Slide 17</vt:lpstr>
      <vt:lpstr>Slide 18</vt:lpstr>
      <vt:lpstr>A milestone to celebrate!</vt:lpstr>
      <vt:lpstr>Since May 2000…</vt:lpstr>
      <vt:lpstr>Slide 21</vt:lpstr>
      <vt:lpstr>Slide 22</vt:lpstr>
      <vt:lpstr>Patent Data in the  Czech Republic</vt:lpstr>
      <vt:lpstr>Global IEEE Xplore Usage</vt:lpstr>
      <vt:lpstr>IEEE Authors in Czech Republic</vt:lpstr>
      <vt:lpstr>IEEE Journal Submissions and Acceptances from Czech Republic Authors (2005-2014) </vt:lpstr>
      <vt:lpstr>Top Search Terms in IEEE Xplore</vt:lpstr>
      <vt:lpstr>Czech User Access Patterns</vt:lpstr>
      <vt:lpstr>Czech Researchers Attempt to Use Unsubscribed Content in IEEE Xplore</vt:lpstr>
      <vt:lpstr>Slide 30</vt:lpstr>
      <vt:lpstr>Slide 31</vt:lpstr>
      <vt:lpstr>Slide 32</vt:lpstr>
      <vt:lpstr>Morgan &amp; Claypool Synthesis Library</vt:lpstr>
      <vt:lpstr>Sample Synthesis Subjects</vt:lpstr>
      <vt:lpstr>Slide 35</vt:lpstr>
      <vt:lpstr>IEEE eLearning Library: Improved and Newly Released in Xplore</vt:lpstr>
      <vt:lpstr>FREE Courses for  Universities in 2015 </vt:lpstr>
      <vt:lpstr>Thank you!</vt:lpstr>
      <vt:lpstr>Key sites to remember</vt:lpstr>
      <vt:lpstr>eBooks FAQs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ESS2</cp:lastModifiedBy>
  <cp:revision>587</cp:revision>
  <dcterms:created xsi:type="dcterms:W3CDTF">2014-01-25T15:48:30Z</dcterms:created>
  <dcterms:modified xsi:type="dcterms:W3CDTF">2015-10-13T07:32:30Z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0x010100440C5E671A362149B7FF357756E34729</vt:lpwstr>
  </property>
</Properties>
</file>