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74" r:id="rId2"/>
    <p:sldId id="583" r:id="rId3"/>
    <p:sldId id="584" r:id="rId4"/>
    <p:sldId id="587" r:id="rId5"/>
    <p:sldId id="585" r:id="rId6"/>
    <p:sldId id="590" r:id="rId7"/>
    <p:sldId id="588" r:id="rId8"/>
    <p:sldId id="591" r:id="rId9"/>
    <p:sldId id="550" r:id="rId10"/>
    <p:sldId id="517" r:id="rId11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33CCFF"/>
    <a:srgbClr val="9999FF"/>
    <a:srgbClr val="9FC938"/>
    <a:srgbClr val="DB9C22"/>
    <a:srgbClr val="99CCFF"/>
    <a:srgbClr val="CCFF99"/>
    <a:srgbClr val="333333"/>
    <a:srgbClr val="36A7E9"/>
    <a:srgbClr val="E08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7" autoAdjust="0"/>
    <p:restoredTop sz="99835" autoAdjust="0"/>
  </p:normalViewPr>
  <p:slideViewPr>
    <p:cSldViewPr>
      <p:cViewPr varScale="1">
        <p:scale>
          <a:sx n="115" d="100"/>
          <a:sy n="115" d="100"/>
        </p:scale>
        <p:origin x="-102" y="-126"/>
      </p:cViewPr>
      <p:guideLst>
        <p:guide orient="horz" pos="1706"/>
        <p:guide orient="horz" pos="210"/>
        <p:guide orient="horz" pos="709"/>
        <p:guide orient="horz" pos="890"/>
        <p:guide pos="158"/>
        <p:guide pos="4694"/>
        <p:guide pos="5738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22524"/>
    </p:cViewPr>
  </p:sorterViewPr>
  <p:notesViewPr>
    <p:cSldViewPr>
      <p:cViewPr varScale="1">
        <p:scale>
          <a:sx n="96" d="100"/>
          <a:sy n="96" d="100"/>
        </p:scale>
        <p:origin x="-1698" y="-102"/>
      </p:cViewPr>
      <p:guideLst>
        <p:guide orient="horz" pos="3127"/>
        <p:guide pos="210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voboda\Dropbox\CzechElib\N&#225;rodn&#237;%20centrum\INFOZ_konsorcia+graf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300" b="0" dirty="0"/>
              <a:t>Rozložení cen a dotace v programu INFOZ</a:t>
            </a:r>
          </a:p>
          <a:p>
            <a:pPr>
              <a:defRPr/>
            </a:pPr>
            <a:r>
              <a:rPr lang="cs-CZ" sz="1100" b="0" dirty="0"/>
              <a:t>roční průměr v mil. Kč</a:t>
            </a:r>
            <a:endParaRPr lang="cs-CZ" b="0" dirty="0"/>
          </a:p>
        </c:rich>
      </c:tx>
      <c:layout>
        <c:manualLayout>
          <c:xMode val="edge"/>
          <c:yMode val="edge"/>
          <c:x val="0.1150176760941807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349518810148731E-2"/>
          <c:y val="0.22406088865943"/>
          <c:w val="0.67542610334670206"/>
          <c:h val="0.652652973199056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'Rozložení ST-M-SSH'!$B$18</c:f>
              <c:strCache>
                <c:ptCount val="1"/>
                <c:pt idx="0">
                  <c:v>S&amp;T</c:v>
                </c:pt>
              </c:strCache>
            </c:strRef>
          </c:tx>
          <c:invertIfNegative val="0"/>
          <c:dLbls>
            <c:spPr>
              <a:solidFill>
                <a:sysClr val="window" lastClr="FFFFFF">
                  <a:lumMod val="95000"/>
                </a:sys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'Rozložení ST-M-SSH'!$H$17:$I$17</c:f>
              <c:strCache>
                <c:ptCount val="2"/>
                <c:pt idx="0">
                  <c:v>cena</c:v>
                </c:pt>
                <c:pt idx="1">
                  <c:v>dotace</c:v>
                </c:pt>
              </c:strCache>
            </c:strRef>
          </c:cat>
          <c:val>
            <c:numRef>
              <c:f>'Rozložení ST-M-SSH'!$H$18:$I$18</c:f>
              <c:numCache>
                <c:formatCode>#,##0_ ;[Red]\-#,##0\ </c:formatCode>
                <c:ptCount val="2"/>
                <c:pt idx="0">
                  <c:v>277.7847068090415</c:v>
                </c:pt>
                <c:pt idx="1">
                  <c:v>94.980650872931321</c:v>
                </c:pt>
              </c:numCache>
            </c:numRef>
          </c:val>
        </c:ser>
        <c:ser>
          <c:idx val="1"/>
          <c:order val="1"/>
          <c:tx>
            <c:strRef>
              <c:f>'Rozložení ST-M-SSH'!$B$19</c:f>
              <c:strCache>
                <c:ptCount val="1"/>
                <c:pt idx="0">
                  <c:v>Med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575731147576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377935582978945E-2"/>
                  <c:y val="1.444651574661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>
                  <a:lumMod val="95000"/>
                </a:sys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'Rozložení ST-M-SSH'!$H$17:$I$17</c:f>
              <c:strCache>
                <c:ptCount val="2"/>
                <c:pt idx="0">
                  <c:v>cena</c:v>
                </c:pt>
                <c:pt idx="1">
                  <c:v>dotace</c:v>
                </c:pt>
              </c:strCache>
            </c:strRef>
          </c:cat>
          <c:val>
            <c:numRef>
              <c:f>'Rozložení ST-M-SSH'!$H$19:$I$19</c:f>
              <c:numCache>
                <c:formatCode>#,##0_ ;[Red]\-#,##0\ </c:formatCode>
                <c:ptCount val="2"/>
                <c:pt idx="0">
                  <c:v>18.841345666666669</c:v>
                </c:pt>
                <c:pt idx="1">
                  <c:v>14.028665666666667</c:v>
                </c:pt>
              </c:numCache>
            </c:numRef>
          </c:val>
        </c:ser>
        <c:ser>
          <c:idx val="2"/>
          <c:order val="2"/>
          <c:tx>
            <c:strRef>
              <c:f>'Rozložení ST-M-SSH'!$B$20</c:f>
              <c:strCache>
                <c:ptCount val="1"/>
                <c:pt idx="0">
                  <c:v>SSH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430521367168608E-2"/>
                  <c:y val="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966214302716547E-2"/>
                  <c:y val="-2.59366606324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>
                  <a:lumMod val="95000"/>
                </a:sys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'Rozložení ST-M-SSH'!$H$17:$I$17</c:f>
              <c:strCache>
                <c:ptCount val="2"/>
                <c:pt idx="0">
                  <c:v>cena</c:v>
                </c:pt>
                <c:pt idx="1">
                  <c:v>dotace</c:v>
                </c:pt>
              </c:strCache>
            </c:strRef>
          </c:cat>
          <c:val>
            <c:numRef>
              <c:f>'Rozložení ST-M-SSH'!$H$20:$I$20</c:f>
              <c:numCache>
                <c:formatCode>#,##0_ ;[Red]\-#,##0\ </c:formatCode>
                <c:ptCount val="2"/>
                <c:pt idx="0">
                  <c:v>30.709644263143577</c:v>
                </c:pt>
                <c:pt idx="1">
                  <c:v>21.508043813607195</c:v>
                </c:pt>
              </c:numCache>
            </c:numRef>
          </c:val>
        </c:ser>
        <c:ser>
          <c:idx val="3"/>
          <c:order val="3"/>
          <c:tx>
            <c:strRef>
              <c:f>'Rozložení ST-M-SSH'!$B$21</c:f>
              <c:strCache>
                <c:ptCount val="1"/>
                <c:pt idx="0">
                  <c:v>Gen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767337178699459E-2"/>
                  <c:y val="-3.112399275897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500083194265233E-2"/>
                  <c:y val="-4.796975172693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>
                  <a:lumMod val="95000"/>
                </a:sys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'Rozložení ST-M-SSH'!$H$17:$I$17</c:f>
              <c:strCache>
                <c:ptCount val="2"/>
                <c:pt idx="0">
                  <c:v>cena</c:v>
                </c:pt>
                <c:pt idx="1">
                  <c:v>dotace</c:v>
                </c:pt>
              </c:strCache>
            </c:strRef>
          </c:cat>
          <c:val>
            <c:numRef>
              <c:f>'Rozložení ST-M-SSH'!$H$21:$I$21</c:f>
              <c:numCache>
                <c:formatCode>#,##0_ ;[Red]\-#,##0\ </c:formatCode>
                <c:ptCount val="2"/>
                <c:pt idx="0">
                  <c:v>10.809502533607683</c:v>
                </c:pt>
                <c:pt idx="1">
                  <c:v>7.8565245775034294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5697664"/>
        <c:axId val="72045056"/>
        <c:axId val="0"/>
      </c:bar3DChart>
      <c:catAx>
        <c:axId val="7569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2045056"/>
        <c:crosses val="autoZero"/>
        <c:auto val="1"/>
        <c:lblAlgn val="ctr"/>
        <c:lblOffset val="100"/>
        <c:noMultiLvlLbl val="0"/>
      </c:catAx>
      <c:valAx>
        <c:axId val="72045056"/>
        <c:scaling>
          <c:orientation val="minMax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crossAx val="7569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47621813163803"/>
          <c:y val="0.27645049577136194"/>
          <c:w val="0.16117913385826771"/>
          <c:h val="0.5586264216972878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7FD8C-12BE-4A9A-8F81-BE75326C1235}" type="datetimeFigureOut">
              <a:rPr lang="cs-CZ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57A45D-7D52-417A-B7EF-CB60EFCF7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5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1A4A5-4A50-4F34-BC59-B7251B8AD80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58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cs-CZ" dirty="0" smtClean="0"/>
              <a:t>Jádro</a:t>
            </a:r>
            <a:r>
              <a:rPr lang="cs-CZ" baseline="0" dirty="0" smtClean="0"/>
              <a:t> pudla: co je potřeba udělat pro to, aby po roce 2017 byl servis informačních zdrojů aspoň tak dobrý, jako je teď.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cs-CZ" baseline="0" dirty="0" smtClean="0"/>
              <a:t>Plénum Konference rektorů návrh postupu podpořilo k realizaci – ale na vás bude to uskutečnit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cs-CZ" baseline="0" dirty="0" smtClean="0"/>
              <a:t>Smyslem hry je ušetřit lidi, peníze, čas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cs-CZ" baseline="0" dirty="0" smtClean="0"/>
              <a:t>Prosím otázky klaďte hned, nebudu přednášet, předkládám materiál k věcné diskusi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cs-CZ" baseline="0" dirty="0" smtClean="0"/>
              <a:t>Omlouvám se za </a:t>
            </a:r>
            <a:r>
              <a:rPr lang="cs-CZ" baseline="0" dirty="0" err="1" smtClean="0"/>
              <a:t>slidy</a:t>
            </a:r>
            <a:r>
              <a:rPr lang="cs-CZ" baseline="0" dirty="0" smtClean="0"/>
              <a:t> plné textu, jde mi o to, aby vám zůstal text i s poznámkami</a:t>
            </a:r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200" dirty="0" smtClean="0"/>
              <a:t>Je samozřejmě otázka, zda 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stát bude nadále ochoten/schopen podporu poskytovat,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o ni VŠ, AV ČR a jiné VO skutečně stojí.</a:t>
            </a:r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200" dirty="0" smtClean="0"/>
              <a:t>Je samozřejmě otázka, zda 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stát bude nadále ochoten/schopen podporu poskytovat,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o ni VŠ, AV ČR a jiné VO skutečně stojí.</a:t>
            </a:r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200" dirty="0" smtClean="0"/>
              <a:t>Je samozřejmě otázka, zda 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stát bude nadále ochoten/schopen podporu poskytovat,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o ni VŠ, AV ČR a jiné VO skutečně stojí.</a:t>
            </a:r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200" dirty="0" smtClean="0"/>
              <a:t>Je samozřejmě otázka, zda 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stát bude nadále ochoten/schopen podporu poskytovat,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o ni VŠ, AV ČR a jiné VO skutečně stojí.</a:t>
            </a:r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200" dirty="0" smtClean="0"/>
              <a:t>Je samozřejmě otázka, zda 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stát bude nadále ochoten/schopen podporu poskytovat,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o ni VŠ, AV ČR a jiné VO skutečně stojí.</a:t>
            </a:r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200" dirty="0" smtClean="0"/>
              <a:t>Je samozřejmě otázka, zda 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stát bude nadále ochoten/schopen podporu poskytovat,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o ni VŠ, AV ČR a jiné VO skutečně stojí.</a:t>
            </a:r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200" dirty="0" smtClean="0"/>
              <a:t>Je samozřejmě otázka, zda 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stát bude nadále ochoten/schopen podporu poskytovat,</a:t>
            </a:r>
          </a:p>
          <a:p>
            <a:pPr marL="216000" indent="-216000" eaLnBrk="1" hangingPunct="1">
              <a:spcBef>
                <a:spcPct val="0"/>
              </a:spcBef>
              <a:buAutoNum type="alphaLcParenR"/>
            </a:pPr>
            <a:r>
              <a:rPr lang="cs-CZ" sz="1200" dirty="0" smtClean="0"/>
              <a:t>zda o ni VŠ, AV ČR a jiné VO skutečně stojí.</a:t>
            </a:r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13.10.2014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9.10.2014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448008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19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F8EE-D0A1-45F5-A5DF-662DF806B421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5A43-5CD0-4104-8C29-83A1A1E8B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4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B2CE-39E9-4F04-8999-B8701D24218A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4B7-0473-4800-8A8F-3C13F54DC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DD82-2883-4642-BE0E-AE46DD93DFB9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pic>
        <p:nvPicPr>
          <p:cNvPr id="7" name="Obrázek 15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3"/>
            <a:ext cx="9155112" cy="454857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2240" y="6435841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11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7DC4-C926-4B25-9E82-6020551B423A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E453-A4AF-4C86-A019-95A22F6BE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5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C428-55B7-4AA5-9B07-23776F2FDA4B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61E22-BE04-4743-8B98-044C68E93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9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D28B-61D7-4FF8-90BE-42B2B93C53AC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BC43-4804-4F6A-A212-822268ABB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2581-2E23-4870-B657-F63E4EF884ED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1F8-4D74-42EF-AF07-6C14A8567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2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47A6-2EBA-431C-AE82-CAECDABB60DB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AB4-CD3E-4404-89D2-402FAE7BC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8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4062-E208-4112-86BE-2806A6CE848C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B6B3-02B5-4C4E-8B42-0945B3649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8DAF-F828-491D-AAFA-3136D557DC6D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454-2F49-4C8E-A865-1B6F758CBF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69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56CC4-51D5-4C19-B42E-8AC799938CA7}" type="datetime1">
              <a:rPr lang="cs-CZ" smtClean="0"/>
              <a:pPr>
                <a:defRPr/>
              </a:pPr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55FA3-D33B-4F65-BCE7-73E259FF1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520441"/>
            <a:ext cx="8421688" cy="446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pl-PL" sz="5400" b="1" dirty="0" smtClean="0">
                <a:solidFill>
                  <a:srgbClr val="CE3736"/>
                </a:solidFill>
                <a:latin typeface="Calibri" pitchFamily="34" charset="0"/>
              </a:rPr>
              <a:t>CzechElib – jak dál</a:t>
            </a:r>
            <a:endParaRPr lang="cs-CZ" sz="54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848872" cy="17526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dirty="0" err="1" smtClean="0">
                <a:solidFill>
                  <a:schemeClr val="tx1"/>
                </a:solidFill>
                <a:latin typeface="Calibri" pitchFamily="34" charset="0"/>
              </a:rPr>
              <a:t>Bibliotheca</a:t>
            </a: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Calibri" pitchFamily="34" charset="0"/>
              </a:rPr>
              <a:t>academica</a:t>
            </a: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 2014</a:t>
            </a:r>
            <a:endParaRPr lang="cs-CZ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Univerzita J. E. 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</a:rPr>
              <a:t>Purkyně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 v Ústí nad Labem, 14. a 15. října 2014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Martin Svoboda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1800" dirty="0" err="1" smtClean="0">
                <a:solidFill>
                  <a:schemeClr val="tx1"/>
                </a:solidFill>
                <a:latin typeface="Calibri" pitchFamily="34" charset="0"/>
              </a:rPr>
              <a:t>martin.svoboda</a:t>
            </a:r>
            <a:r>
              <a:rPr lang="cs-CZ" sz="1800" dirty="0" smtClean="0">
                <a:solidFill>
                  <a:schemeClr val="tx1"/>
                </a:solidFill>
                <a:latin typeface="Calibri" pitchFamily="34" charset="0"/>
              </a:rPr>
              <a:t>@</a:t>
            </a:r>
            <a:r>
              <a:rPr lang="cs-CZ" sz="1800" dirty="0" err="1" smtClean="0">
                <a:solidFill>
                  <a:schemeClr val="tx1"/>
                </a:solidFill>
                <a:latin typeface="Calibri" pitchFamily="34" charset="0"/>
              </a:rPr>
              <a:t>techlib.cz</a:t>
            </a:r>
            <a:endParaRPr lang="cs-CZ" sz="1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61" y="195619"/>
            <a:ext cx="1495628" cy="96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10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1560" y="1646798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cs-CZ" sz="6000" dirty="0" smtClean="0">
                <a:latin typeface="Calibri" pitchFamily="34" charset="0"/>
              </a:rPr>
              <a:t>Sir </a:t>
            </a:r>
            <a:r>
              <a:rPr lang="cs-CZ" sz="6000" dirty="0" err="1" smtClean="0">
                <a:latin typeface="Calibri" pitchFamily="34" charset="0"/>
              </a:rPr>
              <a:t>Tim</a:t>
            </a:r>
            <a:r>
              <a:rPr lang="cs-CZ" sz="6000" dirty="0" smtClean="0">
                <a:latin typeface="Calibri" pitchFamily="34" charset="0"/>
              </a:rPr>
              <a:t> </a:t>
            </a:r>
            <a:r>
              <a:rPr lang="cs-CZ" sz="6000" dirty="0" err="1" smtClean="0">
                <a:latin typeface="Calibri" pitchFamily="34" charset="0"/>
              </a:rPr>
              <a:t>Berners</a:t>
            </a:r>
            <a:r>
              <a:rPr lang="cs-CZ" sz="6000" dirty="0" smtClean="0">
                <a:latin typeface="Calibri" pitchFamily="34" charset="0"/>
              </a:rPr>
              <a:t>-</a:t>
            </a:r>
            <a:r>
              <a:rPr lang="cs-CZ" sz="6000" dirty="0" err="1" smtClean="0">
                <a:latin typeface="Calibri" pitchFamily="34" charset="0"/>
              </a:rPr>
              <a:t>Lee</a:t>
            </a:r>
            <a:endParaRPr lang="cs-CZ" sz="60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6000" dirty="0" smtClean="0">
                <a:latin typeface="Calibri" pitchFamily="34" charset="0"/>
              </a:rPr>
              <a:t/>
            </a:r>
            <a:br>
              <a:rPr lang="cs-CZ" sz="6000" dirty="0" smtClean="0">
                <a:latin typeface="Calibri" pitchFamily="34" charset="0"/>
              </a:rPr>
            </a:br>
            <a:r>
              <a:rPr lang="cs-CZ" sz="6000" dirty="0" err="1" smtClean="0">
                <a:latin typeface="Calibri" pitchFamily="34" charset="0"/>
              </a:rPr>
              <a:t>for</a:t>
            </a:r>
            <a:r>
              <a:rPr lang="cs-CZ" sz="6000" dirty="0" smtClean="0">
                <a:latin typeface="Calibri" pitchFamily="34" charset="0"/>
              </a:rPr>
              <a:t> Nobel </a:t>
            </a:r>
            <a:r>
              <a:rPr lang="cs-CZ" sz="6000" dirty="0" err="1" smtClean="0">
                <a:latin typeface="Calibri" pitchFamily="34" charset="0"/>
              </a:rPr>
              <a:t>prize</a:t>
            </a:r>
            <a:r>
              <a:rPr lang="cs-CZ" sz="6000" dirty="0" smtClean="0">
                <a:latin typeface="Calibri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Obsah</a:t>
            </a:r>
            <a:b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</a:br>
            <a:endParaRPr lang="cs-CZ" sz="32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220580"/>
          </a:xfrm>
        </p:spPr>
        <p:txBody>
          <a:bodyPr/>
          <a:lstStyle/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r>
              <a:rPr lang="pl-PL" sz="2000" dirty="0" smtClean="0">
                <a:latin typeface="Calibri" pitchFamily="34" charset="0"/>
              </a:rPr>
              <a:t>8. zasedání sněmu RVŠ 22. 5. 2014</a:t>
            </a:r>
          </a:p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r>
              <a:rPr lang="pl-PL" sz="2000" dirty="0" smtClean="0">
                <a:latin typeface="Calibri" pitchFamily="34" charset="0"/>
              </a:rPr>
              <a:t>Návrh na Inforu 28.5.2014</a:t>
            </a:r>
          </a:p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r>
              <a:rPr lang="pl-PL" sz="2000" dirty="0" smtClean="0">
                <a:latin typeface="Calibri" pitchFamily="34" charset="0"/>
              </a:rPr>
              <a:t>Materiál NTK </a:t>
            </a:r>
            <a:r>
              <a:rPr lang="pl-PL" sz="2000" b="1" dirty="0" smtClean="0">
                <a:solidFill>
                  <a:srgbClr val="C00000"/>
                </a:solidFill>
                <a:latin typeface="Calibri" pitchFamily="34" charset="0"/>
              </a:rPr>
              <a:t>Národní centrum pro elektronické informační zdroje CzechELib</a:t>
            </a:r>
          </a:p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r>
              <a:rPr lang="pl-PL" sz="2000" dirty="0" smtClean="0">
                <a:latin typeface="Calibri" pitchFamily="34" charset="0"/>
              </a:rPr>
              <a:t>Materiál MŠMT </a:t>
            </a:r>
            <a:r>
              <a:rPr lang="pl-PL" sz="2000" b="1" dirty="0" smtClean="0">
                <a:solidFill>
                  <a:srgbClr val="C00000"/>
                </a:solidFill>
                <a:latin typeface="Calibri" pitchFamily="34" charset="0"/>
              </a:rPr>
              <a:t>Systém pro centralizované zpřístupňování informačních zdrojů pro VaV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2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6048164" y="6453336"/>
            <a:ext cx="2448273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Ústí nad Labem, 14.  10. 2014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8. zasedání sněmu RVŠ </a:t>
            </a:r>
            <a:b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</a:br>
            <a:endParaRPr lang="cs-CZ" sz="32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220580"/>
          </a:xfrm>
        </p:spPr>
        <p:txBody>
          <a:bodyPr/>
          <a:lstStyle/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  <a:buNone/>
            </a:pPr>
            <a:r>
              <a:rPr lang="pl-PL" sz="2400" dirty="0" smtClean="0">
                <a:latin typeface="Calibri" pitchFamily="34" charset="0"/>
              </a:rPr>
              <a:t>Sněm RVŠ přijal </a:t>
            </a:r>
            <a:r>
              <a:rPr lang="pl-PL" sz="2400" dirty="0" smtClean="0">
                <a:latin typeface="Calibri" pitchFamily="34" charset="0"/>
              </a:rPr>
              <a:t>usnesení</a:t>
            </a:r>
            <a:r>
              <a:rPr lang="pl-PL" sz="2400" dirty="0" smtClean="0">
                <a:latin typeface="Calibri" pitchFamily="34" charset="0"/>
              </a:rPr>
              <a:t>:</a:t>
            </a:r>
          </a:p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r>
              <a:rPr lang="pl-PL" sz="2400" dirty="0" smtClean="0">
                <a:latin typeface="Calibri" pitchFamily="34" charset="0"/>
              </a:rPr>
              <a:t>Rada vysokých škol podporuje vznik licenčního centra s tím, že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pl-PL" sz="2400" dirty="0" smtClean="0">
                <a:latin typeface="Calibri" pitchFamily="34" charset="0"/>
              </a:rPr>
              <a:t>Na </a:t>
            </a:r>
            <a:r>
              <a:rPr lang="pl-PL" sz="2400" dirty="0" smtClean="0">
                <a:latin typeface="Calibri" pitchFamily="34" charset="0"/>
              </a:rPr>
              <a:t>elektronické informační zdroje (EIZ) bude vyčleněna adekvátní částka z prostředků státního rozpočtu na VaVaI,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pl-PL" sz="2400" dirty="0" smtClean="0">
                <a:latin typeface="Calibri" pitchFamily="34" charset="0"/>
              </a:rPr>
              <a:t>Bude </a:t>
            </a:r>
            <a:r>
              <a:rPr lang="pl-PL" sz="2400" dirty="0" smtClean="0">
                <a:latin typeface="Calibri" pitchFamily="34" charset="0"/>
              </a:rPr>
              <a:t>jasně definován okruh organizací, které budou tímto způsobem podporovány - zejména by mělo jít o akademickou sféru,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pl-PL" sz="2400" dirty="0" smtClean="0">
                <a:latin typeface="Calibri" pitchFamily="34" charset="0"/>
              </a:rPr>
              <a:t>Při </a:t>
            </a:r>
            <a:r>
              <a:rPr lang="pl-PL" sz="2400" dirty="0" smtClean="0">
                <a:latin typeface="Calibri" pitchFamily="34" charset="0"/>
              </a:rPr>
              <a:t>výběru pořizovaných EIZ bude zajištěna ekonomická zpětná vazba jasně stanovenou povinnou spoluúčastí podpořených organizací.</a:t>
            </a:r>
          </a:p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r>
              <a:rPr lang="pl-PL" sz="2400" dirty="0" smtClean="0">
                <a:latin typeface="Calibri" pitchFamily="34" charset="0"/>
              </a:rPr>
              <a:t>Rada VŠ vyzývá MŠMT k sestavení pracovní skupiny zahrnující všechny zainteresované skupiny, která zpracuje konkrétní návrh licenčního centra.</a:t>
            </a:r>
          </a:p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  <a:buNone/>
            </a:pPr>
            <a:endParaRPr lang="pl-PL" sz="2000" dirty="0" smtClean="0">
              <a:latin typeface="Calibri" pitchFamily="34" charset="0"/>
            </a:endParaRPr>
          </a:p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endParaRPr lang="pl-PL" sz="2000" dirty="0" smtClean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3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6084168" y="6453336"/>
            <a:ext cx="2412269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Ústí nad Labem, 14.  10. 2014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-6000"/>
          </a:blip>
          <a:srcRect/>
          <a:stretch>
            <a:fillRect/>
          </a:stretch>
        </p:blipFill>
        <p:spPr bwMode="auto">
          <a:xfrm>
            <a:off x="467544" y="908720"/>
            <a:ext cx="7704856" cy="57786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Návrh na </a:t>
            </a:r>
            <a:r>
              <a:rPr lang="cs-CZ" sz="3600" b="1" dirty="0" err="1" smtClean="0">
                <a:solidFill>
                  <a:srgbClr val="CE3736"/>
                </a:solidFill>
                <a:latin typeface="Calibri" pitchFamily="34" charset="0"/>
              </a:rPr>
              <a:t>Inforu</a:t>
            </a:r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 28.5.2014</a:t>
            </a:r>
            <a:b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</a:br>
            <a:endParaRPr lang="cs-CZ" sz="32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4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6048164" y="6453336"/>
            <a:ext cx="2448273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Ústí nad Labem, 14.  10. 2014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Národní centrum pro elektronické informační zdroje </a:t>
            </a:r>
            <a:r>
              <a:rPr lang="cs-CZ" sz="3600" b="1" dirty="0" err="1" smtClean="0">
                <a:solidFill>
                  <a:srgbClr val="CE3736"/>
                </a:solidFill>
                <a:latin typeface="Calibri" pitchFamily="34" charset="0"/>
              </a:rPr>
              <a:t>CzechELib</a:t>
            </a:r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</a:br>
            <a:endParaRPr lang="cs-CZ" sz="32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736812"/>
            <a:ext cx="8424936" cy="4608512"/>
          </a:xfrm>
        </p:spPr>
        <p:txBody>
          <a:bodyPr/>
          <a:lstStyle/>
          <a:p>
            <a:pPr marL="360000" indent="-360000">
              <a:spcBef>
                <a:spcPts val="600"/>
              </a:spcBef>
              <a:buClr>
                <a:srgbClr val="C00000"/>
              </a:buClr>
              <a:buSzPct val="150000"/>
            </a:pPr>
            <a:r>
              <a:rPr lang="pl-PL" sz="2400" dirty="0" smtClean="0">
                <a:latin typeface="Calibri" pitchFamily="34" charset="0"/>
              </a:rPr>
              <a:t>Obsahuje analýzu současného stavu a požaduje rozhodnutí ve třech krocích: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pl-PL" sz="2200" dirty="0" smtClean="0">
                <a:latin typeface="Calibri" pitchFamily="34" charset="0"/>
              </a:rPr>
              <a:t>MŠMT a RVVI by měly potvrdit, zda účelové financování prostřednictvím centrálního distributora je možné a je v souladu se záměry a politikou podpory informační infrastruktury VaVaI.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pl-PL" sz="2200" dirty="0" smtClean="0">
                <a:latin typeface="Calibri" pitchFamily="34" charset="0"/>
              </a:rPr>
              <a:t>Po projednání s representací VŠ, AV ČR a dalších VO schválí / upraví / doplní MŠMT ve spolupráci s RVVI koncept distribuce podpory.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pl-PL" sz="2200" dirty="0" smtClean="0">
                <a:latin typeface="Calibri" pitchFamily="34" charset="0"/>
              </a:rPr>
              <a:t>Po projednání s representací VŠ, AV ČR a dalších VO schválí / upraví / doplní MŠMT ve spolupráci s RVVI koncept financování a organizace národního centra CzechELib a vybere jednu či více variant umístění CzechELib, </a:t>
            </a:r>
            <a:r>
              <a:rPr lang="pl-PL" sz="2200" dirty="0" smtClean="0">
                <a:latin typeface="Calibri" pitchFamily="34" charset="0"/>
              </a:rPr>
              <a:t>... tj</a:t>
            </a:r>
            <a:r>
              <a:rPr lang="pl-PL" sz="2200" dirty="0" smtClean="0">
                <a:latin typeface="Calibri" pitchFamily="34" charset="0"/>
              </a:rPr>
              <a:t>. a) instuituce existující – CESNET, NTK, nebo  b) instituce nová</a:t>
            </a:r>
          </a:p>
          <a:p>
            <a:pPr marL="45720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endParaRPr lang="pl-PL" sz="2000" dirty="0" smtClean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5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6048164" y="6453336"/>
            <a:ext cx="2448273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Ústí nad Labem, 14.  10. 2014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524" y="980728"/>
            <a:ext cx="8294687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1295636" y="2168860"/>
            <a:ext cx="6444716" cy="576064"/>
          </a:xfrm>
          <a:prstGeom prst="rect">
            <a:avLst/>
          </a:prstGeom>
          <a:solidFill>
            <a:schemeClr val="tx2">
              <a:lumMod val="40000"/>
              <a:lumOff val="60000"/>
              <a:alpha val="1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OP VVV SP 1 SC 2</a:t>
            </a:r>
            <a:b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</a:br>
            <a:endParaRPr lang="cs-CZ" sz="32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6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6084168" y="6453336"/>
            <a:ext cx="2412269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Ústí nad Labem, 14.  10. 2014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460432" y="908720"/>
            <a:ext cx="180020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6"/>
            <a:ext cx="8012880" cy="1065997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200" b="1" dirty="0" smtClean="0">
                <a:solidFill>
                  <a:srgbClr val="CE3736"/>
                </a:solidFill>
                <a:latin typeface="Calibri" pitchFamily="34" charset="0"/>
              </a:rPr>
              <a:t>Systém pro centralizované zpřístupňování informačních zdrojů pro </a:t>
            </a:r>
            <a:r>
              <a:rPr lang="cs-CZ" sz="3200" b="1" dirty="0" err="1" smtClean="0">
                <a:solidFill>
                  <a:srgbClr val="CE3736"/>
                </a:solidFill>
                <a:latin typeface="Calibri" pitchFamily="34" charset="0"/>
              </a:rPr>
              <a:t>VaV</a:t>
            </a:r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</a:br>
            <a:endParaRPr lang="cs-CZ" sz="32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7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6120172" y="6453336"/>
            <a:ext cx="2376265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Ústí nad Labem, 14.  10. 2014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386906"/>
            <a:ext cx="6840760" cy="508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7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>K uvážení</a:t>
            </a:r>
            <a: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rgbClr val="CE3736"/>
                </a:solidFill>
                <a:latin typeface="Calibri" pitchFamily="34" charset="0"/>
              </a:rPr>
            </a:br>
            <a:endParaRPr lang="cs-CZ" sz="3200" b="1" dirty="0" smtClean="0">
              <a:solidFill>
                <a:srgbClr val="CE3736"/>
              </a:solidFill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8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6012160" y="6453336"/>
            <a:ext cx="2484277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</a:rPr>
              <a:t>Ústí nad Labem, 14.  10. 2014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2572" y="1232756"/>
            <a:ext cx="436944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50000"/>
            </a:pPr>
            <a:r>
              <a:rPr lang="pl-PL" sz="2000" dirty="0" smtClean="0">
                <a:latin typeface="Calibri" pitchFamily="34" charset="0"/>
              </a:rPr>
              <a:t>Měla by podpora jednotlivých oblastí – STM, SSH, všeobecnosti – být rovná nebo v relaci k cenám zdrojů?</a:t>
            </a: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50000"/>
            </a:pPr>
            <a:r>
              <a:rPr lang="pl-PL" sz="2000" dirty="0" smtClean="0">
                <a:latin typeface="Calibri" pitchFamily="34" charset="0"/>
              </a:rPr>
              <a:t>Měla by podpora Scopus a WoK být zahrnuta do podpory, </a:t>
            </a:r>
            <a:r>
              <a:rPr lang="pl-PL" sz="2000" smtClean="0">
                <a:latin typeface="Calibri" pitchFamily="34" charset="0"/>
              </a:rPr>
              <a:t>nebo vyňata zvlášť?</a:t>
            </a:r>
            <a:endParaRPr lang="pl-PL" sz="2000" dirty="0" smtClean="0">
              <a:latin typeface="Calibri" pitchFamily="34" charset="0"/>
            </a:endParaRPr>
          </a:p>
          <a:p>
            <a:pPr marL="360000" indent="-36000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50000"/>
            </a:pPr>
            <a:r>
              <a:rPr lang="pl-PL" sz="2000" dirty="0" smtClean="0">
                <a:latin typeface="Calibri" pitchFamily="34" charset="0"/>
              </a:rPr>
              <a:t>Když už WoK a Scopus, neměla by se podpora vztahovat i na InCites a SciVal?</a:t>
            </a:r>
            <a:endParaRPr lang="pl-PL" sz="2000" dirty="0" smtClean="0">
              <a:latin typeface="Calibri" pitchFamily="34" charset="0"/>
            </a:endParaRPr>
          </a:p>
        </p:txBody>
      </p:sp>
      <p:graphicFrame>
        <p:nvGraphicFramePr>
          <p:cNvPr id="12" name="Graf 11"/>
          <p:cNvGraphicFramePr/>
          <p:nvPr>
            <p:extLst>
              <p:ext uri="{D42A27DB-BD31-4B8C-83A1-F6EECF244321}">
                <p14:modId xmlns:p14="http://schemas.microsoft.com/office/powerpoint/2010/main" val="3009408483"/>
              </p:ext>
            </p:extLst>
          </p:nvPr>
        </p:nvGraphicFramePr>
        <p:xfrm>
          <a:off x="4798609" y="764704"/>
          <a:ext cx="416409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59704"/>
              </p:ext>
            </p:extLst>
          </p:nvPr>
        </p:nvGraphicFramePr>
        <p:xfrm>
          <a:off x="5076056" y="3104964"/>
          <a:ext cx="3744416" cy="2867025"/>
        </p:xfrm>
        <a:graphic>
          <a:graphicData uri="http://schemas.openxmlformats.org/drawingml/2006/table">
            <a:tbl>
              <a:tblPr/>
              <a:tblGrid>
                <a:gridCol w="1584176"/>
                <a:gridCol w="722652"/>
                <a:gridCol w="702078"/>
                <a:gridCol w="735510"/>
              </a:tblGrid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Oblast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dotace  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podíl na celkových nákladech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podíl na celkové dotaci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S&amp;T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</a:t>
                      </a:r>
                      <a:r>
                        <a:rPr lang="cs-CZ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F/T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databáze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 of Knowledge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Scopus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Citační databáze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Celkové náklady a dotace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1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755576" y="2499287"/>
            <a:ext cx="7776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cs-CZ" sz="4000" dirty="0" smtClean="0">
                <a:latin typeface="Calibri" pitchFamily="34" charset="0"/>
              </a:rPr>
              <a:t>Děkuji za pozornost</a:t>
            </a:r>
            <a:endParaRPr lang="cs-CZ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endParaRPr lang="cs-CZ" sz="2400" dirty="0" smtClean="0"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2400" dirty="0" smtClean="0">
                <a:latin typeface="Calibri" pitchFamily="34" charset="0"/>
              </a:rPr>
              <a:t>martin.svoboda@techlib.cz</a:t>
            </a: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8082</TotalTime>
  <Words>807</Words>
  <Application>Microsoft Office PowerPoint</Application>
  <PresentationFormat>Předvádění na obrazovce (4:3)</PresentationFormat>
  <Paragraphs>136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CzechElib – jak dál</vt:lpstr>
      <vt:lpstr>Obsah </vt:lpstr>
      <vt:lpstr>8. zasedání sněmu RVŠ  </vt:lpstr>
      <vt:lpstr>Návrh na Inforu 28.5.2014 </vt:lpstr>
      <vt:lpstr>Národní centrum pro elektronické informační zdroje CzechELib </vt:lpstr>
      <vt:lpstr>OP VVV SP 1 SC 2 </vt:lpstr>
      <vt:lpstr>Systém pro centralizované zpřístupňování informačních zdrojů pro VaV </vt:lpstr>
      <vt:lpstr>K uvážení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NTKalivoda</dc:creator>
  <cp:lastModifiedBy>Martin Svoboda </cp:lastModifiedBy>
  <cp:revision>683</cp:revision>
  <cp:lastPrinted>2014-01-29T16:38:18Z</cp:lastPrinted>
  <dcterms:created xsi:type="dcterms:W3CDTF">2013-02-27T09:44:13Z</dcterms:created>
  <dcterms:modified xsi:type="dcterms:W3CDTF">2014-10-13T14:40:11Z</dcterms:modified>
</cp:coreProperties>
</file>