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2" r:id="rId6"/>
    <p:sldMasterId id="2147483705" r:id="rId7"/>
    <p:sldMasterId id="2147483711" r:id="rId8"/>
    <p:sldMasterId id="2147483717" r:id="rId9"/>
  </p:sldMasterIdLst>
  <p:notesMasterIdLst>
    <p:notesMasterId r:id="rId36"/>
  </p:notesMasterIdLst>
  <p:handoutMasterIdLst>
    <p:handoutMasterId r:id="rId37"/>
  </p:handoutMasterIdLst>
  <p:sldIdLst>
    <p:sldId id="445" r:id="rId10"/>
    <p:sldId id="446" r:id="rId11"/>
    <p:sldId id="402" r:id="rId12"/>
    <p:sldId id="377" r:id="rId13"/>
    <p:sldId id="399" r:id="rId14"/>
    <p:sldId id="448" r:id="rId15"/>
    <p:sldId id="458" r:id="rId16"/>
    <p:sldId id="462" r:id="rId17"/>
    <p:sldId id="487" r:id="rId18"/>
    <p:sldId id="488" r:id="rId19"/>
    <p:sldId id="463" r:id="rId20"/>
    <p:sldId id="491" r:id="rId21"/>
    <p:sldId id="456" r:id="rId22"/>
    <p:sldId id="466" r:id="rId23"/>
    <p:sldId id="467" r:id="rId24"/>
    <p:sldId id="468" r:id="rId25"/>
    <p:sldId id="469" r:id="rId26"/>
    <p:sldId id="470" r:id="rId27"/>
    <p:sldId id="471" r:id="rId28"/>
    <p:sldId id="474" r:id="rId29"/>
    <p:sldId id="478" r:id="rId30"/>
    <p:sldId id="473" r:id="rId31"/>
    <p:sldId id="483" r:id="rId32"/>
    <p:sldId id="479" r:id="rId33"/>
    <p:sldId id="493" r:id="rId34"/>
    <p:sldId id="45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98989"/>
    <a:srgbClr val="42445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9643" autoAdjust="0"/>
  </p:normalViewPr>
  <p:slideViewPr>
    <p:cSldViewPr>
      <p:cViewPr>
        <p:scale>
          <a:sx n="77" d="100"/>
          <a:sy n="77" d="100"/>
        </p:scale>
        <p:origin x="-113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5573A-2300-4621-92E4-1E41B0367B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E6312-6E22-4FE2-8AF7-81569C347252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cs-CZ" b="1" dirty="0" smtClean="0"/>
            <a:t>Proces výzkumu</a:t>
          </a:r>
          <a:endParaRPr lang="en-US" b="1" dirty="0"/>
        </a:p>
      </dgm:t>
    </dgm:pt>
    <dgm:pt modelId="{B747625C-5D95-410B-8F39-05B94F53D5B3}" type="parTrans" cxnId="{A82F6846-3D66-44C9-861F-33B6946F4E2D}">
      <dgm:prSet/>
      <dgm:spPr/>
      <dgm:t>
        <a:bodyPr/>
        <a:lstStyle/>
        <a:p>
          <a:endParaRPr lang="en-US"/>
        </a:p>
      </dgm:t>
    </dgm:pt>
    <dgm:pt modelId="{BA4C35F9-32C4-4D87-A4E9-F522E95435D5}" type="sibTrans" cxnId="{A82F6846-3D66-44C9-861F-33B6946F4E2D}">
      <dgm:prSet/>
      <dgm:spPr/>
      <dgm:t>
        <a:bodyPr/>
        <a:lstStyle/>
        <a:p>
          <a:endParaRPr lang="en-US"/>
        </a:p>
      </dgm:t>
    </dgm:pt>
    <dgm:pt modelId="{3C9931B7-83F4-4F52-A224-97CEC4DBC73A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Nová data pro využití při souboji o grant</a:t>
          </a:r>
          <a:endParaRPr lang="en-US" dirty="0">
            <a:solidFill>
              <a:schemeClr val="bg1"/>
            </a:solidFill>
          </a:endParaRPr>
        </a:p>
      </dgm:t>
    </dgm:pt>
    <dgm:pt modelId="{CB01E3CB-FC69-4FE1-A9C8-5F7FDC0802E5}" type="parTrans" cxnId="{0579A9DB-9323-4D57-93EC-C7BD9D5F31A8}">
      <dgm:prSet/>
      <dgm:spPr/>
      <dgm:t>
        <a:bodyPr/>
        <a:lstStyle/>
        <a:p>
          <a:endParaRPr lang="en-US"/>
        </a:p>
      </dgm:t>
    </dgm:pt>
    <dgm:pt modelId="{57414827-A408-4E1E-94CD-27708E940426}" type="sibTrans" cxnId="{0579A9DB-9323-4D57-93EC-C7BD9D5F31A8}">
      <dgm:prSet/>
      <dgm:spPr/>
      <dgm:t>
        <a:bodyPr/>
        <a:lstStyle/>
        <a:p>
          <a:endParaRPr lang="en-US"/>
        </a:p>
      </dgm:t>
    </dgm:pt>
    <dgm:pt modelId="{F00A9AD9-0B94-47B2-B492-76DCC25DF61E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cs-CZ" b="1" dirty="0" smtClean="0"/>
            <a:t>Publikování výzkumu</a:t>
          </a:r>
          <a:endParaRPr lang="en-US" b="1" dirty="0"/>
        </a:p>
      </dgm:t>
    </dgm:pt>
    <dgm:pt modelId="{5AE3D281-1FF2-4BA6-B5A1-BBA2805EBD62}" type="parTrans" cxnId="{C5AADE36-622F-4CED-96C6-55DD9A45763F}">
      <dgm:prSet/>
      <dgm:spPr/>
      <dgm:t>
        <a:bodyPr/>
        <a:lstStyle/>
        <a:p>
          <a:endParaRPr lang="en-US"/>
        </a:p>
      </dgm:t>
    </dgm:pt>
    <dgm:pt modelId="{38E6158F-1F10-4D2F-B531-C6868A954A71}" type="sibTrans" cxnId="{C5AADE36-622F-4CED-96C6-55DD9A45763F}">
      <dgm:prSet/>
      <dgm:spPr/>
      <dgm:t>
        <a:bodyPr/>
        <a:lstStyle/>
        <a:p>
          <a:endParaRPr lang="en-US"/>
        </a:p>
      </dgm:t>
    </dgm:pt>
    <dgm:pt modelId="{FE400142-A945-434B-8479-D759B3503D02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Zobrazení skrytých dat</a:t>
          </a:r>
          <a:endParaRPr lang="en-US" b="1" dirty="0">
            <a:solidFill>
              <a:schemeClr val="bg1"/>
            </a:solidFill>
          </a:endParaRPr>
        </a:p>
      </dgm:t>
    </dgm:pt>
    <dgm:pt modelId="{C60E9B08-CCAE-4ABB-B01A-732CD98E63EE}" type="parTrans" cxnId="{80BF65D7-3CC4-4CC1-8068-1629D3AE754A}">
      <dgm:prSet/>
      <dgm:spPr/>
      <dgm:t>
        <a:bodyPr/>
        <a:lstStyle/>
        <a:p>
          <a:endParaRPr lang="en-US"/>
        </a:p>
      </dgm:t>
    </dgm:pt>
    <dgm:pt modelId="{FFE83C5B-9B08-450E-A8DF-C738DA253926}" type="sibTrans" cxnId="{80BF65D7-3CC4-4CC1-8068-1629D3AE754A}">
      <dgm:prSet/>
      <dgm:spPr/>
      <dgm:t>
        <a:bodyPr/>
        <a:lstStyle/>
        <a:p>
          <a:endParaRPr lang="en-US"/>
        </a:p>
      </dgm:t>
    </dgm:pt>
    <dgm:pt modelId="{56CD37C6-EDB8-CE44-B650-A8F46089EBE8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Zobrazení celého záběru publikací</a:t>
          </a:r>
          <a:endParaRPr lang="en-US" dirty="0">
            <a:solidFill>
              <a:schemeClr val="bg1"/>
            </a:solidFill>
          </a:endParaRPr>
        </a:p>
      </dgm:t>
    </dgm:pt>
    <dgm:pt modelId="{4F5FC72C-76B1-024C-8D94-4E25811B44F7}" type="parTrans" cxnId="{AC7056A8-CE82-1E4E-BCFF-4F8D505ED460}">
      <dgm:prSet/>
      <dgm:spPr/>
      <dgm:t>
        <a:bodyPr/>
        <a:lstStyle/>
        <a:p>
          <a:endParaRPr lang="en-US"/>
        </a:p>
      </dgm:t>
    </dgm:pt>
    <dgm:pt modelId="{915A2326-7F5C-4841-A292-10D5064C4B0D}" type="sibTrans" cxnId="{AC7056A8-CE82-1E4E-BCFF-4F8D505ED460}">
      <dgm:prSet/>
      <dgm:spPr/>
      <dgm:t>
        <a:bodyPr/>
        <a:lstStyle/>
        <a:p>
          <a:endParaRPr lang="en-US"/>
        </a:p>
      </dgm:t>
    </dgm:pt>
    <dgm:pt modelId="{F5CF45C3-B59F-014E-A253-F75329C01184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Přidaná hodnota repozitářům a e-časopisům</a:t>
          </a:r>
          <a:endParaRPr lang="en-US" dirty="0">
            <a:solidFill>
              <a:schemeClr val="bg1"/>
            </a:solidFill>
          </a:endParaRPr>
        </a:p>
      </dgm:t>
    </dgm:pt>
    <dgm:pt modelId="{CDC4306F-86D0-B649-B331-DC403AF50B56}" type="parTrans" cxnId="{96D5E79A-C9B4-EF4E-9300-F7BD5ADFF729}">
      <dgm:prSet/>
      <dgm:spPr/>
      <dgm:t>
        <a:bodyPr/>
        <a:lstStyle/>
        <a:p>
          <a:endParaRPr lang="en-US"/>
        </a:p>
      </dgm:t>
    </dgm:pt>
    <dgm:pt modelId="{626B2616-93F9-B748-B015-981768532D83}" type="sibTrans" cxnId="{96D5E79A-C9B4-EF4E-9300-F7BD5ADFF729}">
      <dgm:prSet/>
      <dgm:spPr/>
      <dgm:t>
        <a:bodyPr/>
        <a:lstStyle/>
        <a:p>
          <a:endParaRPr lang="en-US"/>
        </a:p>
      </dgm:t>
    </dgm:pt>
    <dgm:pt modelId="{187592E0-14E0-CE49-870B-9DC9DD9F112E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138E79F-6B10-3A44-A42E-CCDDC83B4886}" type="sibTrans" cxnId="{C9B6A035-FD34-3F41-8F94-34551F09DCE0}">
      <dgm:prSet/>
      <dgm:spPr/>
      <dgm:t>
        <a:bodyPr/>
        <a:lstStyle/>
        <a:p>
          <a:endParaRPr lang="en-US"/>
        </a:p>
      </dgm:t>
    </dgm:pt>
    <dgm:pt modelId="{D2185FAA-EAD6-B749-803B-CF75B4FF3053}" type="parTrans" cxnId="{C9B6A035-FD34-3F41-8F94-34551F09DCE0}">
      <dgm:prSet/>
      <dgm:spPr/>
      <dgm:t>
        <a:bodyPr/>
        <a:lstStyle/>
        <a:p>
          <a:endParaRPr lang="en-US"/>
        </a:p>
      </dgm:t>
    </dgm:pt>
    <dgm:pt modelId="{2840ACF3-884E-CE45-9C5B-E20948D2A9AA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ROI </a:t>
          </a:r>
          <a:r>
            <a:rPr lang="cs-CZ" dirty="0" smtClean="0">
              <a:solidFill>
                <a:schemeClr val="bg1"/>
              </a:solidFill>
            </a:rPr>
            <a:t>Vašeho výzkumu</a:t>
          </a:r>
          <a:endParaRPr lang="en-US" dirty="0">
            <a:solidFill>
              <a:schemeClr val="bg1"/>
            </a:solidFill>
          </a:endParaRPr>
        </a:p>
      </dgm:t>
    </dgm:pt>
    <dgm:pt modelId="{8E785536-C637-4F41-8ACB-2D693973FAE9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cs-CZ" b="1" dirty="0" smtClean="0"/>
            <a:t>Financování výzkumu</a:t>
          </a:r>
          <a:endParaRPr lang="en-US" b="1" dirty="0"/>
        </a:p>
      </dgm:t>
    </dgm:pt>
    <dgm:pt modelId="{B9F4D04C-C7CE-4F90-9342-B02D76526FFA}" type="sibTrans" cxnId="{D22D965B-B9B9-4269-AFA9-8E38CF4B9753}">
      <dgm:prSet/>
      <dgm:spPr/>
      <dgm:t>
        <a:bodyPr/>
        <a:lstStyle/>
        <a:p>
          <a:endParaRPr lang="en-US"/>
        </a:p>
      </dgm:t>
    </dgm:pt>
    <dgm:pt modelId="{1F09A565-0008-4B27-8153-3327ABC2F194}" type="parTrans" cxnId="{D22D965B-B9B9-4269-AFA9-8E38CF4B9753}">
      <dgm:prSet/>
      <dgm:spPr/>
      <dgm:t>
        <a:bodyPr/>
        <a:lstStyle/>
        <a:p>
          <a:endParaRPr lang="en-US"/>
        </a:p>
      </dgm:t>
    </dgm:pt>
    <dgm:pt modelId="{D2D04E6D-3A57-154D-91DB-58D075ADA261}" type="sibTrans" cxnId="{75EF5FBA-0E8B-1A4F-804A-A27C503E682C}">
      <dgm:prSet/>
      <dgm:spPr/>
      <dgm:t>
        <a:bodyPr/>
        <a:lstStyle/>
        <a:p>
          <a:endParaRPr lang="en-US"/>
        </a:p>
      </dgm:t>
    </dgm:pt>
    <dgm:pt modelId="{47FA5E00-EE88-E54F-A075-78326403DF1A}" type="parTrans" cxnId="{75EF5FBA-0E8B-1A4F-804A-A27C503E682C}">
      <dgm:prSet/>
      <dgm:spPr/>
      <dgm:t>
        <a:bodyPr/>
        <a:lstStyle/>
        <a:p>
          <a:endParaRPr lang="en-US"/>
        </a:p>
      </dgm:t>
    </dgm:pt>
    <dgm:pt modelId="{0D2FFC7A-CF59-6840-BFC7-DFC1CE981932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Nalezení/udržení nejlepších autorů</a:t>
          </a:r>
          <a:endParaRPr lang="en-US" dirty="0">
            <a:solidFill>
              <a:schemeClr val="bg1"/>
            </a:solidFill>
          </a:endParaRPr>
        </a:p>
      </dgm:t>
    </dgm:pt>
    <dgm:pt modelId="{4AD1A1CB-F55C-8441-83B8-B39919B1D988}" type="parTrans" cxnId="{84CDA4FD-ABED-D643-BA14-BD8694AF03A8}">
      <dgm:prSet/>
      <dgm:spPr/>
      <dgm:t>
        <a:bodyPr/>
        <a:lstStyle/>
        <a:p>
          <a:endParaRPr lang="en-US"/>
        </a:p>
      </dgm:t>
    </dgm:pt>
    <dgm:pt modelId="{28B2F511-9465-5343-BE65-51839088BA22}" type="sibTrans" cxnId="{84CDA4FD-ABED-D643-BA14-BD8694AF03A8}">
      <dgm:prSet/>
      <dgm:spPr/>
      <dgm:t>
        <a:bodyPr/>
        <a:lstStyle/>
        <a:p>
          <a:endParaRPr lang="en-US"/>
        </a:p>
      </dgm:t>
    </dgm:pt>
    <dgm:pt modelId="{45286527-9F5F-4DB9-A4CB-976C49E6D4CC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Nová data pro rozhodování, zda financovat</a:t>
          </a:r>
          <a:endParaRPr lang="en-US" dirty="0">
            <a:solidFill>
              <a:schemeClr val="bg1"/>
            </a:solidFill>
          </a:endParaRPr>
        </a:p>
      </dgm:t>
    </dgm:pt>
    <dgm:pt modelId="{4291802A-76CE-4CB7-B625-101E3F17D1BF}" type="parTrans" cxnId="{A6AD8FCA-447E-44CF-9105-9194BCF44B8B}">
      <dgm:prSet/>
      <dgm:spPr/>
      <dgm:t>
        <a:bodyPr/>
        <a:lstStyle/>
        <a:p>
          <a:endParaRPr lang="en-US"/>
        </a:p>
      </dgm:t>
    </dgm:pt>
    <dgm:pt modelId="{CE37614C-7FF0-40BB-8956-E6D1D22F6E3D}" type="sibTrans" cxnId="{A6AD8FCA-447E-44CF-9105-9194BCF44B8B}">
      <dgm:prSet/>
      <dgm:spPr/>
      <dgm:t>
        <a:bodyPr/>
        <a:lstStyle/>
        <a:p>
          <a:endParaRPr lang="en-US"/>
        </a:p>
      </dgm:t>
    </dgm:pt>
    <dgm:pt modelId="{A3254CC6-67D2-4335-9BDB-1645104E18D6}">
      <dgm:prSet phldrT="[Text]"/>
      <dgm:spPr>
        <a:solidFill>
          <a:schemeClr val="tx1">
            <a:lumMod val="50000"/>
            <a:lumOff val="50000"/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Nová měřítka</a:t>
          </a:r>
          <a:endParaRPr lang="en-US" dirty="0">
            <a:solidFill>
              <a:schemeClr val="bg1"/>
            </a:solidFill>
          </a:endParaRPr>
        </a:p>
      </dgm:t>
    </dgm:pt>
    <dgm:pt modelId="{DBDD7D0C-3A04-43F0-9857-A315077A3C93}" type="parTrans" cxnId="{CDD6A895-E3B1-4808-A0C0-D2001FAF8CAB}">
      <dgm:prSet/>
      <dgm:spPr/>
      <dgm:t>
        <a:bodyPr/>
        <a:lstStyle/>
        <a:p>
          <a:endParaRPr lang="en-US"/>
        </a:p>
      </dgm:t>
    </dgm:pt>
    <dgm:pt modelId="{90432BD2-47FB-4BDB-BD41-564D59CE6423}" type="sibTrans" cxnId="{CDD6A895-E3B1-4808-A0C0-D2001FAF8CAB}">
      <dgm:prSet/>
      <dgm:spPr/>
      <dgm:t>
        <a:bodyPr/>
        <a:lstStyle/>
        <a:p>
          <a:endParaRPr lang="en-US"/>
        </a:p>
      </dgm:t>
    </dgm:pt>
    <dgm:pt modelId="{DB75AC00-B4E7-5F48-9FC8-E0E9061A9531}" type="pres">
      <dgm:prSet presAssocID="{FCD5573A-2300-4621-92E4-1E41B0367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C4EA7-26CC-674C-8914-361EDAC3E047}" type="pres">
      <dgm:prSet presAssocID="{66BE6312-6E22-4FE2-8AF7-81569C347252}" presName="linNode" presStyleCnt="0"/>
      <dgm:spPr/>
    </dgm:pt>
    <dgm:pt modelId="{2CE40AFF-400A-9742-9979-B5830538A767}" type="pres">
      <dgm:prSet presAssocID="{66BE6312-6E22-4FE2-8AF7-81569C347252}" presName="parentText" presStyleLbl="node1" presStyleIdx="0" presStyleCnt="3" custLinFactNeighborX="-4641" custLinFactNeighborY="-192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4ED36-A231-DF43-B01F-48E6821CCD38}" type="pres">
      <dgm:prSet presAssocID="{66BE6312-6E22-4FE2-8AF7-81569C347252}" presName="descendantText" presStyleLbl="alignAccFollowNode1" presStyleIdx="0" presStyleCnt="3" custLinFactNeighborX="-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33813-3128-B641-B312-017184C415FC}" type="pres">
      <dgm:prSet presAssocID="{BA4C35F9-32C4-4D87-A4E9-F522E95435D5}" presName="sp" presStyleCnt="0"/>
      <dgm:spPr/>
    </dgm:pt>
    <dgm:pt modelId="{D3560EB1-E5AD-5B49-BA20-C49B980E9248}" type="pres">
      <dgm:prSet presAssocID="{8E785536-C637-4F41-8ACB-2D693973FAE9}" presName="linNode" presStyleCnt="0"/>
      <dgm:spPr/>
    </dgm:pt>
    <dgm:pt modelId="{E26F62C1-D0EC-454A-8B3E-7DB25B1FD519}" type="pres">
      <dgm:prSet presAssocID="{8E785536-C637-4F41-8ACB-2D693973FAE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09A61-10CC-9843-BA03-11F95DF1A262}" type="pres">
      <dgm:prSet presAssocID="{8E785536-C637-4F41-8ACB-2D693973FAE9}" presName="descendantText" presStyleLbl="alignAccFollowNode1" presStyleIdx="1" presStyleCnt="3" custLinFactNeighborX="-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CB5BC-03BE-DD45-9BA2-984EB84E676B}" type="pres">
      <dgm:prSet presAssocID="{B9F4D04C-C7CE-4F90-9342-B02D76526FFA}" presName="sp" presStyleCnt="0"/>
      <dgm:spPr/>
    </dgm:pt>
    <dgm:pt modelId="{BA1FE091-13D9-EA40-8B8E-96028D440BD9}" type="pres">
      <dgm:prSet presAssocID="{F00A9AD9-0B94-47B2-B492-76DCC25DF61E}" presName="linNode" presStyleCnt="0"/>
      <dgm:spPr/>
    </dgm:pt>
    <dgm:pt modelId="{DD9A5EBF-2B01-7C40-B7AB-7DF27E9D3350}" type="pres">
      <dgm:prSet presAssocID="{F00A9AD9-0B94-47B2-B492-76DCC25DF61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C2C4A-F9F0-1E40-B620-95A5418985D4}" type="pres">
      <dgm:prSet presAssocID="{F00A9AD9-0B94-47B2-B492-76DCC25DF61E}" presName="descendantText" presStyleLbl="alignAccFollowNode1" presStyleIdx="2" presStyleCnt="3" custLinFactNeighborX="-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DDB74-7B3F-4AAA-844C-DB306C5B982F}" type="presOf" srcId="{2840ACF3-884E-CE45-9C5B-E20948D2A9AA}" destId="{D8C09A61-10CC-9843-BA03-11F95DF1A262}" srcOrd="0" destOrd="0" presId="urn:microsoft.com/office/officeart/2005/8/layout/vList5"/>
    <dgm:cxn modelId="{42EDE605-7322-44D6-80C8-D90BEA1A49C1}" type="presOf" srcId="{8E785536-C637-4F41-8ACB-2D693973FAE9}" destId="{E26F62C1-D0EC-454A-8B3E-7DB25B1FD519}" srcOrd="0" destOrd="0" presId="urn:microsoft.com/office/officeart/2005/8/layout/vList5"/>
    <dgm:cxn modelId="{3708F7F1-E826-4B27-A3B4-DA97DDDCCAEC}" type="presOf" srcId="{FCD5573A-2300-4621-92E4-1E41B0367BB2}" destId="{DB75AC00-B4E7-5F48-9FC8-E0E9061A9531}" srcOrd="0" destOrd="0" presId="urn:microsoft.com/office/officeart/2005/8/layout/vList5"/>
    <dgm:cxn modelId="{96D5E79A-C9B4-EF4E-9300-F7BD5ADFF729}" srcId="{F00A9AD9-0B94-47B2-B492-76DCC25DF61E}" destId="{F5CF45C3-B59F-014E-A253-F75329C01184}" srcOrd="1" destOrd="0" parTransId="{CDC4306F-86D0-B649-B331-DC403AF50B56}" sibTransId="{626B2616-93F9-B748-B015-981768532D83}"/>
    <dgm:cxn modelId="{45C4AD7A-38EC-4170-8391-9F137F012120}" type="presOf" srcId="{FE400142-A945-434B-8479-D759B3503D02}" destId="{521C2C4A-F9F0-1E40-B620-95A5418985D4}" srcOrd="0" destOrd="0" presId="urn:microsoft.com/office/officeart/2005/8/layout/vList5"/>
    <dgm:cxn modelId="{A82F6846-3D66-44C9-861F-33B6946F4E2D}" srcId="{FCD5573A-2300-4621-92E4-1E41B0367BB2}" destId="{66BE6312-6E22-4FE2-8AF7-81569C347252}" srcOrd="0" destOrd="0" parTransId="{B747625C-5D95-410B-8F39-05B94F53D5B3}" sibTransId="{BA4C35F9-32C4-4D87-A4E9-F522E95435D5}"/>
    <dgm:cxn modelId="{75EF5FBA-0E8B-1A4F-804A-A27C503E682C}" srcId="{8E785536-C637-4F41-8ACB-2D693973FAE9}" destId="{2840ACF3-884E-CE45-9C5B-E20948D2A9AA}" srcOrd="0" destOrd="0" parTransId="{47FA5E00-EE88-E54F-A075-78326403DF1A}" sibTransId="{D2D04E6D-3A57-154D-91DB-58D075ADA261}"/>
    <dgm:cxn modelId="{B6D95B21-A47C-4558-A938-846F5E07823B}" type="presOf" srcId="{F00A9AD9-0B94-47B2-B492-76DCC25DF61E}" destId="{DD9A5EBF-2B01-7C40-B7AB-7DF27E9D3350}" srcOrd="0" destOrd="0" presId="urn:microsoft.com/office/officeart/2005/8/layout/vList5"/>
    <dgm:cxn modelId="{2F5B7E60-BD90-4DCD-844E-BFD5CFF7578F}" type="presOf" srcId="{56CD37C6-EDB8-CE44-B650-A8F46089EBE8}" destId="{1874ED36-A231-DF43-B01F-48E6821CCD38}" srcOrd="0" destOrd="1" presId="urn:microsoft.com/office/officeart/2005/8/layout/vList5"/>
    <dgm:cxn modelId="{AC7056A8-CE82-1E4E-BCFF-4F8D505ED460}" srcId="{66BE6312-6E22-4FE2-8AF7-81569C347252}" destId="{56CD37C6-EDB8-CE44-B650-A8F46089EBE8}" srcOrd="1" destOrd="0" parTransId="{4F5FC72C-76B1-024C-8D94-4E25811B44F7}" sibTransId="{915A2326-7F5C-4841-A292-10D5064C4B0D}"/>
    <dgm:cxn modelId="{58EC45E6-EA6A-4D3B-A116-7302C3024FC3}" type="presOf" srcId="{3C9931B7-83F4-4F52-A224-97CEC4DBC73A}" destId="{1874ED36-A231-DF43-B01F-48E6821CCD38}" srcOrd="0" destOrd="0" presId="urn:microsoft.com/office/officeart/2005/8/layout/vList5"/>
    <dgm:cxn modelId="{CC0EF5F5-8B66-4B9D-B4BA-DB06BCA1E7F8}" type="presOf" srcId="{0D2FFC7A-CF59-6840-BFC7-DFC1CE981932}" destId="{521C2C4A-F9F0-1E40-B620-95A5418985D4}" srcOrd="0" destOrd="2" presId="urn:microsoft.com/office/officeart/2005/8/layout/vList5"/>
    <dgm:cxn modelId="{1B4E1C4E-755E-4A60-8017-E1FACC1F9D68}" type="presOf" srcId="{45286527-9F5F-4DB9-A4CB-976C49E6D4CC}" destId="{D8C09A61-10CC-9843-BA03-11F95DF1A262}" srcOrd="0" destOrd="1" presId="urn:microsoft.com/office/officeart/2005/8/layout/vList5"/>
    <dgm:cxn modelId="{D22D965B-B9B9-4269-AFA9-8E38CF4B9753}" srcId="{FCD5573A-2300-4621-92E4-1E41B0367BB2}" destId="{8E785536-C637-4F41-8ACB-2D693973FAE9}" srcOrd="1" destOrd="0" parTransId="{1F09A565-0008-4B27-8153-3327ABC2F194}" sibTransId="{B9F4D04C-C7CE-4F90-9342-B02D76526FFA}"/>
    <dgm:cxn modelId="{AAAD3E2D-0389-4673-82B6-6DE82064E089}" type="presOf" srcId="{187592E0-14E0-CE49-870B-9DC9DD9F112E}" destId="{D8C09A61-10CC-9843-BA03-11F95DF1A262}" srcOrd="0" destOrd="2" presId="urn:microsoft.com/office/officeart/2005/8/layout/vList5"/>
    <dgm:cxn modelId="{A6AD8FCA-447E-44CF-9105-9194BCF44B8B}" srcId="{8E785536-C637-4F41-8ACB-2D693973FAE9}" destId="{45286527-9F5F-4DB9-A4CB-976C49E6D4CC}" srcOrd="1" destOrd="0" parTransId="{4291802A-76CE-4CB7-B625-101E3F17D1BF}" sibTransId="{CE37614C-7FF0-40BB-8956-E6D1D22F6E3D}"/>
    <dgm:cxn modelId="{CDD6A895-E3B1-4808-A0C0-D2001FAF8CAB}" srcId="{66BE6312-6E22-4FE2-8AF7-81569C347252}" destId="{A3254CC6-67D2-4335-9BDB-1645104E18D6}" srcOrd="2" destOrd="0" parTransId="{DBDD7D0C-3A04-43F0-9857-A315077A3C93}" sibTransId="{90432BD2-47FB-4BDB-BD41-564D59CE6423}"/>
    <dgm:cxn modelId="{198DD715-C240-4128-9DE1-EB1CABBDF5E3}" type="presOf" srcId="{66BE6312-6E22-4FE2-8AF7-81569C347252}" destId="{2CE40AFF-400A-9742-9979-B5830538A767}" srcOrd="0" destOrd="0" presId="urn:microsoft.com/office/officeart/2005/8/layout/vList5"/>
    <dgm:cxn modelId="{0579A9DB-9323-4D57-93EC-C7BD9D5F31A8}" srcId="{66BE6312-6E22-4FE2-8AF7-81569C347252}" destId="{3C9931B7-83F4-4F52-A224-97CEC4DBC73A}" srcOrd="0" destOrd="0" parTransId="{CB01E3CB-FC69-4FE1-A9C8-5F7FDC0802E5}" sibTransId="{57414827-A408-4E1E-94CD-27708E940426}"/>
    <dgm:cxn modelId="{C9B6A035-FD34-3F41-8F94-34551F09DCE0}" srcId="{8E785536-C637-4F41-8ACB-2D693973FAE9}" destId="{187592E0-14E0-CE49-870B-9DC9DD9F112E}" srcOrd="2" destOrd="0" parTransId="{D2185FAA-EAD6-B749-803B-CF75B4FF3053}" sibTransId="{1138E79F-6B10-3A44-A42E-CCDDC83B4886}"/>
    <dgm:cxn modelId="{CDCBDE10-1406-4208-81E9-DFD46DB730BE}" type="presOf" srcId="{F5CF45C3-B59F-014E-A253-F75329C01184}" destId="{521C2C4A-F9F0-1E40-B620-95A5418985D4}" srcOrd="0" destOrd="1" presId="urn:microsoft.com/office/officeart/2005/8/layout/vList5"/>
    <dgm:cxn modelId="{80BF65D7-3CC4-4CC1-8068-1629D3AE754A}" srcId="{F00A9AD9-0B94-47B2-B492-76DCC25DF61E}" destId="{FE400142-A945-434B-8479-D759B3503D02}" srcOrd="0" destOrd="0" parTransId="{C60E9B08-CCAE-4ABB-B01A-732CD98E63EE}" sibTransId="{FFE83C5B-9B08-450E-A8DF-C738DA253926}"/>
    <dgm:cxn modelId="{84CDA4FD-ABED-D643-BA14-BD8694AF03A8}" srcId="{F00A9AD9-0B94-47B2-B492-76DCC25DF61E}" destId="{0D2FFC7A-CF59-6840-BFC7-DFC1CE981932}" srcOrd="2" destOrd="0" parTransId="{4AD1A1CB-F55C-8441-83B8-B39919B1D988}" sibTransId="{28B2F511-9465-5343-BE65-51839088BA22}"/>
    <dgm:cxn modelId="{BA7F6D73-2000-4124-9E24-E5357A8F8AA1}" type="presOf" srcId="{A3254CC6-67D2-4335-9BDB-1645104E18D6}" destId="{1874ED36-A231-DF43-B01F-48E6821CCD38}" srcOrd="0" destOrd="2" presId="urn:microsoft.com/office/officeart/2005/8/layout/vList5"/>
    <dgm:cxn modelId="{C5AADE36-622F-4CED-96C6-55DD9A45763F}" srcId="{FCD5573A-2300-4621-92E4-1E41B0367BB2}" destId="{F00A9AD9-0B94-47B2-B492-76DCC25DF61E}" srcOrd="2" destOrd="0" parTransId="{5AE3D281-1FF2-4BA6-B5A1-BBA2805EBD62}" sibTransId="{38E6158F-1F10-4D2F-B531-C6868A954A71}"/>
    <dgm:cxn modelId="{157F4A8A-D91B-42D3-B618-6DA150D88B5C}" type="presParOf" srcId="{DB75AC00-B4E7-5F48-9FC8-E0E9061A9531}" destId="{F2EC4EA7-26CC-674C-8914-361EDAC3E047}" srcOrd="0" destOrd="0" presId="urn:microsoft.com/office/officeart/2005/8/layout/vList5"/>
    <dgm:cxn modelId="{77A7ABC9-64EC-4EB4-80E7-B4566F07809D}" type="presParOf" srcId="{F2EC4EA7-26CC-674C-8914-361EDAC3E047}" destId="{2CE40AFF-400A-9742-9979-B5830538A767}" srcOrd="0" destOrd="0" presId="urn:microsoft.com/office/officeart/2005/8/layout/vList5"/>
    <dgm:cxn modelId="{F5B0AF2B-BB74-4ABB-AF55-A38069847AF1}" type="presParOf" srcId="{F2EC4EA7-26CC-674C-8914-361EDAC3E047}" destId="{1874ED36-A231-DF43-B01F-48E6821CCD38}" srcOrd="1" destOrd="0" presId="urn:microsoft.com/office/officeart/2005/8/layout/vList5"/>
    <dgm:cxn modelId="{7EDEF339-17B0-4E9E-AE2D-E7957F83FF67}" type="presParOf" srcId="{DB75AC00-B4E7-5F48-9FC8-E0E9061A9531}" destId="{47333813-3128-B641-B312-017184C415FC}" srcOrd="1" destOrd="0" presId="urn:microsoft.com/office/officeart/2005/8/layout/vList5"/>
    <dgm:cxn modelId="{834B2A9A-2D5C-403B-ABA9-5FC25BD8F6DE}" type="presParOf" srcId="{DB75AC00-B4E7-5F48-9FC8-E0E9061A9531}" destId="{D3560EB1-E5AD-5B49-BA20-C49B980E9248}" srcOrd="2" destOrd="0" presId="urn:microsoft.com/office/officeart/2005/8/layout/vList5"/>
    <dgm:cxn modelId="{690BE23D-4F7E-49B5-8C77-B6F297BAEB69}" type="presParOf" srcId="{D3560EB1-E5AD-5B49-BA20-C49B980E9248}" destId="{E26F62C1-D0EC-454A-8B3E-7DB25B1FD519}" srcOrd="0" destOrd="0" presId="urn:microsoft.com/office/officeart/2005/8/layout/vList5"/>
    <dgm:cxn modelId="{047056DB-47BF-4CA1-8C8D-878BB9AAF8EF}" type="presParOf" srcId="{D3560EB1-E5AD-5B49-BA20-C49B980E9248}" destId="{D8C09A61-10CC-9843-BA03-11F95DF1A262}" srcOrd="1" destOrd="0" presId="urn:microsoft.com/office/officeart/2005/8/layout/vList5"/>
    <dgm:cxn modelId="{5C9B3F6E-E6ED-4170-B857-7FAEF231442B}" type="presParOf" srcId="{DB75AC00-B4E7-5F48-9FC8-E0E9061A9531}" destId="{704CB5BC-03BE-DD45-9BA2-984EB84E676B}" srcOrd="3" destOrd="0" presId="urn:microsoft.com/office/officeart/2005/8/layout/vList5"/>
    <dgm:cxn modelId="{874866E3-6EAF-48B4-97ED-8C5106808D9E}" type="presParOf" srcId="{DB75AC00-B4E7-5F48-9FC8-E0E9061A9531}" destId="{BA1FE091-13D9-EA40-8B8E-96028D440BD9}" srcOrd="4" destOrd="0" presId="urn:microsoft.com/office/officeart/2005/8/layout/vList5"/>
    <dgm:cxn modelId="{37DE7FEB-A2EA-4212-8189-931E9A9F171D}" type="presParOf" srcId="{BA1FE091-13D9-EA40-8B8E-96028D440BD9}" destId="{DD9A5EBF-2B01-7C40-B7AB-7DF27E9D3350}" srcOrd="0" destOrd="0" presId="urn:microsoft.com/office/officeart/2005/8/layout/vList5"/>
    <dgm:cxn modelId="{BFCD081E-F803-4986-B875-92535DCD91FF}" type="presParOf" srcId="{BA1FE091-13D9-EA40-8B8E-96028D440BD9}" destId="{521C2C4A-F9F0-1E40-B620-95A5418985D4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4ED36-A231-DF43-B01F-48E6821CCD38}">
      <dsp:nvSpPr>
        <dsp:cNvPr id="0" name=""/>
        <dsp:cNvSpPr/>
      </dsp:nvSpPr>
      <dsp:spPr>
        <a:xfrm rot="5400000">
          <a:off x="4557484" y="-1662274"/>
          <a:ext cx="1276945" cy="4925568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</a:rPr>
            <a:t>Nová data pro využití při souboji o grant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</a:rPr>
            <a:t>Zobrazení celého záběru publikací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</a:rPr>
            <a:t>Nová měřítka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4557484" y="-1662274"/>
        <a:ext cx="1276945" cy="4925568"/>
      </dsp:txXfrm>
    </dsp:sp>
    <dsp:sp modelId="{2CE40AFF-400A-9742-9979-B5830538A767}">
      <dsp:nvSpPr>
        <dsp:cNvPr id="0" name=""/>
        <dsp:cNvSpPr/>
      </dsp:nvSpPr>
      <dsp:spPr>
        <a:xfrm>
          <a:off x="0" y="0"/>
          <a:ext cx="2770632" cy="1596181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Proces výzkumu</a:t>
          </a:r>
          <a:endParaRPr lang="en-US" sz="3000" b="1" kern="1200" dirty="0"/>
        </a:p>
      </dsp:txBody>
      <dsp:txXfrm>
        <a:off x="0" y="0"/>
        <a:ext cx="2770632" cy="1596181"/>
      </dsp:txXfrm>
    </dsp:sp>
    <dsp:sp modelId="{D8C09A61-10CC-9843-BA03-11F95DF1A262}">
      <dsp:nvSpPr>
        <dsp:cNvPr id="0" name=""/>
        <dsp:cNvSpPr/>
      </dsp:nvSpPr>
      <dsp:spPr>
        <a:xfrm rot="5400000">
          <a:off x="4557484" y="13715"/>
          <a:ext cx="1276945" cy="4925568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ROI </a:t>
          </a:r>
          <a:r>
            <a:rPr lang="cs-CZ" sz="1800" kern="1200" dirty="0" smtClean="0">
              <a:solidFill>
                <a:schemeClr val="bg1"/>
              </a:solidFill>
            </a:rPr>
            <a:t>Vašeho výzkumu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</a:rPr>
            <a:t>Nová data pro rozhodování, zda financovat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chemeClr val="bg1"/>
            </a:solidFill>
          </a:endParaRPr>
        </a:p>
      </dsp:txBody>
      <dsp:txXfrm rot="5400000">
        <a:off x="4557484" y="13715"/>
        <a:ext cx="1276945" cy="4925568"/>
      </dsp:txXfrm>
    </dsp:sp>
    <dsp:sp modelId="{E26F62C1-D0EC-454A-8B3E-7DB25B1FD519}">
      <dsp:nvSpPr>
        <dsp:cNvPr id="0" name=""/>
        <dsp:cNvSpPr/>
      </dsp:nvSpPr>
      <dsp:spPr>
        <a:xfrm>
          <a:off x="0" y="1678409"/>
          <a:ext cx="2770632" cy="1596181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Financování výzkumu</a:t>
          </a:r>
          <a:endParaRPr lang="en-US" sz="3000" b="1" kern="1200" dirty="0"/>
        </a:p>
      </dsp:txBody>
      <dsp:txXfrm>
        <a:off x="0" y="1678409"/>
        <a:ext cx="2770632" cy="1596181"/>
      </dsp:txXfrm>
    </dsp:sp>
    <dsp:sp modelId="{521C2C4A-F9F0-1E40-B620-95A5418985D4}">
      <dsp:nvSpPr>
        <dsp:cNvPr id="0" name=""/>
        <dsp:cNvSpPr/>
      </dsp:nvSpPr>
      <dsp:spPr>
        <a:xfrm rot="5400000">
          <a:off x="4557484" y="1689706"/>
          <a:ext cx="1276945" cy="4925568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chemeClr val="bg1"/>
              </a:solidFill>
            </a:rPr>
            <a:t>Zobrazení skrytých dat</a:t>
          </a:r>
          <a:endParaRPr lang="en-US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</a:rPr>
            <a:t>Přidaná hodnota repozitářům a e-časopisům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</a:rPr>
            <a:t>Nalezení/udržení nejlepších autorů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4557484" y="1689706"/>
        <a:ext cx="1276945" cy="4925568"/>
      </dsp:txXfrm>
    </dsp:sp>
    <dsp:sp modelId="{DD9A5EBF-2B01-7C40-B7AB-7DF27E9D3350}">
      <dsp:nvSpPr>
        <dsp:cNvPr id="0" name=""/>
        <dsp:cNvSpPr/>
      </dsp:nvSpPr>
      <dsp:spPr>
        <a:xfrm>
          <a:off x="0" y="3354399"/>
          <a:ext cx="2770632" cy="1596181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Publikování výzkumu</a:t>
          </a:r>
          <a:endParaRPr lang="en-US" sz="3000" b="1" kern="1200" dirty="0"/>
        </a:p>
      </dsp:txBody>
      <dsp:txXfrm>
        <a:off x="0" y="3354399"/>
        <a:ext cx="2770632" cy="15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5D15-77CD-E446-9671-F109CB82CE88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C68F-FD80-BC4C-A54D-4930F2E7E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03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E19E-76CC-4872-B53A-FCF96A9873F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C3BC-B9F5-4CDD-A424-59C825788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79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most respected consultant who speaks at conferences around the world, and advises NISO, the standards organization responsible for identifying the minimal requirements for discovery tools, Marshall Breeding provided a snapshot of how many libraries were using a discovery tool in April 2014.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A5458-0C6F-4A67-9F5B-8329021F77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published articles in prominent</a:t>
            </a:r>
            <a:r>
              <a:rPr lang="en-US" baseline="0" dirty="0" smtClean="0"/>
              <a:t> journals cite other articles in prominent journals = prestige and tenure.</a:t>
            </a:r>
          </a:p>
          <a:p>
            <a:r>
              <a:rPr lang="en-US" dirty="0" smtClean="0"/>
              <a:t>This mechanism</a:t>
            </a:r>
            <a:r>
              <a:rPr lang="en-US" baseline="0" dirty="0" smtClean="0"/>
              <a:t> of using citations in published journals to determine impact of research was built in the 1960’s.</a:t>
            </a:r>
          </a:p>
          <a:p>
            <a:r>
              <a:rPr lang="en-US" baseline="0" dirty="0" smtClean="0"/>
              <a:t>Based on the container (journal) rather than the article. </a:t>
            </a:r>
          </a:p>
          <a:p>
            <a:r>
              <a:rPr lang="en-US" baseline="0" dirty="0" smtClean="0"/>
              <a:t>There are bad articles in High Impact Journals, and good ones in Low Impact Journals. Why are we still doing it this way?</a:t>
            </a:r>
          </a:p>
          <a:p>
            <a:endParaRPr lang="en-US" i="1" baseline="0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3F2-9456-784B-A6BB-298A6C5CC11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Here’s a quick peak to show</a:t>
            </a:r>
            <a:r>
              <a:rPr lang="en-US" i="1" baseline="0" dirty="0" smtClean="0"/>
              <a:t> you how the world has changed regarding timeliness and impact from the online world.</a:t>
            </a: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/>
              <a:t>This</a:t>
            </a:r>
            <a:r>
              <a:rPr lang="en-US" dirty="0" smtClean="0"/>
              <a:t> snapshot of</a:t>
            </a:r>
            <a:r>
              <a:rPr lang="en-US" baseline="0" dirty="0" smtClean="0"/>
              <a:t> metrics was taken, when his work was newly published.  It hadn’t been picked up in Web of Science yet at 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metrics surrounding his work give us a leading indicator that it may be impactful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&gt;120 </a:t>
            </a:r>
            <a:r>
              <a:rPr lang="cs-CZ" sz="1200" dirty="0" smtClean="0">
                <a:solidFill>
                  <a:schemeClr val="accent2"/>
                </a:solidFill>
              </a:rPr>
              <a:t>milionů vědeckých článků</a:t>
            </a:r>
            <a:endParaRPr lang="en-US" sz="1200" dirty="0" smtClean="0">
              <a:solidFill>
                <a:schemeClr val="accent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18 </a:t>
            </a:r>
            <a:r>
              <a:rPr lang="cs-CZ" sz="1200" dirty="0" smtClean="0">
                <a:solidFill>
                  <a:schemeClr val="accent2"/>
                </a:solidFill>
              </a:rPr>
              <a:t>milionů vědců po celém světě</a:t>
            </a:r>
            <a:endParaRPr lang="en-US" sz="1200" dirty="0" smtClean="0">
              <a:solidFill>
                <a:schemeClr val="accent2"/>
              </a:solidFill>
            </a:endParaRPr>
          </a:p>
          <a:p>
            <a:endParaRPr lang="cs-CZ" sz="1200" dirty="0" smtClean="0"/>
          </a:p>
          <a:p>
            <a:r>
              <a:rPr lang="en-US" sz="1200" dirty="0" smtClean="0"/>
              <a:t>As everyone knows, information has moved online.</a:t>
            </a:r>
          </a:p>
          <a:p>
            <a:r>
              <a:rPr lang="en-US" sz="1200" dirty="0" smtClean="0"/>
              <a:t>Where printed books and journals were once the only scholarly record, this too has become digital.</a:t>
            </a:r>
          </a:p>
          <a:p>
            <a:r>
              <a:rPr lang="en-US" sz="1200" dirty="0" smtClean="0"/>
              <a:t>The current impact measurements for research were defined in the 1960's, when the world was a different place.</a:t>
            </a:r>
          </a:p>
          <a:p>
            <a:r>
              <a:rPr lang="en-US" sz="1200" dirty="0" smtClean="0"/>
              <a:t>They are </a:t>
            </a:r>
            <a:r>
              <a:rPr lang="en-US" sz="1200" b="1" dirty="0" smtClean="0"/>
              <a:t>only </a:t>
            </a:r>
            <a:r>
              <a:rPr lang="en-US" sz="1200" dirty="0" smtClean="0"/>
              <a:t>based at looking at what papers cite other papers in the reference section of a document.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http://blog.qmee.com/qmee-online-in-60-seconds/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“Same” article on PLOS, </a:t>
            </a:r>
            <a:r>
              <a:rPr lang="en-US" dirty="0" err="1" smtClean="0"/>
              <a:t>PubMed</a:t>
            </a:r>
            <a:r>
              <a:rPr lang="en-US" dirty="0" smtClean="0"/>
              <a:t>, and Pitt’s institutional repository.</a:t>
            </a:r>
          </a:p>
          <a:p>
            <a:r>
              <a:rPr lang="en-US" dirty="0" smtClean="0"/>
              <a:t>Metrics need to be algorithmically</a:t>
            </a:r>
            <a:r>
              <a:rPr lang="en-US" baseline="0" dirty="0" smtClean="0"/>
              <a:t> </a:t>
            </a:r>
            <a:r>
              <a:rPr lang="en-US" dirty="0" smtClean="0"/>
              <a:t>combined from ALL places to capture</a:t>
            </a:r>
            <a:r>
              <a:rPr lang="en-US" baseline="0" dirty="0" smtClean="0"/>
              <a:t> all of its 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23F2-9456-784B-A6BB-298A6C5CC1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Usage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cs-CZ" sz="2000" dirty="0" smtClean="0"/>
              <a:t>Stahování, zobrazení, akvizice knihy, meziknihovní výpůjčka, služba dodávání dokumentů</a:t>
            </a:r>
            <a:endParaRPr lang="en-US" sz="2000" dirty="0" smtClean="0"/>
          </a:p>
          <a:p>
            <a:r>
              <a:rPr lang="en-US" sz="2000" b="1" dirty="0" smtClean="0"/>
              <a:t>Captures</a:t>
            </a:r>
          </a:p>
          <a:p>
            <a:pPr marL="631825" lvl="1">
              <a:buFont typeface="Arial" pitchFamily="34" charset="0"/>
              <a:buChar char="•"/>
              <a:defRPr/>
            </a:pPr>
            <a:r>
              <a:rPr lang="cs-CZ" sz="2000" dirty="0" smtClean="0"/>
              <a:t>Oblíbené, záložky, uložení, sledování obsahu, alerty</a:t>
            </a:r>
            <a:endParaRPr lang="en-US" sz="2000" dirty="0" smtClean="0"/>
          </a:p>
          <a:p>
            <a:r>
              <a:rPr lang="en-US" sz="2000" b="1" dirty="0" smtClean="0"/>
              <a:t>Mentions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cs-CZ" sz="2000" dirty="0" smtClean="0"/>
              <a:t>Publikace na blogu, novinky, články na Wikipedii, komentáře, recenze</a:t>
            </a:r>
            <a:endParaRPr lang="en-US" sz="2000" dirty="0" smtClean="0"/>
          </a:p>
          <a:p>
            <a:r>
              <a:rPr lang="en-US" sz="2000" b="1" dirty="0" smtClean="0"/>
              <a:t>Social Media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en-US" sz="2000" dirty="0" smtClean="0"/>
              <a:t>Tweet</a:t>
            </a:r>
            <a:r>
              <a:rPr lang="cs-CZ" sz="2000" dirty="0" smtClean="0"/>
              <a:t>y</a:t>
            </a:r>
            <a:r>
              <a:rPr lang="en-US" sz="2000" dirty="0" smtClean="0"/>
              <a:t>, Google +1s, </a:t>
            </a:r>
            <a:r>
              <a:rPr lang="cs-CZ" sz="2000" dirty="0" smtClean="0"/>
              <a:t>„to se mi líbí“</a:t>
            </a:r>
            <a:r>
              <a:rPr lang="en-US" sz="2000" dirty="0" smtClean="0"/>
              <a:t>, </a:t>
            </a:r>
            <a:r>
              <a:rPr lang="cs-CZ" sz="2000" dirty="0" smtClean="0"/>
              <a:t>sdílení obsahu</a:t>
            </a:r>
            <a:r>
              <a:rPr lang="en-US" sz="2000" dirty="0" smtClean="0"/>
              <a:t>, </a:t>
            </a:r>
            <a:r>
              <a:rPr lang="cs-CZ" sz="2000" dirty="0" smtClean="0"/>
              <a:t>hodnocení</a:t>
            </a:r>
            <a:endParaRPr lang="en-US" sz="2000" dirty="0" smtClean="0"/>
          </a:p>
          <a:p>
            <a:r>
              <a:rPr lang="en-US" sz="2000" b="1" dirty="0" smtClean="0"/>
              <a:t>Citations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en-US" sz="2000" dirty="0" smtClean="0"/>
              <a:t>Scopus, Google Scholar, Microsoft Academic Search, patent</a:t>
            </a:r>
            <a:r>
              <a:rPr lang="cs-CZ" sz="2000" dirty="0" smtClean="0"/>
              <a:t>ové dokumenty</a:t>
            </a:r>
            <a:endParaRPr lang="en-US" sz="2000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</a:t>
            </a:r>
            <a:r>
              <a:rPr lang="en-US" dirty="0" err="1" smtClean="0"/>
              <a:t>vizualize</a:t>
            </a:r>
            <a:r>
              <a:rPr lang="en-US" dirty="0" smtClean="0"/>
              <a:t> the</a:t>
            </a:r>
            <a:r>
              <a:rPr lang="en-US" baseline="0" dirty="0" smtClean="0"/>
              <a:t> impact– reaction has been 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16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0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44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44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um_BG_White.jpg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3" descr="EBSCO Logo_wht_outlines.png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8041154" y="6412812"/>
            <a:ext cx="914400" cy="322259"/>
          </a:xfrm>
          <a:prstGeom prst="rect">
            <a:avLst/>
          </a:prstGeom>
        </p:spPr>
      </p:pic>
      <p:pic>
        <p:nvPicPr>
          <p:cNvPr id="10" name="Picture 9" descr="logo_Plum Analytics.png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6934200" y="6339840"/>
            <a:ext cx="925288" cy="395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86800" y="228600"/>
            <a:ext cx="45720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FDABA7F5-AE2E-4C0E-B762-15A2CED68E17}" type="slidenum">
              <a:rPr lang="en-US" sz="1050" smtClean="0">
                <a:solidFill>
                  <a:prstClr val="white"/>
                </a:solidFill>
              </a:rPr>
              <a:pPr algn="r"/>
              <a:t>‹#›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6C215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3" descr="EBSCO Logo_wht_outlines.pn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8041154" y="6412812"/>
            <a:ext cx="914400" cy="322259"/>
          </a:xfrm>
          <a:prstGeom prst="rect">
            <a:avLst/>
          </a:prstGeom>
        </p:spPr>
      </p:pic>
      <p:pic>
        <p:nvPicPr>
          <p:cNvPr id="10" name="Picture 9" descr="logo_Plum Analytics.pn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934200" y="6339840"/>
            <a:ext cx="925288" cy="395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86800" y="228600"/>
            <a:ext cx="45720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FDABA7F5-AE2E-4C0E-B762-15A2CED68E17}" type="slidenum">
              <a:rPr lang="en-US" sz="1050" smtClean="0">
                <a:solidFill>
                  <a:prstClr val="white"/>
                </a:solidFill>
              </a:rPr>
              <a:pPr algn="r"/>
              <a:t>‹#›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  <p:sldLayoutId id="2147483691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6C215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um_BG_Purple.jp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10/14/2014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ees_DarkBlue.jp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DS_header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4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0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ＭＳ Ｐゴシック" pitchFamily="3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ＭＳ Ｐゴシック" pitchFamily="3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ＭＳ Ｐゴシック" pitchFamily="3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ea typeface="ＭＳ Ｐゴシック" pitchFamily="33" charset="-128"/>
        </a:defRPr>
      </a:lvl9pPr>
    </p:titleStyle>
    <p:bodyStyle>
      <a:lvl1pPr marL="231775" indent="-231775" algn="l" rtl="0" eaLnBrk="0" fontAlgn="base" hangingPunct="0">
        <a:spcBef>
          <a:spcPct val="6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2625" indent="-225425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7.png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://blog.qmee.com/qmee-online-in-60-second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Plum Analyti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694" y="485916"/>
            <a:ext cx="3853906" cy="1647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579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Jan Luprich,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EBSCO Information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PlumX</a:t>
            </a:r>
            <a:r>
              <a:rPr lang="en-US" sz="6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ALLmetrics</a:t>
            </a:r>
            <a:r>
              <a:rPr lang="cs-CZ" sz="4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- n</a:t>
            </a:r>
            <a:r>
              <a:rPr lang="en-US" sz="40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ot</a:t>
            </a:r>
            <a:r>
              <a:rPr 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just </a:t>
            </a:r>
            <a:r>
              <a:rPr lang="en-US" sz="40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altmetrics</a:t>
            </a:r>
            <a:r>
              <a:rPr 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sz="4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578800"/>
            <a:ext cx="1752600" cy="5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8763000" cy="439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600552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Given </a:t>
            </a:r>
            <a:r>
              <a:rPr lang="en-US" sz="3200" dirty="0"/>
              <a:t>how </a:t>
            </a:r>
            <a:r>
              <a:rPr lang="en-US" sz="3200" b="1" dirty="0"/>
              <a:t>tight budgets </a:t>
            </a:r>
            <a:r>
              <a:rPr lang="en-US" sz="3200" dirty="0"/>
              <a:t>are around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world, governments are rightfully demanding effectiveness in the programs they pay </a:t>
            </a:r>
            <a:r>
              <a:rPr lang="en-US" sz="3200" dirty="0" smtClean="0"/>
              <a:t>for.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200" dirty="0" smtClean="0"/>
              <a:t>          To </a:t>
            </a:r>
            <a:r>
              <a:rPr lang="en-US" sz="3200" dirty="0"/>
              <a:t>address these demands, we </a:t>
            </a:r>
            <a:r>
              <a:rPr lang="en-US" sz="3200" dirty="0" smtClean="0"/>
              <a:t>    </a:t>
            </a:r>
            <a:br>
              <a:rPr lang="en-US" sz="3200" dirty="0" smtClean="0"/>
            </a:br>
            <a:r>
              <a:rPr lang="en-US" sz="3200" dirty="0" smtClean="0"/>
              <a:t>           need </a:t>
            </a:r>
            <a:r>
              <a:rPr lang="en-US" sz="3200" b="1" dirty="0"/>
              <a:t>better measurement </a:t>
            </a:r>
            <a:r>
              <a:rPr lang="en-US" sz="3200" b="1" dirty="0" smtClean="0"/>
              <a:t>tools</a:t>
            </a:r>
            <a:br>
              <a:rPr lang="en-US" sz="3200" b="1" dirty="0" smtClean="0"/>
            </a:br>
            <a:r>
              <a:rPr lang="en-US" sz="3200" b="1" dirty="0" smtClean="0"/>
              <a:t>            </a:t>
            </a:r>
            <a:r>
              <a:rPr lang="en-US" sz="3200" dirty="0"/>
              <a:t>to determine which approaches </a:t>
            </a:r>
            <a:r>
              <a:rPr lang="en-US" sz="3200" dirty="0" smtClean="0"/>
              <a:t>         </a:t>
            </a:r>
            <a:br>
              <a:rPr lang="en-US" sz="3200" dirty="0" smtClean="0"/>
            </a:br>
            <a:r>
              <a:rPr lang="en-US" sz="3200" dirty="0" smtClean="0"/>
              <a:t>           work </a:t>
            </a:r>
            <a:r>
              <a:rPr lang="en-US" sz="3200" dirty="0"/>
              <a:t>and which do not</a:t>
            </a:r>
            <a:r>
              <a:rPr lang="en-US" sz="3200" dirty="0" smtClean="0"/>
              <a:t>.</a:t>
            </a:r>
            <a:r>
              <a:rPr lang="en-US" sz="3200" dirty="0" smtClean="0">
                <a:solidFill>
                  <a:schemeClr val="accent1"/>
                </a:solidFill>
                <a:latin typeface="Georgia" pitchFamily="18" charset="0"/>
              </a:rPr>
              <a:t>”</a:t>
            </a:r>
            <a:endParaRPr 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rcRect l="26122" b="19800"/>
          <a:stretch>
            <a:fillRect/>
          </a:stretch>
        </p:blipFill>
        <p:spPr>
          <a:xfrm>
            <a:off x="-40553" y="2743200"/>
            <a:ext cx="4195548" cy="4131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5257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Bill Gates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Gates Foundation Annual Letter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68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accent1"/>
                </a:solidFill>
                <a:latin typeface="Georgia" pitchFamily="18" charset="0"/>
              </a:rPr>
              <a:t>“</a:t>
            </a:r>
            <a:endParaRPr lang="en-US" sz="138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907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25908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8288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Metrika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kategorie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438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(clicks, downloads, views, library holdings, video plays)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438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CAPTURES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(bookmarks, code forks, favorites, readers, watchers)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181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MENTIONS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(blog posts, comments, reviews, Wikipedia links)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1816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SOCIAL MEDIA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(+1s, likes, shares, tweets)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181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CITATIONS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(PubMed Central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Scopus, patents)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16" descr="Metrics_Icons_Us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480" y="373380"/>
            <a:ext cx="2103120" cy="2103120"/>
          </a:xfrm>
          <a:prstGeom prst="rect">
            <a:avLst/>
          </a:prstGeom>
        </p:spPr>
      </p:pic>
      <p:pic>
        <p:nvPicPr>
          <p:cNvPr id="18" name="Picture 17" descr="Metrics_Icons_Mentio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" y="3154680"/>
            <a:ext cx="2103120" cy="2103120"/>
          </a:xfrm>
          <a:prstGeom prst="rect">
            <a:avLst/>
          </a:prstGeom>
        </p:spPr>
      </p:pic>
      <p:pic>
        <p:nvPicPr>
          <p:cNvPr id="19" name="Picture 18" descr="Metrics_Icons_SocialMedi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680" y="3154680"/>
            <a:ext cx="2103120" cy="2103120"/>
          </a:xfrm>
          <a:prstGeom prst="rect">
            <a:avLst/>
          </a:prstGeom>
        </p:spPr>
      </p:pic>
      <p:pic>
        <p:nvPicPr>
          <p:cNvPr id="20" name="Picture 19" descr="Metrics_Icons_Captur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080" y="373380"/>
            <a:ext cx="2103120" cy="2103120"/>
          </a:xfrm>
          <a:prstGeom prst="rect">
            <a:avLst/>
          </a:prstGeom>
        </p:spPr>
      </p:pic>
      <p:pic>
        <p:nvPicPr>
          <p:cNvPr id="21" name="Picture 20" descr="Metrics_Icons_Citation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080" y="3154680"/>
            <a:ext cx="2103120" cy="2103120"/>
          </a:xfrm>
          <a:prstGeom prst="rect">
            <a:avLst/>
          </a:prstGeom>
        </p:spPr>
      </p:pic>
      <p:pic>
        <p:nvPicPr>
          <p:cNvPr id="22" name="Picture 21" descr="PlumX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62" y="735330"/>
            <a:ext cx="2170938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623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06-27 12.53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54592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52800" y="4572000"/>
            <a:ext cx="25908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62000" y="2971800"/>
            <a:ext cx="2514600" cy="144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52800" y="2971800"/>
            <a:ext cx="2514600" cy="144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19800" y="2971800"/>
            <a:ext cx="2514600" cy="144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2000" y="4572000"/>
            <a:ext cx="2514600" cy="144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/>
              <a:t>Artefakt</a:t>
            </a:r>
            <a:r>
              <a:rPr lang="en-US" dirty="0" smtClean="0"/>
              <a:t> / </a:t>
            </a:r>
            <a:r>
              <a:rPr lang="cs-CZ" dirty="0" smtClean="0"/>
              <a:t>př. metrika článků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137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524000"/>
            <a:ext cx="27432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Amazon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Bit.ly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CrossRef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Delicious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Dryad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dSpace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ePrints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Facebook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Figshare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Github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1800" y="1524000"/>
            <a:ext cx="2743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Google+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Medwave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Mendeley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Microsoft Academic Search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PLOS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PubMed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Reddit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Research Blogging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Scopus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38800" y="1524000"/>
            <a:ext cx="2743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SlideShare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SourceForge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Stack Overflow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Twitter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USPTO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Vimeo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Wikipedia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/>
                </a:solidFill>
              </a:rPr>
              <a:t>Worldcat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YouTube</a:t>
            </a: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defRPr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653822"/>
            <a:ext cx="203200" cy="20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777" y="2109611"/>
            <a:ext cx="190500" cy="8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8311" y="2472266"/>
            <a:ext cx="203200" cy="20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8311" y="2841978"/>
            <a:ext cx="203200" cy="20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0889" y="3254022"/>
            <a:ext cx="203200" cy="20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3588" y="4025166"/>
            <a:ext cx="219456" cy="219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3467" y="4447822"/>
            <a:ext cx="177800" cy="17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43467" y="4854222"/>
            <a:ext cx="203200" cy="20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43467" y="5260622"/>
            <a:ext cx="203200" cy="20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124200" y="1676400"/>
            <a:ext cx="203200" cy="20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124200" y="2057400"/>
            <a:ext cx="203200" cy="20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124200" y="2438400"/>
            <a:ext cx="203200" cy="20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816600" y="4876800"/>
            <a:ext cx="203200" cy="20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791200" y="4521200"/>
            <a:ext cx="203200" cy="20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791200" y="4064000"/>
            <a:ext cx="203200" cy="203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5816600" y="3683000"/>
            <a:ext cx="203200" cy="20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816600" y="3276600"/>
            <a:ext cx="203200" cy="20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816600" y="2882900"/>
            <a:ext cx="203200" cy="165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5791200" y="2463800"/>
            <a:ext cx="203200" cy="20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5791200" y="2057400"/>
            <a:ext cx="203200" cy="20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5791200" y="1653822"/>
            <a:ext cx="203200" cy="203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3124200" y="5511800"/>
            <a:ext cx="203200" cy="203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3124200" y="4419600"/>
            <a:ext cx="203200" cy="203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3124200" y="4038600"/>
            <a:ext cx="203200" cy="203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3124200" y="3606800"/>
            <a:ext cx="203200" cy="203200"/>
          </a:xfrm>
          <a:prstGeom prst="rect">
            <a:avLst/>
          </a:prstGeom>
        </p:spPr>
      </p:pic>
      <p:pic>
        <p:nvPicPr>
          <p:cNvPr id="34" name="Picture 33" descr="Screen Shot 2013-09-11 at 10.32.15 AM.png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601839" y="3597628"/>
            <a:ext cx="247650" cy="2659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3124200" y="2895600"/>
            <a:ext cx="203200" cy="203200"/>
          </a:xfrm>
          <a:prstGeom prst="rect">
            <a:avLst/>
          </a:prstGeom>
        </p:spPr>
      </p:pic>
      <p:pic>
        <p:nvPicPr>
          <p:cNvPr id="36" name="Picture 35" descr="favicon.ico"/>
          <p:cNvPicPr>
            <a:picLocks noChangeAspect="1"/>
          </p:cNvPicPr>
          <p:nvPr/>
        </p:nvPicPr>
        <p:blipFill>
          <a:blip r:embed="rId29" cstate="email"/>
          <a:stretch>
            <a:fillRect/>
          </a:stretch>
        </p:blipFill>
        <p:spPr>
          <a:xfrm>
            <a:off x="3048000" y="4800600"/>
            <a:ext cx="304800" cy="304800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6858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cs-CZ" sz="4400" b="1" dirty="0" smtClean="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rPr>
              <a:t>Příklady zdrojů metriky</a:t>
            </a:r>
            <a:endParaRPr lang="en-US" sz="4400" b="1" dirty="0" smtClean="0">
              <a:solidFill>
                <a:srgbClr val="6C215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218324"/>
            <a:ext cx="5943600" cy="858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 </a:t>
            </a:r>
            <a:r>
              <a:rPr lang="cs-CZ" dirty="0" smtClean="0"/>
              <a:t>autorský profil</a:t>
            </a:r>
            <a:endParaRPr lang="en-US" dirty="0"/>
          </a:p>
        </p:txBody>
      </p:sp>
      <p:pic>
        <p:nvPicPr>
          <p:cNvPr id="6" name="Picture 5" descr="PlumX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62" y="357822"/>
            <a:ext cx="2170938" cy="586740"/>
          </a:xfrm>
          <a:prstGeom prst="rect">
            <a:avLst/>
          </a:prstGeom>
        </p:spPr>
      </p:pic>
      <p:pic>
        <p:nvPicPr>
          <p:cNvPr id="3" name="Picture 2" descr="Screen Shot 2014-09-09 at 11.34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53052"/>
            <a:ext cx="8001000" cy="52953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57800" y="1752600"/>
            <a:ext cx="2971800" cy="121920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2514600" y="3352800"/>
            <a:ext cx="914400" cy="533400"/>
          </a:xfrm>
          <a:prstGeom prst="line">
            <a:avLst/>
          </a:prstGeom>
          <a:noFill/>
          <a:ln w="127000">
            <a:solidFill>
              <a:srgbClr val="0A4877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cs-CZ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535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9 at 11.47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92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62600" y="4343400"/>
            <a:ext cx="3200400" cy="1143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lIns="18288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Vyhodnocení / Srovnání  dopadu</a:t>
            </a:r>
            <a:endParaRPr lang="en-US" sz="2400" b="1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945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218324"/>
            <a:ext cx="5943600" cy="858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 Author Dashboard</a:t>
            </a:r>
            <a:endParaRPr lang="en-US" dirty="0"/>
          </a:p>
        </p:txBody>
      </p:sp>
      <p:pic>
        <p:nvPicPr>
          <p:cNvPr id="6" name="Picture 5" descr="PlumX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62" y="357822"/>
            <a:ext cx="2170938" cy="586740"/>
          </a:xfrm>
          <a:prstGeom prst="rect">
            <a:avLst/>
          </a:prstGeom>
        </p:spPr>
      </p:pic>
      <p:pic>
        <p:nvPicPr>
          <p:cNvPr id="3" name="Picture 2" descr="Screen Shot 2014-09-09 at 11.34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53052"/>
            <a:ext cx="8001000" cy="5295348"/>
          </a:xfrm>
          <a:prstGeom prst="rect">
            <a:avLst/>
          </a:prstGeom>
        </p:spPr>
      </p:pic>
      <p:pic>
        <p:nvPicPr>
          <p:cNvPr id="7" name="Picture 6" descr="Screen Shot 2014-09-09 at 11.37.4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447800"/>
            <a:ext cx="4027299" cy="39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118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  <a:ea typeface="Calibri"/>
                <a:cs typeface="Calibri"/>
              </a:rPr>
              <a:t>Reporty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: </a:t>
            </a:r>
            <a:r>
              <a:rPr lang="en-US" sz="3600" b="1" dirty="0" err="1" smtClean="0">
                <a:solidFill>
                  <a:srgbClr val="660066"/>
                </a:solidFill>
                <a:ea typeface="Calibri"/>
                <a:cs typeface="Calibri"/>
              </a:rPr>
              <a:t>Metrika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 a </a:t>
            </a:r>
            <a:r>
              <a:rPr lang="en-US" sz="3600" b="1" dirty="0" err="1" smtClean="0">
                <a:solidFill>
                  <a:srgbClr val="660066"/>
                </a:solidFill>
                <a:ea typeface="Calibri"/>
                <a:cs typeface="Calibri"/>
              </a:rPr>
              <a:t>publikace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/>
            </a:r>
            <a:b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</a:br>
            <a:r>
              <a:rPr lang="hu-HU" sz="3600" dirty="0" smtClean="0">
                <a:solidFill>
                  <a:srgbClr val="660066"/>
                </a:solidFill>
                <a:ea typeface="Calibri"/>
                <a:cs typeface="Calibri"/>
              </a:rPr>
              <a:t>„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Publication Year</a:t>
            </a:r>
            <a:r>
              <a:rPr lang="hu-HU" sz="3600" b="1" dirty="0" smtClean="0">
                <a:solidFill>
                  <a:srgbClr val="660066"/>
                </a:solidFill>
                <a:ea typeface="Calibri"/>
                <a:cs typeface="Calibri"/>
              </a:rPr>
              <a:t>”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99" r="3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40254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Report</a:t>
            </a:r>
            <a:r>
              <a:rPr lang="hu-HU" sz="3600" dirty="0" smtClean="0">
                <a:solidFill>
                  <a:srgbClr val="660066"/>
                </a:solidFill>
                <a:ea typeface="Calibri"/>
                <a:cs typeface="Calibri"/>
              </a:rPr>
              <a:t>y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: </a:t>
            </a:r>
            <a:r>
              <a:rPr lang="en-US" sz="3600" b="1" dirty="0" err="1" smtClean="0">
                <a:solidFill>
                  <a:srgbClr val="660066"/>
                </a:solidFill>
                <a:ea typeface="Calibri"/>
                <a:cs typeface="Calibri"/>
              </a:rPr>
              <a:t>Soci</a:t>
            </a:r>
            <a:r>
              <a:rPr lang="cs-CZ" sz="3600" dirty="0" smtClean="0">
                <a:solidFill>
                  <a:srgbClr val="660066"/>
                </a:solidFill>
                <a:ea typeface="Calibri"/>
                <a:cs typeface="Calibri"/>
              </a:rPr>
              <a:t>ální média dle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 </a:t>
            </a:r>
            <a:r>
              <a:rPr lang="hu-HU" sz="3600" b="1" dirty="0" smtClean="0">
                <a:solidFill>
                  <a:srgbClr val="660066"/>
                </a:solidFill>
                <a:ea typeface="Calibri"/>
                <a:cs typeface="Calibri"/>
              </a:rPr>
              <a:t>„</a:t>
            </a:r>
            <a:r>
              <a:rPr lang="en-US" sz="3600" b="1" dirty="0" smtClean="0">
                <a:solidFill>
                  <a:srgbClr val="660066"/>
                </a:solidFill>
                <a:ea typeface="Calibri"/>
                <a:cs typeface="Calibri"/>
              </a:rPr>
              <a:t>Publication Type</a:t>
            </a:r>
            <a:r>
              <a:rPr lang="hu-HU" sz="3600" b="1" dirty="0" smtClean="0">
                <a:solidFill>
                  <a:srgbClr val="660066"/>
                </a:solidFill>
                <a:ea typeface="Calibri"/>
                <a:cs typeface="Calibri"/>
              </a:rPr>
              <a:t>”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2" r="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9534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Report</a:t>
            </a:r>
            <a:r>
              <a:rPr lang="cs-CZ" sz="4000" dirty="0" smtClean="0"/>
              <a:t>y</a:t>
            </a:r>
            <a:r>
              <a:rPr lang="en-US" sz="4000" dirty="0" smtClean="0"/>
              <a:t>: Top </a:t>
            </a:r>
            <a:r>
              <a:rPr lang="cs-CZ" sz="4000" dirty="0" smtClean="0"/>
              <a:t>vědci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31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75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685800" y="1981200"/>
            <a:ext cx="7391400" cy="4047714"/>
            <a:chOff x="304800" y="1600200"/>
            <a:chExt cx="8193766" cy="448710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766" y="3419993"/>
              <a:ext cx="2057400" cy="254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01" y="1626605"/>
              <a:ext cx="3485181" cy="4460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33555" y="5410200"/>
              <a:ext cx="3733800" cy="4572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166" y="1600200"/>
              <a:ext cx="2057400" cy="25817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04800" y="4458420"/>
              <a:ext cx="3733800" cy="4572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9413866" flipV="1">
              <a:off x="3655362" y="3544526"/>
              <a:ext cx="3507939" cy="12061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8681012">
              <a:off x="3769075" y="4954480"/>
              <a:ext cx="1580813" cy="10522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1000" y="274638"/>
            <a:ext cx="7924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rgbClr val="6C2159"/>
                </a:solidFill>
                <a:cs typeface="Arial" pitchFamily="34" charset="0"/>
              </a:rPr>
              <a:t>Současný způsob</a:t>
            </a:r>
            <a:endParaRPr lang="en-US" sz="2800" b="1" dirty="0">
              <a:solidFill>
                <a:srgbClr val="6C2159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85800"/>
            <a:ext cx="73148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7200" b="1" dirty="0" smtClean="0">
                <a:solidFill>
                  <a:srgbClr val="7AA540"/>
                </a:solidFill>
                <a:cs typeface="Arial" pitchFamily="34" charset="0"/>
              </a:rPr>
              <a:t>Hodnocení vědy</a:t>
            </a:r>
            <a:endParaRPr lang="en-US" sz="1200" dirty="0">
              <a:solidFill>
                <a:srgbClr val="7AA5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228600"/>
            <a:ext cx="45720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FDABA7F5-AE2E-4C0E-B762-15A2CED68E17}" type="slidenum">
              <a:rPr lang="en-US" sz="1050" smtClean="0">
                <a:solidFill>
                  <a:prstClr val="white"/>
                </a:solidFill>
              </a:rPr>
              <a:pPr algn="r"/>
              <a:t>2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780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943600" cy="1143000"/>
          </a:xfrm>
        </p:spPr>
        <p:txBody>
          <a:bodyPr/>
          <a:lstStyle/>
          <a:p>
            <a:r>
              <a:rPr lang="en-US" dirty="0" smtClean="0"/>
              <a:t>  Metrics - Dashboard</a:t>
            </a:r>
            <a:endParaRPr lang="en-US" dirty="0"/>
          </a:p>
        </p:txBody>
      </p:sp>
      <p:pic>
        <p:nvPicPr>
          <p:cNvPr id="6" name="Picture 5" descr="PlumX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62" y="556260"/>
            <a:ext cx="2170938" cy="586740"/>
          </a:xfrm>
          <a:prstGeom prst="rect">
            <a:avLst/>
          </a:prstGeom>
        </p:spPr>
      </p:pic>
      <p:pic>
        <p:nvPicPr>
          <p:cNvPr id="3" name="Picture 2" descr="Screen Shot 2014-09-09 at 11.44.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10609"/>
            <a:ext cx="8129036" cy="48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64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667000"/>
            <a:ext cx="5638800" cy="1470025"/>
          </a:xfrm>
        </p:spPr>
        <p:txBody>
          <a:bodyPr/>
          <a:lstStyle/>
          <a:p>
            <a:r>
              <a:rPr lang="en-US" sz="6000" dirty="0" smtClean="0"/>
              <a:t>                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en-US" sz="4000" dirty="0" smtClean="0"/>
              <a:t>-</a:t>
            </a:r>
            <a:r>
              <a:rPr lang="cs-CZ" sz="4000" dirty="0" smtClean="0"/>
              <a:t> Technicky otevřený</a:t>
            </a:r>
            <a:br>
              <a:rPr lang="cs-CZ" sz="4000" dirty="0" smtClean="0"/>
            </a:br>
            <a:r>
              <a:rPr lang="cs-CZ" sz="4000" dirty="0" smtClean="0"/>
              <a:t>  systém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- Integrace s repozitáři</a:t>
            </a:r>
            <a:endParaRPr lang="en-US" sz="4000" dirty="0"/>
          </a:p>
        </p:txBody>
      </p:sp>
      <p:pic>
        <p:nvPicPr>
          <p:cNvPr id="3" name="Picture 2" descr="PlumX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90600"/>
            <a:ext cx="3081101" cy="8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501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Vi</a:t>
            </a:r>
            <a:r>
              <a:rPr lang="cs-CZ" dirty="0" smtClean="0"/>
              <a:t>zualizace dopadu</a:t>
            </a:r>
            <a:r>
              <a:rPr lang="en-US" dirty="0" smtClean="0"/>
              <a:t>: Widgets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3061269" cy="42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shot 2014-06-28 10.51.5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999776"/>
            <a:ext cx="26670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981200"/>
            <a:ext cx="2743200" cy="42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447800"/>
            <a:ext cx="133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Plum Print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4478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Group Widget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447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Author Widget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95320" y="1480820"/>
            <a:ext cx="5080" cy="476758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0920" y="1480820"/>
            <a:ext cx="5080" cy="476758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8011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199" y="960160"/>
            <a:ext cx="3526541" cy="35265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112" y="5638800"/>
            <a:ext cx="893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FFFF00"/>
                </a:solidFill>
                <a:ea typeface="ＭＳ Ｐゴシック" charset="-128"/>
              </a:rPr>
              <a:t>Integrace s EBSCO Discovery Service (EDS)</a:t>
            </a:r>
            <a:endParaRPr lang="en-US" sz="2800" b="1" dirty="0">
              <a:solidFill>
                <a:srgbClr val="FFFF00"/>
              </a:solidFill>
              <a:ea typeface="ＭＳ Ｐゴシック" charset="-128"/>
            </a:endParaRPr>
          </a:p>
        </p:txBody>
      </p:sp>
      <p:sp>
        <p:nvSpPr>
          <p:cNvPr id="1026" name="AutoShape 2" descr="data:image/jpeg;base64,/9j/4AAQSkZJRgABAQAAAQABAAD/2wCEAAkGBxQSEhQSExQVFRUWGBUYGBgYGBwYHhocHh0eIB0ZHR4eISggHyQlISEgIzMnMSsrLjIxHB8zODQsQygtLjcBCgoKDg0OGxAQGywkICU0LSw3LzQsNCwtLyw3LzQuNCw0LCwvLDEsNDQsLSwsLCw0LC0sLSw0NCwsLC0sLCwsLP/AABEIAGQAZAMBEQACEQEDEQH/xAAcAAACAgMBAQAAAAAAAAAAAAAABgUHAQMEAgj/xABEEAACAQIEAwQFBgoLAQAAAAABAgMAEQQFEiEGMVEHE0FhFCJxgZEyNUJzwdIVI1JicpOhstHwJDM0RFR0hJSisbQW/8QAGwEBAAIDAQEAAAAAAAAAAAAAAAEFAgMEBgf/xAA8EQACAQIDBAUJBgYDAAAAAAAAAQIDEQQFIRIxQXEiUWGBoRMyNEKRkrHB8BQjU2LR4SQzgqKy8RVScv/aAAwDAQACEQMRAD8AvGgCgCgCgCgCgCgCgCgCgCgCgCgCgCgFbLM4xeK7x4UgjjVgqiUOXIKqwY6G07hq7KlKlSspXb7N2/tRFzttmHXB/CX+NavuOqXh+g1C2YdcH8Jf40+46peH6DUx3uPSzMmGlXxWNnRrdVLXUnyNvaKm1B8WvEamx+IkKRGNHkkmuEitpYFba9d/kBCQGvyuBuSBRYd3e07JcfhbrvwJZ7QY0i5OGUn6NpG0+Wq41e2wp9x+bwJVuIaMb+Xhv1cn36fcfm8CeiZCYz8vDfq5Pv0+4/N4DonCM9khxBhxPdadEb94nqKmpnWz62Ox07EVn5CE4bVO/L/RDtwGJGBAIIIO4I3uOtcjViDNAFAV/wBpWJb0zKsMSDDPM4ljIBV9LRFQbjwufjVrl8F5KrU4xWj6t5i20yU7Of6h/bB/5oa5sZ5y7/8AJmQ2E1xgrLtO4n7mzoVdU0WAfmxO9rciB4716LKMF5Toy0bvw4HPWqNS2USvBXGSSwFp5ALDUpJubW3X29OvurmzDLpQqWprsMqdRWtJnFlvEmFjx2IxBLfjQqD1r6AOZ0X21mxP6IrOpgK0qEYJbrvn39hCrxciw0cEAggg8iN6pGmtGbz1UAKATuIlBxUoNiPRoef6c9dtB9Bc/kH5r7vmc/Y5mUs+Wo0rlyrsgJtfStrDbpW3NaMKWItBW4hK0UPNVoCgK47S1vmWSeU0p/5Q1bZf6PX5L5mLdmdPCGdR4bDvruW/EWUDc2ghUjpsQR7jWNfDVKslZdfxbEpxitWVzxZ2gz940V9dtiSdr87aR09tekwWUQcVPd8facjlJ72I2ZZxLPs7bXvYCwvV1Rw1Ol5qMT1gc7nhXQj2W97WB399KuFpVHeS1DVzRDmEiy98GOu9yevUHyrOVGEobDWhI0ZZ2hTx7EC199LMvle1yCarauUUparxsQ72si3OFe0CKRESRtbHnILbDw1C9xXl8ZlM4Nyjp2fob4VuEvaP1Uh0CfxB/a5f8tD+/PXbQ/lr/wBB+b7PmRnYX82D62T7K6c59I7kT6qLDqpIK64o4zaDGBNZRQdCgg6WYbnXfYXvbw25VfYPLlVoXtd7+7sOedVqVkV/xhx9I0gUaZGX6R5C/MALbyq7wOUw2LvRP2+Jh5WT1E/HcSYiUWL6R4hPVv7+dWtLA0abulfnqYERXYAoAoAoAoBn4EzRIJrvYElCpb5Pqm9j7arcyoSq09O3dvBZvGnGgKJMlxoT5Oq3rEnbz2tvXnsBl1pOEravwM5Vm30dBcj7RVdjI7euyKja1Jsq6rW07c2PxrrlkjXRS036fuS68rWHnsgmjSA4eLUyC8iufHURcchVRnNKSmpy37rG2nU2ls9RYVUhtEntD4SGKjeQWNl1Op2vp8QfA2v7auMrx/kJKL7nzNFanfpLefO+c4IQylBe2xF+djXvKFTykFI507k1wrwquIgnxc8hhw0BUMyoXZmP0VA6Ai5O3rDzrixuYOjUjRpx2py4XskbIwurvcdM/CuFaOLEYfFPJFJPHAyGL8ZEWB3YA2O4sLc71rjj68ZypVaaUknK99HYnYXBkhmvAmDgxIwj5gFmJUAGE6QW5amBsK0Uc1xFWl5aNG8eevsJdNJ2bNWUdnRafF4fETdy+FQSEhNYaPclgbg9Nrdayr5yo06dSnG6npvtZ9QVPWzZp/8Ai4JsLiMTg8Z33owDSI0TRnSb7gn2H4Gs/wDk6tOvClXp7O1ud7kbCaumc/GvCcOAjhZcQ0jzIsiL3en1D4k32PlWeX5hUxUpJwso6N34kSgoreTGW9neHmbDRjGMJMTF3yDuTbT43N9twfhXJVzmrTU5OmrQdn0jJU07anNguD4JlnkfGumFw5CpO8RCOeTBBe5INtgDzrOpmVWnKEVSTnL1U9V1XHk09biTjURZGEbF0BIViNOoeBt4VdU3JwTmrPqNTHzgHO50UKquqqCO9XlbnY+HO1UuY4ak3q078BFuL0L5yCB0gQSE67XIJva/hfyrxWJlGVVuO47IXsrm7NImeGRUtqZGAvyuRWFGSjUi5brmR8y8e5dJHOXYHSbLe3Ijmp6H+FfRMtrwnT2Vv3nAtNGMfDT47AYKHFYBTiIsT3gniaPvFV0NgbCzC4vvfe2/IVXYtYbF4iVHEPZcLWd7Np/X1qb1tRjeIzx5HHO2XSnBrg8W2IV2iiBAESXbXIoFluQLE73a2+9VzxM6arQ8ptwUWk3vu9LJ8e02OKdnawt5hw3i8bnMkzRPFCJ9TSyAoqxxkDVduoXYedWFLG0MNl8YKScrWstXd8NOZhKnLbvbQbcRmzSLmmZw4fvUKQ4eEOhZZVW5d9OxKHUPIgfCqhQUZUMLOdndydnqm9yv16Gd9GyB4uxjS5THPlsMUWHlFsYsMYVlZfBrfQ3Ph03sTXfgaahjnTxUm5LzLu6/39WujCWsLrcR3axkmJmx0awwSyRCGGOJlUspHkRsOdb8lxNGnhpOpJJ3bfWRWi9rQaeHIO6xss6I8qYHApCNNyGlA9ZFPJt78qrMTPbw8abaTqTcuUeDfUbEulyQv5xhWzjKosRDD3cuDLI0MalY2Q+MS7i4I5Df5QPhXfh5xy7GulOV4ztq3qn2v6+Jg1txuitctwRllWPcb+ttuAOe3O9ehq1VCDkaC/Oy3JYu6Lizoh7satzrU+senT+RXiM3xU3O25vXuN9Kn6zLFqiN4UBV3avCgxGEiEQf0zvUYDmWUxhGHhf1jvzq+ymtJRlJytsWfxNU4XehUeYxz4UAwzy9wfkMjsBvvY2sL+NesoSo4jz4ra7UjmTZGLms4YuJpQxABbW1yByBN711fZ6VrbKtyRN2ZmzadwVaeVlPMGRiD7iaLD0ou6ir8kLsEzadVCieUKBYKJGAA6Wva1Hh6Td3FX5IXZqhxsiKUWR1RuahiAfaAbGspU4Se00r8iLs6Y8+xSpoXETBPyRIwH/da3hKDltOCvyRltyta5pw2ZzRjTHNKg52V2UfAGs5UKcneUU+4i7N2XYvEm0cMkw5kKjsB5mwNqwqwoLpVEu9BNj7wfwuULSOdUpUlzz7u4a3PmSRbx5VQ5hj1JbMd25dplCF9XuHzsNcnLbncmaUk+ZIqhzn0juOz1V9cSwqqSAoCtu075yyT6+T96CrfLvR6/JfMjicGG4Z9MwbEDUy9wunwIOHh3HQgkn410Ucb5Cqruyd9f6ma6lO6ut5UefcPyYYkkEpe2q1rHow8DXr8NjIVlpv6jlIeuwkKgDlgeAJZULBvWW2oKpa1wSBtvfb9lVVTNacJWa0fbYlxaVzkzXgfEw8hr2vYBlNvYwF62Uczo1Oz67DHXihaZCDYgg8rVY3Vrkli9nHDDuQyj13HJjYKt+Z8ftqgzXGwirPcjKEZSdkWvnWFSOVlRQqiBbACw+VJXlKc5TgnJ3e0dj81/XWRXYX82D62T7K35z6R3In1UWHVSQFAVt2nfOWSfXyfvQVb5d6PX5L5kcTt4GzrDwwsks0cbf0c2Zgpt6NDvvWnEUKlRpwi2tf8mLo98Sfg7FAn0rDhj8oFlKvblqF/wBtbsLLFUfUdvFGE4xlrxRT+bcJwLIwTExKF/O1rvysRvavUUMzm4rag34HM4tEhwjwRFNKF76KVgQbagFHS4vdrm4sK1Y3NZQh5rS8QoSk7RLc4Oy4YafGR3vZcMxPgCVa9vKvKYuu60YvmvgdUI7OiJPG5vgpNUTzxMeRAcEj4cjWqnSrwanGL9hLs9GLUGRZffU2IVjf80cuQJ35VYSxeKtaMGvaa/JRJvLny+BtUbxhtxq1b7+HSuSr9qqK0k7cjOEYw3HHm+MjllkaNw4EKAkbgG8lh/PSlOEoQSkrambfRa5fMjOwv5sH1sn2Vvzn0juRPqosOqkgKArrtUy3FviMuxGEgM5w7yuQCAL3iKg7jnpPwq1y6rSjCpCrLZ2kl8SOIt4f8KoAq5fiQiqqqoxclgBsAPX6WHurpthHvqL3P2BsWbNh/cMSf9ZJ9+jWD/EXufsDHe5va3oOJvtv6XJv1+nS2Dv/ADF7n7EmrNM2zKKFmnwMohUXcvJ3wt5h9W3mLEdRU06WGnK0aivysL8GLEfHryM4xALxuIwyC5aTQpVFLG4Nrkm4Nzp52rueXqFtjR668F9WIcbD9fNdtOXsi2ACjFlAB00xlVHwqsSw34n9qfx1M0rbrGL5xb+xNfa59Mk9+2uwqf4S/nr3UTfsQH8L/wCCb/ey/fp/C/8Ade4ifYYIzff+g3uCAGxcjgEgjVZnsTv+yj+y/if2pGL1XAZOynJJsHge5nTQ/eObXB2NrHauXM68K1fag7qxD3JDlVcQFAFAFAFAFAYZQQQRcHYg0TtqgQ+F4UwUcnephYFcG4YRqCD1G21dEsVWlHZcnYixM1zkh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8" name="AutoShape 4" descr="data:image/jpeg;base64,/9j/4AAQSkZJRgABAQAAAQABAAD/2wCEAAkGBxQSEhQSExQVFRUWGBUYGBgYGBwYHhocHh0eIB0ZHR4eISggHyQlISEgIzMnMSsrLjIxHB8zODQsQygtLjcBCgoKDg0OGxAQGywkICU0LSw3LzQsNCwtLyw3LzQuNCw0LCwvLDEsNDQsLSwsLCw0LC0sLSw0NCwsLC0sLCwsLP/AABEIAGQAZAMBEQACEQEDEQH/xAAcAAACAgMBAQAAAAAAAAAAAAAABgUHAQMEAgj/xABEEAACAQIEAwQFBgoLAQAAAAABAgMAEQQFEiEGMVEHE0FhFCJxgZEyNUJzwdIVI1JicpOhstHwJDM0RFR0hJSisbQW/8QAGwEBAAIDAQEAAAAAAAAAAAAAAAEFAgMEBgf/xAA8EQACAQIDBAUJBgYDAAAAAAAAAQIDEQQFIRIxQXEiUWGBoRMyNEKRkrHB8BQjU2LR4SQzgqKy8RVScv/aAAwDAQACEQMRAD8AvGgCgCgCgCgCgCgCgCgCgCgCgCgCgCgFbLM4xeK7x4UgjjVgqiUOXIKqwY6G07hq7KlKlSspXb7N2/tRFzttmHXB/CX+NavuOqXh+g1C2YdcH8Jf40+46peH6DUx3uPSzMmGlXxWNnRrdVLXUnyNvaKm1B8WvEamx+IkKRGNHkkmuEitpYFba9d/kBCQGvyuBuSBRYd3e07JcfhbrvwJZ7QY0i5OGUn6NpG0+Wq41e2wp9x+bwJVuIaMb+Xhv1cn36fcfm8CeiZCYz8vDfq5Pv0+4/N4DonCM9khxBhxPdadEb94nqKmpnWz62Ox07EVn5CE4bVO/L/RDtwGJGBAIIIO4I3uOtcjViDNAFAV/wBpWJb0zKsMSDDPM4ljIBV9LRFQbjwufjVrl8F5KrU4xWj6t5i20yU7Of6h/bB/5oa5sZ5y7/8AJmQ2E1xgrLtO4n7mzoVdU0WAfmxO9rciB4716LKMF5Toy0bvw4HPWqNS2USvBXGSSwFp5ALDUpJubW3X29OvurmzDLpQqWprsMqdRWtJnFlvEmFjx2IxBLfjQqD1r6AOZ0X21mxP6IrOpgK0qEYJbrvn39hCrxciw0cEAggg8iN6pGmtGbz1UAKATuIlBxUoNiPRoef6c9dtB9Bc/kH5r7vmc/Y5mUs+Wo0rlyrsgJtfStrDbpW3NaMKWItBW4hK0UPNVoCgK47S1vmWSeU0p/5Q1bZf6PX5L5mLdmdPCGdR4bDvruW/EWUDc2ghUjpsQR7jWNfDVKslZdfxbEpxitWVzxZ2gz940V9dtiSdr87aR09tekwWUQcVPd8facjlJ72I2ZZxLPs7bXvYCwvV1Rw1Ol5qMT1gc7nhXQj2W97WB399KuFpVHeS1DVzRDmEiy98GOu9yevUHyrOVGEobDWhI0ZZ2hTx7EC199LMvle1yCarauUUparxsQ72si3OFe0CKRESRtbHnILbDw1C9xXl8ZlM4Nyjp2fob4VuEvaP1Uh0CfxB/a5f8tD+/PXbQ/lr/wBB+b7PmRnYX82D62T7K6c59I7kT6qLDqpIK64o4zaDGBNZRQdCgg6WYbnXfYXvbw25VfYPLlVoXtd7+7sOedVqVkV/xhx9I0gUaZGX6R5C/MALbyq7wOUw2LvRP2+Jh5WT1E/HcSYiUWL6R4hPVv7+dWtLA0abulfnqYERXYAoAoAoAoBn4EzRIJrvYElCpb5Pqm9j7arcyoSq09O3dvBZvGnGgKJMlxoT5Oq3rEnbz2tvXnsBl1pOEravwM5Vm30dBcj7RVdjI7euyKja1Jsq6rW07c2PxrrlkjXRS036fuS68rWHnsgmjSA4eLUyC8iufHURcchVRnNKSmpy37rG2nU2ls9RYVUhtEntD4SGKjeQWNl1Op2vp8QfA2v7auMrx/kJKL7nzNFanfpLefO+c4IQylBe2xF+djXvKFTykFI507k1wrwquIgnxc8hhw0BUMyoXZmP0VA6Ai5O3rDzrixuYOjUjRpx2py4XskbIwurvcdM/CuFaOLEYfFPJFJPHAyGL8ZEWB3YA2O4sLc71rjj68ZypVaaUknK99HYnYXBkhmvAmDgxIwj5gFmJUAGE6QW5amBsK0Uc1xFWl5aNG8eevsJdNJ2bNWUdnRafF4fETdy+FQSEhNYaPclgbg9Nrdayr5yo06dSnG6npvtZ9QVPWzZp/8Ai4JsLiMTg8Z33owDSI0TRnSb7gn2H4Gs/wDk6tOvClXp7O1ud7kbCaumc/GvCcOAjhZcQ0jzIsiL3en1D4k32PlWeX5hUxUpJwso6N34kSgoreTGW9neHmbDRjGMJMTF3yDuTbT43N9twfhXJVzmrTU5OmrQdn0jJU07anNguD4JlnkfGumFw5CpO8RCOeTBBe5INtgDzrOpmVWnKEVSTnL1U9V1XHk09biTjURZGEbF0BIViNOoeBt4VdU3JwTmrPqNTHzgHO50UKquqqCO9XlbnY+HO1UuY4ak3q078BFuL0L5yCB0gQSE67XIJva/hfyrxWJlGVVuO47IXsrm7NImeGRUtqZGAvyuRWFGSjUi5brmR8y8e5dJHOXYHSbLe3Ijmp6H+FfRMtrwnT2Vv3nAtNGMfDT47AYKHFYBTiIsT3gniaPvFV0NgbCzC4vvfe2/IVXYtYbF4iVHEPZcLWd7Np/X1qb1tRjeIzx5HHO2XSnBrg8W2IV2iiBAESXbXIoFluQLE73a2+9VzxM6arQ8ptwUWk3vu9LJ8e02OKdnawt5hw3i8bnMkzRPFCJ9TSyAoqxxkDVduoXYedWFLG0MNl8YKScrWstXd8NOZhKnLbvbQbcRmzSLmmZw4fvUKQ4eEOhZZVW5d9OxKHUPIgfCqhQUZUMLOdndydnqm9yv16Gd9GyB4uxjS5THPlsMUWHlFsYsMYVlZfBrfQ3Ph03sTXfgaahjnTxUm5LzLu6/39WujCWsLrcR3axkmJmx0awwSyRCGGOJlUspHkRsOdb8lxNGnhpOpJJ3bfWRWi9rQaeHIO6xss6I8qYHApCNNyGlA9ZFPJt78qrMTPbw8abaTqTcuUeDfUbEulyQv5xhWzjKosRDD3cuDLI0MalY2Q+MS7i4I5Df5QPhXfh5xy7GulOV4ztq3qn2v6+Jg1txuitctwRllWPcb+ttuAOe3O9ehq1VCDkaC/Oy3JYu6Lizoh7satzrU+senT+RXiM3xU3O25vXuN9Kn6zLFqiN4UBV3avCgxGEiEQf0zvUYDmWUxhGHhf1jvzq+ymtJRlJytsWfxNU4XehUeYxz4UAwzy9wfkMjsBvvY2sL+NesoSo4jz4ra7UjmTZGLms4YuJpQxABbW1yByBN711fZ6VrbKtyRN2ZmzadwVaeVlPMGRiD7iaLD0ou6ir8kLsEzadVCieUKBYKJGAA6Wva1Hh6Td3FX5IXZqhxsiKUWR1RuahiAfaAbGspU4Se00r8iLs6Y8+xSpoXETBPyRIwH/da3hKDltOCvyRltyta5pw2ZzRjTHNKg52V2UfAGs5UKcneUU+4i7N2XYvEm0cMkw5kKjsB5mwNqwqwoLpVEu9BNj7wfwuULSOdUpUlzz7u4a3PmSRbx5VQ5hj1JbMd25dplCF9XuHzsNcnLbncmaUk+ZIqhzn0juOz1V9cSwqqSAoCtu075yyT6+T96CrfLvR6/JfMjicGG4Z9MwbEDUy9wunwIOHh3HQgkn410Ucb5Cqruyd9f6ma6lO6ut5UefcPyYYkkEpe2q1rHow8DXr8NjIVlpv6jlIeuwkKgDlgeAJZULBvWW2oKpa1wSBtvfb9lVVTNacJWa0fbYlxaVzkzXgfEw8hr2vYBlNvYwF62Uczo1Oz67DHXihaZCDYgg8rVY3Vrkli9nHDDuQyj13HJjYKt+Z8ftqgzXGwirPcjKEZSdkWvnWFSOVlRQqiBbACw+VJXlKc5TgnJ3e0dj81/XWRXYX82D62T7K35z6R3In1UWHVSQFAVt2nfOWSfXyfvQVb5d6PX5L5kcTt4GzrDwwsks0cbf0c2Zgpt6NDvvWnEUKlRpwi2tf8mLo98Sfg7FAn0rDhj8oFlKvblqF/wBtbsLLFUfUdvFGE4xlrxRT+bcJwLIwTExKF/O1rvysRvavUUMzm4rag34HM4tEhwjwRFNKF76KVgQbagFHS4vdrm4sK1Y3NZQh5rS8QoSk7RLc4Oy4YafGR3vZcMxPgCVa9vKvKYuu60YvmvgdUI7OiJPG5vgpNUTzxMeRAcEj4cjWqnSrwanGL9hLs9GLUGRZffU2IVjf80cuQJ35VYSxeKtaMGvaa/JRJvLny+BtUbxhtxq1b7+HSuSr9qqK0k7cjOEYw3HHm+MjllkaNw4EKAkbgG8lh/PSlOEoQSkrambfRa5fMjOwv5sH1sn2Vvzn0juRPqosOqkgKArrtUy3FviMuxGEgM5w7yuQCAL3iKg7jnpPwq1y6rSjCpCrLZ2kl8SOIt4f8KoAq5fiQiqqqoxclgBsAPX6WHurpthHvqL3P2BsWbNh/cMSf9ZJ9+jWD/EXufsDHe5va3oOJvtv6XJv1+nS2Dv/ADF7n7EmrNM2zKKFmnwMohUXcvJ3wt5h9W3mLEdRU06WGnK0aivysL8GLEfHryM4xALxuIwyC5aTQpVFLG4Nrkm4Nzp52rueXqFtjR668F9WIcbD9fNdtOXsi2ACjFlAB00xlVHwqsSw34n9qfx1M0rbrGL5xb+xNfa59Mk9+2uwqf4S/nr3UTfsQH8L/wCCb/ey/fp/C/8Ade4ifYYIzff+g3uCAGxcjgEgjVZnsTv+yj+y/if2pGL1XAZOynJJsHge5nTQ/eObXB2NrHauXM68K1fag7qxD3JDlVcQFAFAFAFAFAYZQQQRcHYg0TtqgQ+F4UwUcnephYFcG4YRqCD1G21dEsVWlHZcnYixM1zkh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30" name="AutoShape 6" descr="data:image/jpeg;base64,/9j/4AAQSkZJRgABAQAAAQABAAD/2wCEAAkGBxQSEhQSExQVFRUWGBUYGBgYGBwYHhocHh0eIB0ZHR4eISggHyQlISEgIzMnMSsrLjIxHB8zODQsQygtLjcBCgoKDg0OGxAQGywkICU0LSw3LzQsNCwtLyw3LzQuNCw0LCwvLDEsNDQsLSwsLCw0LC0sLSw0NCwsLC0sLCwsLP/AABEIAGQAZAMBEQACEQEDEQH/xAAcAAACAgMBAQAAAAAAAAAAAAAABgUHAQMEAgj/xABEEAACAQIEAwQFBgoLAQAAAAABAgMAEQQFEiEGMVEHE0FhFCJxgZEyNUJzwdIVI1JicpOhstHwJDM0RFR0hJSisbQW/8QAGwEBAAIDAQEAAAAAAAAAAAAAAAEFAgMEBgf/xAA8EQACAQIDBAUJBgYDAAAAAAAAAQIDEQQFIRIxQXEiUWGBoRMyNEKRkrHB8BQjU2LR4SQzgqKy8RVScv/aAAwDAQACEQMRAD8AvGgCgCgCgCgCgCgCgCgCgCgCgCgCgCgFbLM4xeK7x4UgjjVgqiUOXIKqwY6G07hq7KlKlSspXb7N2/tRFzttmHXB/CX+NavuOqXh+g1C2YdcH8Jf40+46peH6DUx3uPSzMmGlXxWNnRrdVLXUnyNvaKm1B8WvEamx+IkKRGNHkkmuEitpYFba9d/kBCQGvyuBuSBRYd3e07JcfhbrvwJZ7QY0i5OGUn6NpG0+Wq41e2wp9x+bwJVuIaMb+Xhv1cn36fcfm8CeiZCYz8vDfq5Pv0+4/N4DonCM9khxBhxPdadEb94nqKmpnWz62Ox07EVn5CE4bVO/L/RDtwGJGBAIIIO4I3uOtcjViDNAFAV/wBpWJb0zKsMSDDPM4ljIBV9LRFQbjwufjVrl8F5KrU4xWj6t5i20yU7Of6h/bB/5oa5sZ5y7/8AJmQ2E1xgrLtO4n7mzoVdU0WAfmxO9rciB4716LKMF5Toy0bvw4HPWqNS2USvBXGSSwFp5ALDUpJubW3X29OvurmzDLpQqWprsMqdRWtJnFlvEmFjx2IxBLfjQqD1r6AOZ0X21mxP6IrOpgK0qEYJbrvn39hCrxciw0cEAggg8iN6pGmtGbz1UAKATuIlBxUoNiPRoef6c9dtB9Bc/kH5r7vmc/Y5mUs+Wo0rlyrsgJtfStrDbpW3NaMKWItBW4hK0UPNVoCgK47S1vmWSeU0p/5Q1bZf6PX5L5mLdmdPCGdR4bDvruW/EWUDc2ghUjpsQR7jWNfDVKslZdfxbEpxitWVzxZ2gz940V9dtiSdr87aR09tekwWUQcVPd8facjlJ72I2ZZxLPs7bXvYCwvV1Rw1Ol5qMT1gc7nhXQj2W97WB399KuFpVHeS1DVzRDmEiy98GOu9yevUHyrOVGEobDWhI0ZZ2hTx7EC199LMvle1yCarauUUparxsQ72si3OFe0CKRESRtbHnILbDw1C9xXl8ZlM4Nyjp2fob4VuEvaP1Uh0CfxB/a5f8tD+/PXbQ/lr/wBB+b7PmRnYX82D62T7K6c59I7kT6qLDqpIK64o4zaDGBNZRQdCgg6WYbnXfYXvbw25VfYPLlVoXtd7+7sOedVqVkV/xhx9I0gUaZGX6R5C/MALbyq7wOUw2LvRP2+Jh5WT1E/HcSYiUWL6R4hPVv7+dWtLA0abulfnqYERXYAoAoAoAoBn4EzRIJrvYElCpb5Pqm9j7arcyoSq09O3dvBZvGnGgKJMlxoT5Oq3rEnbz2tvXnsBl1pOEravwM5Vm30dBcj7RVdjI7euyKja1Jsq6rW07c2PxrrlkjXRS036fuS68rWHnsgmjSA4eLUyC8iufHURcchVRnNKSmpy37rG2nU2ls9RYVUhtEntD4SGKjeQWNl1Op2vp8QfA2v7auMrx/kJKL7nzNFanfpLefO+c4IQylBe2xF+djXvKFTykFI507k1wrwquIgnxc8hhw0BUMyoXZmP0VA6Ai5O3rDzrixuYOjUjRpx2py4XskbIwurvcdM/CuFaOLEYfFPJFJPHAyGL8ZEWB3YA2O4sLc71rjj68ZypVaaUknK99HYnYXBkhmvAmDgxIwj5gFmJUAGE6QW5amBsK0Uc1xFWl5aNG8eevsJdNJ2bNWUdnRafF4fETdy+FQSEhNYaPclgbg9Nrdayr5yo06dSnG6npvtZ9QVPWzZp/8Ai4JsLiMTg8Z33owDSI0TRnSb7gn2H4Gs/wDk6tOvClXp7O1ud7kbCaumc/GvCcOAjhZcQ0jzIsiL3en1D4k32PlWeX5hUxUpJwso6N34kSgoreTGW9neHmbDRjGMJMTF3yDuTbT43N9twfhXJVzmrTU5OmrQdn0jJU07anNguD4JlnkfGumFw5CpO8RCOeTBBe5INtgDzrOpmVWnKEVSTnL1U9V1XHk09biTjURZGEbF0BIViNOoeBt4VdU3JwTmrPqNTHzgHO50UKquqqCO9XlbnY+HO1UuY4ak3q078BFuL0L5yCB0gQSE67XIJva/hfyrxWJlGVVuO47IXsrm7NImeGRUtqZGAvyuRWFGSjUi5brmR8y8e5dJHOXYHSbLe3Ijmp6H+FfRMtrwnT2Vv3nAtNGMfDT47AYKHFYBTiIsT3gniaPvFV0NgbCzC4vvfe2/IVXYtYbF4iVHEPZcLWd7Np/X1qb1tRjeIzx5HHO2XSnBrg8W2IV2iiBAESXbXIoFluQLE73a2+9VzxM6arQ8ptwUWk3vu9LJ8e02OKdnawt5hw3i8bnMkzRPFCJ9TSyAoqxxkDVduoXYedWFLG0MNl8YKScrWstXd8NOZhKnLbvbQbcRmzSLmmZw4fvUKQ4eEOhZZVW5d9OxKHUPIgfCqhQUZUMLOdndydnqm9yv16Gd9GyB4uxjS5THPlsMUWHlFsYsMYVlZfBrfQ3Ph03sTXfgaahjnTxUm5LzLu6/39WujCWsLrcR3axkmJmx0awwSyRCGGOJlUspHkRsOdb8lxNGnhpOpJJ3bfWRWi9rQaeHIO6xss6I8qYHApCNNyGlA9ZFPJt78qrMTPbw8abaTqTcuUeDfUbEulyQv5xhWzjKosRDD3cuDLI0MalY2Q+MS7i4I5Df5QPhXfh5xy7GulOV4ztq3qn2v6+Jg1txuitctwRllWPcb+ttuAOe3O9ehq1VCDkaC/Oy3JYu6Lizoh7satzrU+senT+RXiM3xU3O25vXuN9Kn6zLFqiN4UBV3avCgxGEiEQf0zvUYDmWUxhGHhf1jvzq+ymtJRlJytsWfxNU4XehUeYxz4UAwzy9wfkMjsBvvY2sL+NesoSo4jz4ra7UjmTZGLms4YuJpQxABbW1yByBN711fZ6VrbKtyRN2ZmzadwVaeVlPMGRiD7iaLD0ou6ir8kLsEzadVCieUKBYKJGAA6Wva1Hh6Td3FX5IXZqhxsiKUWR1RuahiAfaAbGspU4Se00r8iLs6Y8+xSpoXETBPyRIwH/da3hKDltOCvyRltyta5pw2ZzRjTHNKg52V2UfAGs5UKcneUU+4i7N2XYvEm0cMkw5kKjsB5mwNqwqwoLpVEu9BNj7wfwuULSOdUpUlzz7u4a3PmSRbx5VQ5hj1JbMd25dplCF9XuHzsNcnLbncmaUk+ZIqhzn0juOz1V9cSwqqSAoCtu075yyT6+T96CrfLvR6/JfMjicGG4Z9MwbEDUy9wunwIOHh3HQgkn410Ucb5Cqruyd9f6ma6lO6ut5UefcPyYYkkEpe2q1rHow8DXr8NjIVlpv6jlIeuwkKgDlgeAJZULBvWW2oKpa1wSBtvfb9lVVTNacJWa0fbYlxaVzkzXgfEw8hr2vYBlNvYwF62Uczo1Oz67DHXihaZCDYgg8rVY3Vrkli9nHDDuQyj13HJjYKt+Z8ftqgzXGwirPcjKEZSdkWvnWFSOVlRQqiBbACw+VJXlKc5TgnJ3e0dj81/XWRXYX82D62T7K35z6R3In1UWHVSQFAVt2nfOWSfXyfvQVb5d6PX5L5kcTt4GzrDwwsks0cbf0c2Zgpt6NDvvWnEUKlRpwi2tf8mLo98Sfg7FAn0rDhj8oFlKvblqF/wBtbsLLFUfUdvFGE4xlrxRT+bcJwLIwTExKF/O1rvysRvavUUMzm4rag34HM4tEhwjwRFNKF76KVgQbagFHS4vdrm4sK1Y3NZQh5rS8QoSk7RLc4Oy4YafGR3vZcMxPgCVa9vKvKYuu60YvmvgdUI7OiJPG5vgpNUTzxMeRAcEj4cjWqnSrwanGL9hLs9GLUGRZffU2IVjf80cuQJ35VYSxeKtaMGvaa/JRJvLny+BtUbxhtxq1b7+HSuSr9qqK0k7cjOEYw3HHm+MjllkaNw4EKAkbgG8lh/PSlOEoQSkrambfRa5fMjOwv5sH1sn2Vvzn0juRPqosOqkgKArrtUy3FviMuxGEgM5w7yuQCAL3iKg7jnpPwq1y6rSjCpCrLZ2kl8SOIt4f8KoAq5fiQiqqqoxclgBsAPX6WHurpthHvqL3P2BsWbNh/cMSf9ZJ9+jWD/EXufsDHe5va3oOJvtv6XJv1+nS2Dv/ADF7n7EmrNM2zKKFmnwMohUXcvJ3wt5h9W3mLEdRU06WGnK0aivysL8GLEfHryM4xALxuIwyC5aTQpVFLG4Nrkm4Nzp52rueXqFtjR668F9WIcbD9fNdtOXsi2ACjFlAB00xlVHwqsSw34n9qfx1M0rbrGL5xb+xNfa59Mk9+2uwqf4S/nr3UTfsQH8L/wCCb/ey/fp/C/8Ade4ifYYIzff+g3uCAGxcjgEgjVZnsTv+yj+y/if2pGL1XAZOynJJsHge5nTQ/eObXB2NrHauXM68K1fag7qxD3JDlVcQFAFAFAFAFAYZQQQRcHYg0TtqgQ+F4UwUcnephYFcG4YRqCD1G21dEsVWlHZcnYixM1zkh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50634"/>
            <a:ext cx="5257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4000" dirty="0" smtClean="0"/>
              <a:t>Celosvětová instalace produktů „discovery“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873989" y="2286000"/>
            <a:ext cx="5410200" cy="3733800"/>
          </a:xfrm>
        </p:spPr>
        <p:txBody>
          <a:bodyPr/>
          <a:lstStyle/>
          <a:p>
            <a:pPr marL="0" indent="0">
              <a:spcBef>
                <a:spcPts val="3300"/>
              </a:spcBef>
              <a:buNone/>
            </a:pPr>
            <a:r>
              <a:rPr lang="en-US" sz="2000" b="1" dirty="0" smtClean="0"/>
              <a:t>EBSCO stands as the front-runner, with a long lead of 5,612 library subscribers to EDS. </a:t>
            </a:r>
          </a:p>
          <a:p>
            <a:pPr marL="0" indent="0">
              <a:spcBef>
                <a:spcPts val="3300"/>
              </a:spcBef>
              <a:buNone/>
            </a:pPr>
            <a:r>
              <a:rPr lang="en-US" sz="2000" dirty="0" smtClean="0"/>
              <a:t>OCLC reports 1,717 libraries with access to </a:t>
            </a:r>
            <a:r>
              <a:rPr lang="en-US" sz="2000" dirty="0" err="1" smtClean="0"/>
              <a:t>WorldCat</a:t>
            </a:r>
            <a:r>
              <a:rPr lang="en-US" sz="2000" dirty="0" smtClean="0"/>
              <a:t> Local, though a smaller number use it as their primary discovery interface. </a:t>
            </a:r>
          </a:p>
          <a:p>
            <a:pPr marL="0" indent="0">
              <a:spcBef>
                <a:spcPts val="3300"/>
              </a:spcBef>
              <a:buNone/>
            </a:pPr>
            <a:r>
              <a:rPr lang="en-US" sz="2000" dirty="0" smtClean="0"/>
              <a:t>Ex </a:t>
            </a:r>
            <a:r>
              <a:rPr lang="en-US" sz="2000" dirty="0" err="1" smtClean="0"/>
              <a:t>Libris</a:t>
            </a:r>
            <a:r>
              <a:rPr lang="en-US" sz="2000" dirty="0" smtClean="0"/>
              <a:t> has licensed Primo to 1,407 libraries.</a:t>
            </a:r>
          </a:p>
          <a:p>
            <a:pPr marL="0" indent="0">
              <a:spcBef>
                <a:spcPts val="3300"/>
              </a:spcBef>
              <a:buNone/>
            </a:pPr>
            <a:r>
              <a:rPr lang="en-US" sz="2000" dirty="0" err="1" smtClean="0"/>
              <a:t>ProQuest</a:t>
            </a:r>
            <a:r>
              <a:rPr lang="en-US" sz="2000" dirty="0" smtClean="0"/>
              <a:t> reports 673 libraries using Summon.</a:t>
            </a:r>
          </a:p>
          <a:p>
            <a:pPr marL="0" indent="0">
              <a:spcBef>
                <a:spcPts val="3300"/>
              </a:spcBef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123" y="2762876"/>
            <a:ext cx="2153437" cy="29521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5486400" y="403034"/>
            <a:ext cx="0" cy="9144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0"/>
            <a:ext cx="3429000" cy="1676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American Libraries </a:t>
            </a:r>
          </a:p>
          <a:p>
            <a:r>
              <a:rPr lang="en-US" sz="2000" dirty="0" smtClean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April 15, 2014</a:t>
            </a:r>
          </a:p>
          <a:p>
            <a:r>
              <a:rPr lang="en-US" sz="2000" dirty="0" smtClean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[Marshall Breeding]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2362200" y="2089532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dirty="0" smtClean="0">
                <a:solidFill>
                  <a:srgbClr val="22C87D"/>
                </a:solidFill>
                <a:ea typeface="ＭＳ Ｐゴシック" charset="-128"/>
                <a:cs typeface="Arial" pitchFamily="34" charset="0"/>
              </a:rPr>
              <a:t>“</a:t>
            </a:r>
            <a:endParaRPr lang="en-US" sz="9600" dirty="0">
              <a:solidFill>
                <a:srgbClr val="22C87D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8159087" y="5462516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dirty="0" smtClean="0">
                <a:solidFill>
                  <a:srgbClr val="22C87D"/>
                </a:solidFill>
                <a:ea typeface="ＭＳ Ｐゴシック" charset="-128"/>
                <a:cs typeface="Arial" pitchFamily="34" charset="0"/>
              </a:rPr>
              <a:t>”</a:t>
            </a:r>
            <a:endParaRPr lang="en-US" sz="9600" dirty="0">
              <a:solidFill>
                <a:srgbClr val="22C87D"/>
              </a:solidFill>
              <a:ea typeface="ＭＳ Ｐゴシック" charset="-128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57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background" descr="background-0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55" name="front section" descr="06-frontland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886200" y="1219200"/>
            <a:ext cx="4973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FF00"/>
                </a:solidFill>
              </a:rPr>
              <a:t>600 000+ e-knih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63528" name="Picture 8" descr="http://www.ala.org/news/sites/ala.org.news/files/news/pressreleaseimages/eBooks_l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encrypted-tbn3.gstatic.com/images?q=tbn:ANd9GcSoGCY94QNocV1RfYD7Vd6XD9P3d9MBQSXa-oLvZSNnDoH_FziPduih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upress.cuni.cz/ink2_ext/img/logo_pece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191000"/>
            <a:ext cx="1603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pPr algn="ctr"/>
            <a:r>
              <a:rPr lang="cs-CZ" sz="4800" dirty="0" smtClean="0"/>
              <a:t>Děkuji za pozornost!</a:t>
            </a:r>
            <a:endParaRPr lang="en-US" sz="4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5638" y="52451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baseline="-25000" dirty="0">
                <a:solidFill>
                  <a:schemeClr val="bg1"/>
                </a:solidFill>
                <a:latin typeface="Times New Roman" pitchFamily="18" charset="0"/>
              </a:rPr>
              <a:t>Jan Luprich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baseline="-25000" dirty="0">
                <a:solidFill>
                  <a:schemeClr val="bg1"/>
                </a:solidFill>
                <a:latin typeface="Times New Roman" pitchFamily="18" charset="0"/>
              </a:rPr>
              <a:t>EBSCO </a:t>
            </a:r>
            <a:r>
              <a:rPr lang="cs-CZ" sz="2400" b="1" kern="0" baseline="-25000" dirty="0">
                <a:solidFill>
                  <a:schemeClr val="bg1"/>
                </a:solidFill>
                <a:latin typeface="Times New Roman" pitchFamily="18" charset="0"/>
              </a:rPr>
              <a:t>Information Services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baseline="-25000" dirty="0">
                <a:solidFill>
                  <a:schemeClr val="bg1"/>
                </a:solidFill>
                <a:latin typeface="Times New Roman" pitchFamily="18" charset="0"/>
              </a:rPr>
              <a:t>Regional Sales Manager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baseline="-25000" dirty="0">
                <a:solidFill>
                  <a:schemeClr val="bg1"/>
                </a:solidFill>
                <a:latin typeface="Times New Roman" pitchFamily="18" charset="0"/>
              </a:rPr>
              <a:t>Central Europe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baseline="-25000" dirty="0">
                <a:solidFill>
                  <a:schemeClr val="bg1"/>
                </a:solidFill>
                <a:latin typeface="Times New Roman" pitchFamily="18" charset="0"/>
              </a:rPr>
              <a:t>Email: </a:t>
            </a:r>
            <a:r>
              <a:rPr lang="en-US" sz="2400" b="1" u="sng" kern="0" baseline="-25000" dirty="0">
                <a:solidFill>
                  <a:schemeClr val="bg1"/>
                </a:solidFill>
                <a:latin typeface="Times New Roman" pitchFamily="18" charset="0"/>
              </a:rPr>
              <a:t>JLuprich@ebscohost.com</a:t>
            </a:r>
            <a:endParaRPr lang="sr-Cyrl-CS" sz="2400" b="1" u="sng" kern="0" baseline="-25000" dirty="0">
              <a:solidFill>
                <a:schemeClr val="bg1"/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kern="0" baseline="-25000" dirty="0">
              <a:solidFill>
                <a:srgbClr val="3333CC"/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400" b="1" u="sng" kern="0" baseline="-25000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Jen počet citací nám nezrcadlí celý příběh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3581400" cy="1905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400" dirty="0" smtClean="0"/>
              <a:t>Scopus = 2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Web of Science = 0</a:t>
            </a:r>
          </a:p>
          <a:p>
            <a:pPr>
              <a:buClr>
                <a:schemeClr val="accent1"/>
              </a:buClr>
            </a:pPr>
            <a:r>
              <a:rPr lang="en-US" sz="2400" dirty="0" smtClean="0"/>
              <a:t>Google Scholar = 8</a:t>
            </a:r>
          </a:p>
          <a:p>
            <a:pPr>
              <a:buClr>
                <a:schemeClr val="accent1"/>
              </a:buClr>
            </a:pPr>
            <a:r>
              <a:rPr lang="en-US" sz="2400" dirty="0" err="1" smtClean="0"/>
              <a:t>PubMed</a:t>
            </a:r>
            <a:r>
              <a:rPr lang="en-US" sz="2400" dirty="0" smtClean="0"/>
              <a:t> = 1</a:t>
            </a:r>
            <a:endParaRPr lang="en-US" sz="2400" dirty="0"/>
          </a:p>
        </p:txBody>
      </p:sp>
      <p:pic>
        <p:nvPicPr>
          <p:cNvPr id="4" name="Picture 3" descr="Screen Shot 2013-02-25 at 7.26.17 PM.png"/>
          <p:cNvPicPr>
            <a:picLocks noChangeAspect="1"/>
          </p:cNvPicPr>
          <p:nvPr/>
        </p:nvPicPr>
        <p:blipFill>
          <a:blip r:embed="rId3" cstate="email"/>
          <a:srcRect l="3143" t="4687" r="7274" b="4687"/>
          <a:stretch>
            <a:fillRect/>
          </a:stretch>
        </p:blipFill>
        <p:spPr>
          <a:xfrm>
            <a:off x="4267200" y="1447800"/>
            <a:ext cx="4343400" cy="4419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800" y="3276600"/>
            <a:ext cx="3022600" cy="2011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3340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Photo credit: A. Wayne </a:t>
            </a:r>
            <a:r>
              <a:rPr lang="en-US" sz="1100" dirty="0" err="1" smtClean="0"/>
              <a:t>Vogl</a:t>
            </a:r>
            <a:r>
              <a:rPr lang="en-US" sz="1100" dirty="0" smtClean="0"/>
              <a:t> and Nicholas D. </a:t>
            </a:r>
            <a:r>
              <a:rPr lang="en-US" sz="1100" dirty="0" err="1" smtClean="0"/>
              <a:t>Pyenson</a:t>
            </a:r>
            <a:r>
              <a:rPr lang="en-US" sz="1100" dirty="0" smtClean="0"/>
              <a:t> / Smithsonian Institution.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brary man.jpg"/>
          <p:cNvPicPr>
            <a:picLocks noChangeAspect="1"/>
          </p:cNvPicPr>
          <p:nvPr/>
        </p:nvPicPr>
        <p:blipFill>
          <a:blip r:embed="rId3" cstate="print"/>
          <a:srcRect b="8889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3600" y="1600200"/>
            <a:ext cx="3200400" cy="1143000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lIns="182880"/>
          <a:lstStyle/>
          <a:p>
            <a:r>
              <a:rPr lang="cs-CZ" sz="2400" dirty="0" smtClean="0">
                <a:solidFill>
                  <a:schemeClr val="bg1"/>
                </a:solidFill>
              </a:rPr>
              <a:t>Vědci pracují online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70CEB3-BE32-4F6A-BC99-2180176CB4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rcRect t="24440" b="12709"/>
          <a:stretch>
            <a:fillRect/>
          </a:stretch>
        </p:blipFill>
        <p:spPr>
          <a:xfrm>
            <a:off x="1543166" y="0"/>
            <a:ext cx="7677034" cy="6887160"/>
          </a:xfrm>
          <a:prstGeom prst="rect">
            <a:avLst/>
          </a:prstGeom>
        </p:spPr>
      </p:pic>
      <p:pic>
        <p:nvPicPr>
          <p:cNvPr id="8" name="Picture 7" descr="Screen Shot 2013-09-18 at 2.07.58 PM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6361007"/>
            <a:ext cx="2368550" cy="496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228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bg1"/>
                </a:solidFill>
                <a:latin typeface="Impact" pitchFamily="34" charset="0"/>
              </a:rPr>
              <a:t>ONLINE OBSAH</a:t>
            </a:r>
          </a:p>
          <a:p>
            <a:r>
              <a:rPr lang="cs-CZ" sz="2400" i="1" dirty="0" smtClean="0">
                <a:solidFill>
                  <a:schemeClr val="bg1"/>
                </a:solidFill>
                <a:latin typeface="Impact" pitchFamily="34" charset="0"/>
              </a:rPr>
              <a:t>ZA KAŽDÝCH </a:t>
            </a:r>
          </a:p>
          <a:p>
            <a:r>
              <a:rPr lang="cs-CZ" sz="6600" i="1" dirty="0" smtClean="0">
                <a:solidFill>
                  <a:schemeClr val="bg1"/>
                </a:solidFill>
                <a:latin typeface="Impact" pitchFamily="34" charset="0"/>
              </a:rPr>
              <a:t>60</a:t>
            </a:r>
            <a:r>
              <a:rPr lang="cs-CZ" sz="2400" i="1" dirty="0" smtClean="0">
                <a:solidFill>
                  <a:schemeClr val="bg1"/>
                </a:solidFill>
                <a:latin typeface="Impact" pitchFamily="34" charset="0"/>
              </a:rPr>
              <a:t>s.</a:t>
            </a:r>
            <a:endParaRPr lang="cs-CZ" sz="6600" i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33400" y="1447800"/>
            <a:ext cx="8077200" cy="441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o vědě ...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4800600"/>
            <a:ext cx="1653886" cy="905709"/>
            <a:chOff x="304800" y="1600200"/>
            <a:chExt cx="8193766" cy="4487109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766" y="3419993"/>
              <a:ext cx="2057400" cy="2546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626605"/>
              <a:ext cx="3485181" cy="446070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33555" y="5410200"/>
              <a:ext cx="3733800" cy="457200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166" y="1600200"/>
              <a:ext cx="2057400" cy="258179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04800" y="4458420"/>
              <a:ext cx="3733800" cy="457200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9413866" flipV="1">
              <a:off x="3655362" y="3544526"/>
              <a:ext cx="3507939" cy="12061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8681012">
              <a:off x="3769075" y="4954480"/>
              <a:ext cx="1580813" cy="10522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43200" y="3657600"/>
            <a:ext cx="1616529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67400" y="1752600"/>
            <a:ext cx="2362200" cy="590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57400" y="2819400"/>
            <a:ext cx="2311400" cy="57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43200" y="1828800"/>
            <a:ext cx="2667000" cy="618436"/>
          </a:xfrm>
          <a:prstGeom prst="rect">
            <a:avLst/>
          </a:prstGeom>
        </p:spPr>
      </p:pic>
      <p:pic>
        <p:nvPicPr>
          <p:cNvPr id="15" name="Picture 14" descr="Screen shot 2012-04-17 at 10.55.29 PM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800600" y="2695222"/>
            <a:ext cx="1562100" cy="406400"/>
          </a:xfrm>
          <a:prstGeom prst="rect">
            <a:avLst/>
          </a:prstGeom>
        </p:spPr>
      </p:pic>
      <p:pic>
        <p:nvPicPr>
          <p:cNvPr id="16" name="Picture 15" descr="Screen shot 2012-04-17 at 10.56.41 PM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74700" y="1866900"/>
            <a:ext cx="15875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/>
          <a:srcRect l="14400" t="30000" r="16800" b="34286"/>
          <a:stretch>
            <a:fillRect/>
          </a:stretch>
        </p:blipFill>
        <p:spPr>
          <a:xfrm>
            <a:off x="4648200" y="3962400"/>
            <a:ext cx="1837945" cy="534288"/>
          </a:xfrm>
          <a:prstGeom prst="rect">
            <a:avLst/>
          </a:prstGeom>
        </p:spPr>
      </p:pic>
      <p:pic>
        <p:nvPicPr>
          <p:cNvPr id="18" name="Picture 17" descr="Screen shot 2012-04-17 at 11.00.21 PM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5800" y="3657600"/>
            <a:ext cx="1717040" cy="804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781800" y="3810000"/>
            <a:ext cx="1573928" cy="5934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/>
          <a:srcRect l="11474" r="11474"/>
          <a:stretch>
            <a:fillRect/>
          </a:stretch>
        </p:blipFill>
        <p:spPr>
          <a:xfrm>
            <a:off x="7010400" y="4724400"/>
            <a:ext cx="1304313" cy="802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648200" y="5204178"/>
            <a:ext cx="1221619" cy="409372"/>
          </a:xfrm>
          <a:prstGeom prst="rect">
            <a:avLst/>
          </a:prstGeom>
        </p:spPr>
      </p:pic>
      <p:pic>
        <p:nvPicPr>
          <p:cNvPr id="22" name="Picture 21" descr="Screen shot 2012-04-17 at 11.03.59 PM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85800" y="2819400"/>
            <a:ext cx="1028700" cy="444500"/>
          </a:xfrm>
          <a:prstGeom prst="rect">
            <a:avLst/>
          </a:prstGeom>
        </p:spPr>
      </p:pic>
      <p:pic>
        <p:nvPicPr>
          <p:cNvPr id="23" name="Picture 2" descr="https://encrypted-tbn3.gstatic.com/images?q=tbn:ANd9GcSubRu_mAeIAVZE8xdEgUbZoCkvK9ZAGWWdp0Q2Ce6aWttSxMpZkw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838200" cy="98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1647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22" y="4625622"/>
            <a:ext cx="990600" cy="4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 descr="Reprints Desk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895145" cy="55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19400"/>
            <a:ext cx="1246255" cy="5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Screen shot 2012-01-18 at 8.22.27 PM.pn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2667000" y="5257800"/>
            <a:ext cx="1676400" cy="3556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514600" y="3505200"/>
            <a:ext cx="0" cy="22098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2000" y="2590800"/>
            <a:ext cx="0" cy="31242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2590800"/>
            <a:ext cx="0" cy="19812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85800" y="2590800"/>
            <a:ext cx="77724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5800" y="3505200"/>
            <a:ext cx="38862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85800" y="4572000"/>
            <a:ext cx="18288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562600" y="1600200"/>
            <a:ext cx="0" cy="9906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90800" y="1600200"/>
            <a:ext cx="0" cy="9906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05000" y="2590800"/>
            <a:ext cx="0" cy="9144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72000" y="4572000"/>
            <a:ext cx="38862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14600" y="4191000"/>
            <a:ext cx="20574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514600" y="5135799"/>
            <a:ext cx="3429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858000" y="4572000"/>
            <a:ext cx="0" cy="11430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43600" y="4572000"/>
            <a:ext cx="0" cy="11430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629400" y="3505200"/>
            <a:ext cx="18288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572000" y="3200400"/>
            <a:ext cx="20574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572000" y="3886200"/>
            <a:ext cx="20574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3-12 at 12.18.36 A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2080" y="228600"/>
            <a:ext cx="4494213" cy="2895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7" name="Picture 6" descr="Screen Shot 2013-03-12 at 12.18.56 AM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080" y="2819400"/>
            <a:ext cx="3461010" cy="31114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Picture 5" descr="Screen Shot 2013-03-12 at 12.19.08 AM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8280" y="1295400"/>
            <a:ext cx="3169920" cy="3657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43600" y="4724400"/>
            <a:ext cx="3200400" cy="1143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lIns="18288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“</a:t>
            </a: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Stejný</a:t>
            </a: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” </a:t>
            </a: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článek</a:t>
            </a: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různá místa</a:t>
            </a:r>
            <a:endParaRPr lang="en-US" sz="2400" b="1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32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3657600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Články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Blogové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příspěvky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Kapitoly knih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Knihy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Případové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studie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Klinické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 testy</a:t>
            </a: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Sborníky z konferencí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Datové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soubory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Výpočty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Granty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Rozhovory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57600" y="1371600"/>
            <a:ext cx="2667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Dopisy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Sdělovací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prostředky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Patentová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dokumentace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Plakáty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Prezentace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Zdrojové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kódy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Dizertace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Videa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6C2159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Webové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stránky</a:t>
            </a:r>
            <a:endParaRPr lang="en-US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 descr="book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73800" y="1968500"/>
            <a:ext cx="2527300" cy="2997200"/>
          </a:xfrm>
          <a:prstGeom prst="rect">
            <a:avLst/>
          </a:prstGeom>
        </p:spPr>
      </p:pic>
      <p:pic>
        <p:nvPicPr>
          <p:cNvPr id="9" name="Picture 8" descr="clinica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00" y="1987550"/>
            <a:ext cx="2501900" cy="2959100"/>
          </a:xfrm>
          <a:prstGeom prst="rect">
            <a:avLst/>
          </a:prstGeom>
        </p:spPr>
      </p:pic>
      <p:pic>
        <p:nvPicPr>
          <p:cNvPr id="10" name="Picture 9" descr="code_al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57950" y="1981200"/>
            <a:ext cx="2159000" cy="2971800"/>
          </a:xfrm>
          <a:prstGeom prst="rect">
            <a:avLst/>
          </a:prstGeom>
        </p:spPr>
      </p:pic>
      <p:pic>
        <p:nvPicPr>
          <p:cNvPr id="11" name="Picture 10" descr="document_quote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5550" y="1981200"/>
            <a:ext cx="2463800" cy="2971800"/>
          </a:xfrm>
          <a:prstGeom prst="rect">
            <a:avLst/>
          </a:prstGeom>
        </p:spPr>
      </p:pic>
      <p:pic>
        <p:nvPicPr>
          <p:cNvPr id="12" name="Picture 11" descr="document_write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97600" y="1981200"/>
            <a:ext cx="2679700" cy="2971800"/>
          </a:xfrm>
          <a:prstGeom prst="rect">
            <a:avLst/>
          </a:prstGeom>
        </p:spPr>
      </p:pic>
      <p:pic>
        <p:nvPicPr>
          <p:cNvPr id="13" name="Picture 12" descr="figure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57950" y="1981200"/>
            <a:ext cx="2159000" cy="2971800"/>
          </a:xfrm>
          <a:prstGeom prst="rect">
            <a:avLst/>
          </a:prstGeom>
        </p:spPr>
      </p:pic>
      <p:pic>
        <p:nvPicPr>
          <p:cNvPr id="14" name="Picture 13" descr="grant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30900" y="2006600"/>
            <a:ext cx="3213100" cy="2921000"/>
          </a:xfrm>
          <a:prstGeom prst="rect">
            <a:avLst/>
          </a:prstGeom>
        </p:spPr>
      </p:pic>
      <p:pic>
        <p:nvPicPr>
          <p:cNvPr id="15" name="Picture 14" descr="patent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457950" y="1981200"/>
            <a:ext cx="2159000" cy="2971800"/>
          </a:xfrm>
          <a:prstGeom prst="rect">
            <a:avLst/>
          </a:prstGeom>
        </p:spPr>
      </p:pic>
      <p:pic>
        <p:nvPicPr>
          <p:cNvPr id="16" name="Picture 15" descr="presentation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038850" y="2159000"/>
            <a:ext cx="2997200" cy="2616200"/>
          </a:xfrm>
          <a:prstGeom prst="rect">
            <a:avLst/>
          </a:prstGeom>
        </p:spPr>
      </p:pic>
      <p:pic>
        <p:nvPicPr>
          <p:cNvPr id="17" name="Picture 16" descr="report_alt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394450" y="1981200"/>
            <a:ext cx="2286000" cy="29718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21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Sledov</a:t>
            </a:r>
            <a:r>
              <a:rPr lang="cs-CZ" sz="4400" b="1" dirty="0" smtClean="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rPr>
              <a:t>ání NEJEN článků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21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C215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… a p</a:t>
            </a:r>
            <a:r>
              <a:rPr lang="cs-CZ" sz="4800" dirty="0" smtClean="0"/>
              <a:t>řínos </a:t>
            </a:r>
            <a:r>
              <a:rPr lang="en-US" sz="4800" dirty="0" smtClean="0"/>
              <a:t>?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E947F5-3022-4A4A-91F8-71B7BF55A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95730088"/>
              </p:ext>
            </p:extLst>
          </p:nvPr>
        </p:nvGraphicFramePr>
        <p:xfrm>
          <a:off x="762000" y="1143000"/>
          <a:ext cx="7696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08455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c6f9da2ec776dd19afed3b587110528803e90"/>
</p:tagLst>
</file>

<file path=ppt/theme/theme1.xml><?xml version="1.0" encoding="utf-8"?>
<a:theme xmlns:a="http://schemas.openxmlformats.org/drawingml/2006/main" name="1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0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4CD4A0"/>
      </a:accent5>
      <a:accent6>
        <a:srgbClr val="5E7778"/>
      </a:accent6>
      <a:hlink>
        <a:srgbClr val="0000FF"/>
      </a:hlink>
      <a:folHlink>
        <a:srgbClr val="800080"/>
      </a:folHlink>
    </a:clrScheme>
    <a:fontScheme name="ED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9_Default Design">
  <a:themeElements>
    <a:clrScheme name="8_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00CC"/>
      </a:hlink>
      <a:folHlink>
        <a:srgbClr val="000099"/>
      </a:folHlink>
    </a:clrScheme>
    <a:fontScheme name="8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99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66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0000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stUpdate xmlns="5f255bb2-3992-4ef0-aeca-1e379827fd79" xsi:nil="true"/>
    <Notes1 xmlns="5f255bb2-3992-4ef0-aeca-1e379827fd79" xsi:nil="true"/>
  </documentManagement>
</p:properties>
</file>

<file path=customXml/itemProps1.xml><?xml version="1.0" encoding="utf-8"?>
<ds:datastoreItem xmlns:ds="http://schemas.openxmlformats.org/officeDocument/2006/customXml" ds:itemID="{EC101424-0C38-41E7-A4FB-3B75F0297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F9A09F-FE47-492A-BFE6-03A6B1CC1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DDBCCE3-AA36-48D7-8956-D8354883727D}">
  <ds:schemaRefs>
    <ds:schemaRef ds:uri="http://schemas.microsoft.com/office/2006/metadata/properties"/>
    <ds:schemaRef ds:uri="5f255bb2-3992-4ef0-aeca-1e379827fd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27990</TotalTime>
  <Words>821</Words>
  <Application>Microsoft Office PowerPoint</Application>
  <PresentationFormat>On-screen Show (4:3)</PresentationFormat>
  <Paragraphs>174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1_Office Theme</vt:lpstr>
      <vt:lpstr>2_Office Theme</vt:lpstr>
      <vt:lpstr>3_Office Theme</vt:lpstr>
      <vt:lpstr>16_Custom Design</vt:lpstr>
      <vt:lpstr>10_Custom Design</vt:lpstr>
      <vt:lpstr>9_Default Design</vt:lpstr>
      <vt:lpstr>Slide 1</vt:lpstr>
      <vt:lpstr>Slide 2</vt:lpstr>
      <vt:lpstr>Jen počet citací nám nezrcadlí celý příběh…</vt:lpstr>
      <vt:lpstr>Vědci pracují online</vt:lpstr>
      <vt:lpstr>Slide 5</vt:lpstr>
      <vt:lpstr>Komunikace o vědě ...</vt:lpstr>
      <vt:lpstr>Slide 7</vt:lpstr>
      <vt:lpstr>Slide 8</vt:lpstr>
      <vt:lpstr>… a přínos ?</vt:lpstr>
      <vt:lpstr>Slide 10</vt:lpstr>
      <vt:lpstr>Slide 11</vt:lpstr>
      <vt:lpstr>Artefakt / př. metrika článků</vt:lpstr>
      <vt:lpstr>Slide 13</vt:lpstr>
      <vt:lpstr>Slide 14</vt:lpstr>
      <vt:lpstr>Slide 15</vt:lpstr>
      <vt:lpstr>Slide 16</vt:lpstr>
      <vt:lpstr>Reporty: Metrika a publikace „Publication Year”</vt:lpstr>
      <vt:lpstr>Reporty: Sociální média dle „Publication Type”</vt:lpstr>
      <vt:lpstr>Reporty: Top vědci</vt:lpstr>
      <vt:lpstr>  Metrics - Dashboard</vt:lpstr>
      <vt:lpstr>                 - Technicky otevřený   systém  - Integrace s repozitáři</vt:lpstr>
      <vt:lpstr>Vizualizace dopadu: Widgets</vt:lpstr>
      <vt:lpstr>Slide 23</vt:lpstr>
      <vt:lpstr>Celosvětová instalace produktů „discovery“</vt:lpstr>
      <vt:lpstr>Slide 25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 Analytics</dc:title>
  <dc:creator>Mike</dc:creator>
  <cp:lastModifiedBy>jluprich</cp:lastModifiedBy>
  <cp:revision>229</cp:revision>
  <dcterms:created xsi:type="dcterms:W3CDTF">2014-01-25T15:48:30Z</dcterms:created>
  <dcterms:modified xsi:type="dcterms:W3CDTF">2014-10-14T09:37:23Z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0x010100ED34B630FFA53245B411A657E2B120A6</vt:lpwstr>
  </property>
</Properties>
</file>