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7" r:id="rId3"/>
    <p:sldId id="268" r:id="rId4"/>
    <p:sldId id="278" r:id="rId5"/>
    <p:sldId id="279" r:id="rId6"/>
    <p:sldId id="287" r:id="rId7"/>
    <p:sldId id="281" r:id="rId8"/>
    <p:sldId id="282" r:id="rId9"/>
    <p:sldId id="283" r:id="rId10"/>
    <p:sldId id="284" r:id="rId11"/>
    <p:sldId id="285" r:id="rId12"/>
    <p:sldId id="288" r:id="rId13"/>
    <p:sldId id="286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52" d="100"/>
          <a:sy n="52" d="100"/>
        </p:scale>
        <p:origin x="108" y="57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3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cs-CZ" sz="3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Počty účastníků vzdělávacích akcí</a:t>
            </a:r>
            <a:endParaRPr lang="en-US" sz="3200" b="1" dirty="0">
              <a:solidFill>
                <a:schemeClr val="bg2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bg2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3"/>
                <c:pt idx="0">
                  <c:v>Jednorázové akce </c:v>
                </c:pt>
                <c:pt idx="1">
                  <c:v>Kurzy</c:v>
                </c:pt>
                <c:pt idx="2">
                  <c:v>e-kurzy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34128</c:v>
                </c:pt>
                <c:pt idx="1">
                  <c:v>4205</c:v>
                </c:pt>
                <c:pt idx="2">
                  <c:v>5613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376899212943574"/>
          <c:y val="0.4576278085562443"/>
          <c:w val="0.21204988126692165"/>
          <c:h val="0.16523960959962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cs-CZ" smtClean="0"/>
              <a:t>11. 10. 2014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cs-CZ" smtClean="0"/>
              <a:t>11. 10. 2014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3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2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3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0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0E67C00-F679-4C51-9894-9E2214E5C2F1}" type="slidenum">
              <a:rPr lang="en-US" sz="1200" b="0" i="0">
                <a:latin typeface="Franklin Gothic Medium"/>
                <a:ea typeface="+mn-ea"/>
                <a:cs typeface="+mn-cs"/>
              </a:rPr>
              <a:t>4</a:t>
            </a:fld>
            <a:endParaRPr lang="en-US" sz="1200" b="0" i="0"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9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BA 2014: 14.-15.10., Ústí nad Labem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6600" b="0" i="0" baseline="0" dirty="0" smtClean="0">
                <a:solidFill>
                  <a:srgbClr val="B79E6D"/>
                </a:solidFill>
                <a:latin typeface="Franklin Gothic Medium"/>
                <a:ea typeface="+mj-ea"/>
                <a:cs typeface="+mj-cs"/>
              </a:rPr>
              <a:t>VŠ knihovny vzdělávající </a:t>
            </a:r>
            <a:endParaRPr lang="cs-CZ" sz="6600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/>
              <a:t>výsledky průzkumu 2014</a:t>
            </a:r>
            <a:endParaRPr lang="cs-CZ" sz="2400" b="0" i="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0244" y="2007215"/>
            <a:ext cx="552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Jan </a:t>
            </a:r>
            <a:r>
              <a:rPr lang="cs-CZ" sz="2400" dirty="0" err="1" smtClean="0"/>
              <a:t>Zikuška</a:t>
            </a:r>
            <a:r>
              <a:rPr lang="cs-CZ" sz="2400" dirty="0"/>
              <a:t> </a:t>
            </a:r>
            <a:r>
              <a:rPr lang="cs-CZ" sz="2400" dirty="0" smtClean="0"/>
              <a:t>(MU), Hana Landová (ČZU)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38728" y="180304"/>
            <a:ext cx="562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BA 2014: 14.-15.10.2014, Ústí nad Labem </a:t>
            </a:r>
            <a:endParaRPr lang="cs-CZ" sz="1600" dirty="0"/>
          </a:p>
        </p:txBody>
      </p:sp>
      <p:pic>
        <p:nvPicPr>
          <p:cNvPr id="1026" name="Picture 2" descr="http://www.ivig.cz/img/logo-ivi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67" y="518858"/>
            <a:ext cx="2121095" cy="12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66" y="28886"/>
            <a:ext cx="9420222" cy="68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145989264"/>
              </p:ext>
            </p:extLst>
          </p:nvPr>
        </p:nvGraphicFramePr>
        <p:xfrm>
          <a:off x="503853" y="298580"/>
          <a:ext cx="10991461" cy="655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3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6" y="0"/>
            <a:ext cx="10039738" cy="70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029" y="2073261"/>
            <a:ext cx="5063047" cy="1789611"/>
          </a:xfrm>
        </p:spPr>
        <p:txBody>
          <a:bodyPr/>
          <a:lstStyle/>
          <a:p>
            <a:r>
              <a:rPr lang="cs-CZ" sz="4000" dirty="0" smtClean="0"/>
              <a:t>Těšíme se na další.</a:t>
            </a:r>
            <a:endParaRPr lang="cs-CZ" sz="4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48" y="897605"/>
            <a:ext cx="3649638" cy="511631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055429" y="6243190"/>
            <a:ext cx="4136571" cy="61481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hanalandova@sic.czu.cz</a:t>
            </a:r>
            <a:endParaRPr lang="cs-CZ" sz="2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83029" y="676780"/>
            <a:ext cx="5063047" cy="1789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mtClean="0"/>
              <a:t>Děkujeme </a:t>
            </a:r>
            <a:br>
              <a:rPr lang="cs-CZ" sz="4000" smtClean="0"/>
            </a:br>
            <a:r>
              <a:rPr lang="cs-CZ" sz="4000" smtClean="0"/>
              <a:t>za spolupráci.</a:t>
            </a:r>
            <a:endParaRPr lang="cs-CZ" sz="4000" dirty="0"/>
          </a:p>
        </p:txBody>
      </p:sp>
      <p:pic>
        <p:nvPicPr>
          <p:cNvPr id="8" name="Picture 2" descr="http://www.ivig.cz/img/logo-ivi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51" y="4644543"/>
            <a:ext cx="2121095" cy="12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6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10591800" cy="12573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dirty="0" smtClean="0">
                <a:solidFill>
                  <a:srgbClr val="B79E6D"/>
                </a:solidFill>
                <a:latin typeface="Franklin Gothic Medium"/>
              </a:rPr>
              <a:t>Průzkumy vzdělávacích aktivit VŠ knihoven</a:t>
            </a:r>
            <a:endParaRPr lang="cs-CZ" sz="4400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399" y="2129246"/>
            <a:ext cx="10461171" cy="4042954"/>
          </a:xfrm>
        </p:spPr>
        <p:txBody>
          <a:bodyPr>
            <a:no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i="0" dirty="0" smtClean="0">
                <a:solidFill>
                  <a:schemeClr val="tx1"/>
                </a:solidFill>
                <a:latin typeface="Franklin Gothic Medium"/>
              </a:rPr>
              <a:t>Od roku 2006 porovnatelné dotazníkové průzkumy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Každé dva roky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i="0" dirty="0" smtClean="0">
                <a:solidFill>
                  <a:schemeClr val="tx1"/>
                </a:solidFill>
                <a:latin typeface="Franklin Gothic Medium"/>
              </a:rPr>
              <a:t>Možnost pozorovat trendy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Související publikace </a:t>
            </a:r>
            <a:r>
              <a:rPr lang="cs-CZ" sz="3600" i="1" dirty="0" smtClean="0">
                <a:latin typeface="Franklin Gothic Medium"/>
              </a:rPr>
              <a:t>(Landová &amp; </a:t>
            </a:r>
            <a:r>
              <a:rPr lang="cs-CZ" sz="3600" i="1" dirty="0" err="1" smtClean="0">
                <a:latin typeface="Franklin Gothic Medium"/>
              </a:rPr>
              <a:t>Civínová</a:t>
            </a:r>
            <a:r>
              <a:rPr lang="cs-CZ" sz="3600" i="1" dirty="0" smtClean="0">
                <a:latin typeface="Franklin Gothic Medium"/>
              </a:rPr>
              <a:t>, 2010)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Možnost prezentace v zahraničí </a:t>
            </a:r>
            <a:endParaRPr lang="cs-CZ" sz="3600" b="0" dirty="0">
              <a:solidFill>
                <a:schemeClr val="tx1"/>
              </a:solidFill>
              <a:latin typeface="Franklin Gothic Medium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dirty="0" smtClean="0">
                <a:solidFill>
                  <a:srgbClr val="B79E6D"/>
                </a:solidFill>
                <a:latin typeface="Franklin Gothic Medium"/>
              </a:rPr>
              <a:t>Průzkum 2014: Obecné poznámky</a:t>
            </a:r>
            <a:endParaRPr lang="cs-CZ" sz="4400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129246"/>
            <a:ext cx="10106608" cy="4042954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i="0" dirty="0" smtClean="0">
                <a:solidFill>
                  <a:schemeClr val="tx1"/>
                </a:solidFill>
                <a:latin typeface="Franklin Gothic Medium"/>
              </a:rPr>
              <a:t>Odpovědi z 23 vysokých škol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22 členů AKVŠ + 1 soukromá VŠ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dirty="0" smtClean="0">
                <a:solidFill>
                  <a:schemeClr val="tx1"/>
                </a:solidFill>
                <a:latin typeface="Franklin Gothic Medium"/>
              </a:rPr>
              <a:t>49 vyplněných dotazníků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Specifika velkých univerzit a fakultních knihoven</a:t>
            </a:r>
            <a:endParaRPr lang="cs-CZ" sz="3600" b="0" dirty="0">
              <a:solidFill>
                <a:schemeClr val="tx1"/>
              </a:solidFill>
              <a:latin typeface="Franklin Gothic Medium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75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dirty="0" smtClean="0">
                <a:solidFill>
                  <a:srgbClr val="B79E6D"/>
                </a:solidFill>
                <a:latin typeface="Franklin Gothic Medium"/>
              </a:rPr>
              <a:t>Ukotvení informačního vzdělávání</a:t>
            </a:r>
            <a:endParaRPr lang="cs-CZ" sz="4400" b="0" i="0" baseline="0" dirty="0">
              <a:solidFill>
                <a:srgbClr val="B79E6D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129246"/>
            <a:ext cx="9601200" cy="4042954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i="0" dirty="0" smtClean="0">
                <a:solidFill>
                  <a:schemeClr val="tx1"/>
                </a:solidFill>
                <a:latin typeface="Franklin Gothic Medium"/>
              </a:rPr>
              <a:t>Význam zařazení problematiky informačního vzdělávání do DZ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ANO: 26, NE: 23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b="0" dirty="0" smtClean="0">
                <a:solidFill>
                  <a:schemeClr val="tx1"/>
                </a:solidFill>
                <a:latin typeface="Franklin Gothic Medium"/>
              </a:rPr>
              <a:t>Výsledky z velkých univerzit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90000"/>
              <a:buFont typeface="Arial"/>
              <a:buChar char="▪"/>
            </a:pPr>
            <a:r>
              <a:rPr lang="cs-CZ" sz="3600" dirty="0" smtClean="0">
                <a:latin typeface="Franklin Gothic Medium"/>
              </a:rPr>
              <a:t>Dlouhodobý záměr / členství v komise IVIG</a:t>
            </a:r>
            <a:endParaRPr lang="cs-CZ" sz="3600" b="0" dirty="0">
              <a:solidFill>
                <a:schemeClr val="tx1"/>
              </a:solidFill>
              <a:latin typeface="Franklin Gothic Medium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 2014: 14.-15.10., Ústí nad Labem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7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výsledky </a:t>
            </a:r>
            <a:br>
              <a:rPr lang="cs-CZ" dirty="0" smtClean="0"/>
            </a:br>
            <a:r>
              <a:rPr lang="cs-CZ" dirty="0" smtClean="0"/>
              <a:t>a komentáře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12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1559" y="163841"/>
            <a:ext cx="9442580" cy="68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17" y="342549"/>
            <a:ext cx="9573209" cy="63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78" y="0"/>
            <a:ext cx="9965094" cy="69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105800"/>
            <a:ext cx="11066106" cy="67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modro-béžovým přechodem (širokoúhlá)</Template>
  <TotalTime>0</TotalTime>
  <Words>157</Words>
  <Application>Microsoft Office PowerPoint</Application>
  <PresentationFormat>Širokoúhlá obrazovka</PresentationFormat>
  <Paragraphs>32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Medium</vt:lpstr>
      <vt:lpstr>Blue Tan Gradient 16x9</vt:lpstr>
      <vt:lpstr>VŠ knihovny vzdělávající </vt:lpstr>
      <vt:lpstr>Průzkumy vzdělávacích aktivit VŠ knihoven</vt:lpstr>
      <vt:lpstr>Průzkum 2014: Obecné poznámky</vt:lpstr>
      <vt:lpstr>Ukotvení informačního vzdělávání</vt:lpstr>
      <vt:lpstr>Vybrané výsledky  a komentáře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Těšíme se na další.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2014-10-11T19:13:21Z</dcterms:created>
  <dcterms:modified xsi:type="dcterms:W3CDTF">2014-10-11T20:41:30Z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