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433" r:id="rId3"/>
    <p:sldId id="440" r:id="rId4"/>
    <p:sldId id="450" r:id="rId5"/>
    <p:sldId id="428" r:id="rId6"/>
    <p:sldId id="442" r:id="rId7"/>
    <p:sldId id="443" r:id="rId8"/>
    <p:sldId id="451" r:id="rId9"/>
    <p:sldId id="454" r:id="rId10"/>
    <p:sldId id="455" r:id="rId11"/>
    <p:sldId id="456" r:id="rId12"/>
    <p:sldId id="457" r:id="rId13"/>
    <p:sldId id="444" r:id="rId14"/>
    <p:sldId id="448" r:id="rId15"/>
    <p:sldId id="464" r:id="rId16"/>
    <p:sldId id="465" r:id="rId17"/>
    <p:sldId id="435" r:id="rId18"/>
    <p:sldId id="447" r:id="rId19"/>
    <p:sldId id="449" r:id="rId20"/>
    <p:sldId id="458" r:id="rId21"/>
    <p:sldId id="460" r:id="rId22"/>
    <p:sldId id="461" r:id="rId23"/>
    <p:sldId id="462" r:id="rId24"/>
    <p:sldId id="452" r:id="rId25"/>
    <p:sldId id="463" r:id="rId26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83" autoAdjust="0"/>
    <p:restoredTop sz="92586" autoAdjust="0"/>
  </p:normalViewPr>
  <p:slideViewPr>
    <p:cSldViewPr>
      <p:cViewPr varScale="1">
        <p:scale>
          <a:sx n="123" d="100"/>
          <a:sy n="12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-2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3DD94F-8E1A-4E1C-B065-7788FF43AFD6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A04FF3-E82E-4148-B801-172B2BB42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2626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6699-7A4F-4FB5-9F0E-505E5F14B7CC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6A2344-48C6-4312-A8A3-6144B73FC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2260-D4EF-4AE6-9007-3FE49E044463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394A-9A2F-44D8-9FBB-0E29D113E9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F631-38BF-425C-9388-E8272E3D4848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571-81F7-4BC4-B2A0-8476B718E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667F-FB8A-4ED0-B9A7-D0FD6FD395DC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0B84-42B9-4E73-8F5D-2A0BB553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8051-1F47-4FFA-A15D-ECD5A0B81F1D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672C-1F0E-4E90-891B-9EF24BDD6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11F0-8E99-4D23-BE65-3E6C366E758E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4467-4E4F-4920-A033-363C1D4E5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417C-151D-4E9D-8430-F8F457406F31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8D4-8F29-48CE-B495-47907CB412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A783-8F25-45AA-BDD1-E67E62DF60F9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0F1-E28A-427A-B7CF-7E78446AF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DDBFD2C-F781-41EA-9A3D-5547DBF0B7D2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80A038E-27F5-408C-9DB0-38B51B8CCB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bvk.cz/files/manualy/pujcovani_e-kni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327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000" smtClean="0"/>
              <a:t>Zuzana </a:t>
            </a:r>
            <a:r>
              <a:rPr lang="cs-CZ" sz="3000" dirty="0" smtClean="0"/>
              <a:t>Hájková</a:t>
            </a:r>
          </a:p>
          <a:p>
            <a:pPr eaLnBrk="1" hangingPunct="1">
              <a:buFont typeface="Arial" charset="0"/>
              <a:buNone/>
            </a:pPr>
            <a:endParaRPr lang="cs-CZ" sz="3000" dirty="0" smtClean="0"/>
          </a:p>
        </p:txBody>
      </p:sp>
      <p:sp>
        <p:nvSpPr>
          <p:cNvPr id="3075" name="Nadpis 1"/>
          <p:cNvSpPr>
            <a:spLocks noGrp="1"/>
          </p:cNvSpPr>
          <p:nvPr>
            <p:ph type="ctrTitle"/>
          </p:nvPr>
        </p:nvSpPr>
        <p:spPr>
          <a:xfrm>
            <a:off x="500063" y="1214438"/>
            <a:ext cx="8329612" cy="2143125"/>
          </a:xfrm>
        </p:spPr>
        <p:txBody>
          <a:bodyPr/>
          <a:lstStyle/>
          <a:p>
            <a:pPr eaLnBrk="1" hangingPunct="1"/>
            <a:r>
              <a:rPr lang="cs-CZ" smtClean="0"/>
              <a:t>Půjčování e-knih </a:t>
            </a:r>
            <a:br>
              <a:rPr lang="cs-CZ" smtClean="0"/>
            </a:br>
            <a:r>
              <a:rPr lang="cs-CZ" smtClean="0"/>
              <a:t>v Jihočeské vědecké knihovně</a:t>
            </a:r>
            <a:br>
              <a:rPr lang="cs-CZ" smtClean="0"/>
            </a:br>
            <a:r>
              <a:rPr lang="cs-CZ" smtClean="0"/>
              <a:t> v Českých Budějovicích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8054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Informace o e-výpůjčce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85867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Informační e-mail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25600" y="1500188"/>
            <a:ext cx="5483225" cy="5214937"/>
          </a:xfrm>
          <a:noFill/>
          <a:ln>
            <a:solidFill>
              <a:schemeClr val="accent1"/>
            </a:solidFill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E-kniha přímo v aplikaci eReading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2808287" cy="4679950"/>
          </a:xfrm>
          <a:noFill/>
          <a:ln>
            <a:solidFill>
              <a:schemeClr val="accent1"/>
            </a:solidFill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25" y="1500188"/>
            <a:ext cx="2808288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808287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Příprava, propagace 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8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Spuštění připraveno ke Světovému dni autorských práv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Využití akce </a:t>
            </a:r>
            <a:r>
              <a:rPr lang="cs-CZ" i="1" smtClean="0"/>
              <a:t>Literatura žije</a:t>
            </a:r>
            <a:r>
              <a:rPr lang="cs-CZ" smtClean="0"/>
              <a:t> – 23-25.4.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Plakáty, záložky, tiskové zprávy, web,  maily čtenářům JVK…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63" y="3071813"/>
            <a:ext cx="3044825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25" y="4214813"/>
            <a:ext cx="1644650" cy="240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3436938" cy="243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63" y="2786063"/>
            <a:ext cx="9953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Propagace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01004" cy="4910158"/>
          </a:xfrm>
        </p:spPr>
        <p:txBody>
          <a:bodyPr/>
          <a:lstStyle/>
          <a:p>
            <a:r>
              <a:rPr lang="cs-CZ" dirty="0" smtClean="0"/>
              <a:t>Adresná: </a:t>
            </a:r>
          </a:p>
          <a:p>
            <a:pPr lvl="1"/>
            <a:r>
              <a:rPr lang="cs-CZ" dirty="0" smtClean="0"/>
              <a:t>Čtenáři, které mají rezervaci na tištěnou knihu –e-mail s upozorněním na novou službu</a:t>
            </a:r>
          </a:p>
          <a:p>
            <a:pPr lvl="1"/>
            <a:r>
              <a:rPr lang="cs-CZ" dirty="0" smtClean="0"/>
              <a:t>Čtenáři, kteří již rok nevyužili služeb JVK – e-mail s informacemi, co vše knihovna nabízí, včetně </a:t>
            </a:r>
            <a:r>
              <a:rPr lang="cs-CZ" dirty="0" smtClean="0"/>
              <a:t>e-výpůjček</a:t>
            </a:r>
          </a:p>
          <a:p>
            <a:pPr lvl="1"/>
            <a:r>
              <a:rPr lang="cs-CZ" dirty="0" smtClean="0"/>
              <a:t>Noví čtenáři – letáček při registraci</a:t>
            </a:r>
            <a:endParaRPr lang="cs-CZ" dirty="0" smtClean="0"/>
          </a:p>
          <a:p>
            <a:r>
              <a:rPr lang="cs-CZ" dirty="0" smtClean="0"/>
              <a:t>Další  </a:t>
            </a:r>
            <a:r>
              <a:rPr lang="cs-CZ" dirty="0" smtClean="0"/>
              <a:t>– FB, letáčky, plakáty – knihy na dovolenou, zajímavé novinky z </a:t>
            </a:r>
            <a:r>
              <a:rPr lang="cs-CZ" dirty="0" err="1" smtClean="0"/>
              <a:t>eReading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Články o zahájení půjčování v denním tisku, TV zpravodajství, regionálním rádiu, internet. blozích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7880" cy="5591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778" y="357166"/>
            <a:ext cx="8473448" cy="5734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tedy čtenářům nabízíme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Vypůjčení 3 e-knih z nabídky </a:t>
            </a:r>
            <a:r>
              <a:rPr lang="cs-CZ" dirty="0" err="1" smtClean="0"/>
              <a:t>eReading</a:t>
            </a:r>
            <a:r>
              <a:rPr lang="cs-CZ" dirty="0" smtClean="0"/>
              <a:t> na 21 dní</a:t>
            </a:r>
          </a:p>
          <a:p>
            <a:r>
              <a:rPr lang="cs-CZ" dirty="0" smtClean="0"/>
              <a:t>Nabídka </a:t>
            </a:r>
            <a:r>
              <a:rPr lang="cs-CZ" dirty="0" err="1" smtClean="0"/>
              <a:t>eReading</a:t>
            </a:r>
            <a:r>
              <a:rPr lang="cs-CZ" dirty="0" smtClean="0"/>
              <a:t> – ca 1200 titulů českých nakladatelství – včetně velmi žádaných knih (Stoletý stařík, Analfabetka, Muž jménem </a:t>
            </a:r>
            <a:r>
              <a:rPr lang="cs-CZ" dirty="0" err="1" smtClean="0"/>
              <a:t>Owe</a:t>
            </a:r>
            <a:r>
              <a:rPr lang="cs-CZ" dirty="0" smtClean="0"/>
              <a:t>, knihy </a:t>
            </a:r>
            <a:r>
              <a:rPr lang="cs-CZ" dirty="0" err="1" smtClean="0"/>
              <a:t>nakl</a:t>
            </a:r>
            <a:r>
              <a:rPr lang="cs-CZ" dirty="0" smtClean="0"/>
              <a:t>. Paseka: </a:t>
            </a:r>
            <a:r>
              <a:rPr lang="cs-CZ" sz="2400" dirty="0" smtClean="0"/>
              <a:t>objev roku Magnesia litera – Tichý dech, Lístek na cestu z </a:t>
            </a:r>
            <a:r>
              <a:rPr lang="cs-CZ" sz="2400" dirty="0" smtClean="0"/>
              <a:t>pekla, </a:t>
            </a:r>
            <a:r>
              <a:rPr lang="cs-CZ" sz="2400" dirty="0" err="1" smtClean="0"/>
              <a:t>Šabach</a:t>
            </a:r>
            <a:r>
              <a:rPr lang="cs-CZ" sz="2400" dirty="0" smtClean="0"/>
              <a:t>, </a:t>
            </a:r>
            <a:r>
              <a:rPr lang="cs-CZ" sz="2400" dirty="0" err="1" smtClean="0"/>
              <a:t>Legátová</a:t>
            </a:r>
            <a:r>
              <a:rPr lang="cs-CZ" dirty="0" smtClean="0"/>
              <a:t> …)</a:t>
            </a:r>
            <a:endParaRPr lang="cs-CZ" dirty="0" smtClean="0"/>
          </a:p>
          <a:p>
            <a:r>
              <a:rPr lang="cs-CZ" dirty="0" smtClean="0"/>
              <a:t>E-výpůjčka přímo z katalogu knihovny</a:t>
            </a:r>
          </a:p>
          <a:p>
            <a:r>
              <a:rPr lang="cs-CZ" dirty="0" smtClean="0"/>
              <a:t>Jednoduché stažení e-knihy do čtecího zařízení (telefon, tablet s </a:t>
            </a:r>
            <a:r>
              <a:rPr lang="cs-CZ" dirty="0" err="1" smtClean="0"/>
              <a:t>iOS</a:t>
            </a:r>
            <a:r>
              <a:rPr lang="cs-CZ" dirty="0" smtClean="0"/>
              <a:t>, Android; čtečka </a:t>
            </a:r>
            <a:r>
              <a:rPr lang="cs-CZ" dirty="0" err="1" smtClean="0"/>
              <a:t>eReading</a:t>
            </a:r>
            <a:r>
              <a:rPr lang="cs-CZ" dirty="0" smtClean="0"/>
              <a:t>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80" cy="5124472"/>
          </a:xfrm>
        </p:spPr>
        <p:txBody>
          <a:bodyPr/>
          <a:lstStyle/>
          <a:p>
            <a:r>
              <a:rPr lang="cs-CZ" dirty="0" smtClean="0"/>
              <a:t>Zájem čtenářů</a:t>
            </a:r>
          </a:p>
          <a:p>
            <a:r>
              <a:rPr lang="cs-CZ" dirty="0" smtClean="0"/>
              <a:t> rozšíření výpůjček z 2 na 3</a:t>
            </a:r>
          </a:p>
          <a:p>
            <a:r>
              <a:rPr lang="cs-CZ" dirty="0" smtClean="0"/>
              <a:t>(dotazy typu jak vrátit e-knihu, jak prodloužit)</a:t>
            </a:r>
          </a:p>
          <a:p>
            <a:r>
              <a:rPr lang="cs-CZ" b="1" dirty="0" smtClean="0"/>
              <a:t>Ke dni 15.10:  vypůjčeno 1161  e-knih</a:t>
            </a:r>
          </a:p>
          <a:p>
            <a:r>
              <a:rPr lang="cs-CZ" dirty="0" smtClean="0"/>
              <a:t>Nejžádanější </a:t>
            </a:r>
            <a:r>
              <a:rPr lang="cs-CZ" dirty="0" smtClean="0"/>
              <a:t>tituly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Stoletý stařík, který vylezl z okna a zmizel (půjčeno </a:t>
            </a:r>
            <a:r>
              <a:rPr lang="cs-CZ" dirty="0" smtClean="0"/>
              <a:t>71x),</a:t>
            </a:r>
          </a:p>
          <a:p>
            <a:pPr lvl="1"/>
            <a:r>
              <a:rPr lang="cs-CZ" dirty="0" smtClean="0"/>
              <a:t>Analfabetka</a:t>
            </a:r>
            <a:r>
              <a:rPr lang="cs-CZ" dirty="0" smtClean="0"/>
              <a:t>, která uměla počítat </a:t>
            </a:r>
            <a:r>
              <a:rPr lang="cs-CZ" dirty="0" smtClean="0"/>
              <a:t>(63x),</a:t>
            </a:r>
          </a:p>
          <a:p>
            <a:pPr lvl="1"/>
            <a:r>
              <a:rPr lang="cs-CZ" dirty="0" smtClean="0"/>
              <a:t>odborná </a:t>
            </a:r>
            <a:r>
              <a:rPr lang="cs-CZ" dirty="0" smtClean="0"/>
              <a:t>literatura (Ženy českých panovníků, 333 tipů a triků pro digitální fotografii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literatura </a:t>
            </a:r>
            <a:r>
              <a:rPr lang="cs-CZ" dirty="0" smtClean="0"/>
              <a:t>pro děti a mládež (Anči a Kuba mají Kubíčka, </a:t>
            </a:r>
            <a:r>
              <a:rPr lang="cs-CZ" dirty="0" err="1" smtClean="0"/>
              <a:t>Kostičas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Dotazník – srpen/září 2014</a:t>
            </a:r>
          </a:p>
          <a:p>
            <a:r>
              <a:rPr lang="cs-CZ" smtClean="0"/>
              <a:t>Zaslán všem čtenářům, kteří si vypůjčili alespoň 1 e-knihu - 280</a:t>
            </a:r>
          </a:p>
          <a:p>
            <a:r>
              <a:rPr lang="cs-CZ" smtClean="0"/>
              <a:t>Výsledky</a:t>
            </a:r>
          </a:p>
          <a:p>
            <a:pPr lvl="1"/>
            <a:r>
              <a:rPr lang="cs-CZ" smtClean="0"/>
              <a:t>Vyplnilo 118 čtenářů</a:t>
            </a:r>
          </a:p>
          <a:p>
            <a:pPr lvl="1"/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59788" cy="3114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smtClean="0"/>
              <a:t>Půjčování čteček v JVK</a:t>
            </a:r>
          </a:p>
          <a:p>
            <a:pPr eaLnBrk="1" hangingPunct="1"/>
            <a:r>
              <a:rPr lang="cs-CZ" smtClean="0"/>
              <a:t>od ledna 2011</a:t>
            </a:r>
          </a:p>
          <a:p>
            <a:pPr eaLnBrk="1" hangingPunct="1"/>
            <a:r>
              <a:rPr lang="cs-CZ" smtClean="0"/>
              <a:t>4 druhy čteček:  Amazon</a:t>
            </a:r>
            <a:r>
              <a:rPr lang="sv-SE" smtClean="0"/>
              <a:t> Kindle 3</a:t>
            </a:r>
            <a:r>
              <a:rPr lang="cs-CZ" smtClean="0"/>
              <a:t>,  Sony PRS-300  a Prestigio Nobile, eReading</a:t>
            </a:r>
          </a:p>
          <a:p>
            <a:pPr eaLnBrk="1" hangingPunct="1"/>
            <a:r>
              <a:rPr lang="cs-CZ" smtClean="0"/>
              <a:t>Pouze volná díla, </a:t>
            </a:r>
            <a:r>
              <a:rPr lang="pl-PL" smtClean="0"/>
              <a:t>370 děl od 44 autorů (Arbes, Čapek, Erben, Hašek, Mácha, Němcová ...)</a:t>
            </a:r>
          </a:p>
          <a:p>
            <a:pPr eaLnBrk="1" hangingPunct="1"/>
            <a:r>
              <a:rPr lang="pl-PL" smtClean="0"/>
              <a:t>Zpravodajství iDnes, Lidovky ...</a:t>
            </a:r>
          </a:p>
          <a:p>
            <a:pPr eaLnBrk="1" hangingPunct="1"/>
            <a:endParaRPr lang="sv-SE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88" y="4135438"/>
            <a:ext cx="306705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ovéPole 7"/>
          <p:cNvSpPr txBox="1">
            <a:spLocks noChangeArrowheads="1"/>
          </p:cNvSpPr>
          <p:nvPr/>
        </p:nvSpPr>
        <p:spPr bwMode="auto">
          <a:xfrm>
            <a:off x="4572000" y="6396038"/>
            <a:ext cx="392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http://www.linuxexpres.cz/hardware/recenze-ctecky-knih-amazon-kindle-3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981596"/>
          </a:xfrm>
        </p:spPr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</a:t>
            </a:r>
            <a:r>
              <a:rPr lang="en-US" dirty="0" err="1" smtClean="0"/>
              <a:t>vyzkoušel</a:t>
            </a:r>
            <a:r>
              <a:rPr lang="en-US" dirty="0" smtClean="0"/>
              <a:t>/a </a:t>
            </a:r>
            <a:r>
              <a:rPr lang="en-US" dirty="0" err="1" smtClean="0"/>
              <a:t>naší</a:t>
            </a:r>
            <a:r>
              <a:rPr lang="en-US" dirty="0" smtClean="0"/>
              <a:t> </a:t>
            </a:r>
            <a:r>
              <a:rPr lang="en-US" dirty="0" err="1" smtClean="0"/>
              <a:t>službu</a:t>
            </a:r>
            <a:r>
              <a:rPr lang="en-US" dirty="0" smtClean="0"/>
              <a:t> </a:t>
            </a:r>
            <a:r>
              <a:rPr lang="en-US" dirty="0" err="1" smtClean="0"/>
              <a:t>půjčování</a:t>
            </a:r>
            <a:r>
              <a:rPr lang="en-US" dirty="0" smtClean="0"/>
              <a:t> e-</a:t>
            </a:r>
            <a:r>
              <a:rPr lang="en-US" dirty="0" err="1" smtClean="0"/>
              <a:t>knih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Zájem o e-knihy 64%, zvědavost, jak to funguje 44%</a:t>
            </a:r>
          </a:p>
          <a:p>
            <a:pPr lvl="1"/>
            <a:r>
              <a:rPr lang="cs-CZ" dirty="0" smtClean="0"/>
              <a:t>Další odpovědi</a:t>
            </a:r>
          </a:p>
          <a:p>
            <a:pPr lvl="2"/>
            <a:r>
              <a:rPr lang="cs-CZ" dirty="0" smtClean="0"/>
              <a:t>f</a:t>
            </a:r>
            <a:r>
              <a:rPr lang="en-US" dirty="0" err="1" smtClean="0"/>
              <a:t>yzický</a:t>
            </a:r>
            <a:r>
              <a:rPr lang="en-US" dirty="0" smtClean="0"/>
              <a:t> </a:t>
            </a:r>
            <a:r>
              <a:rPr lang="en-US" dirty="0" err="1" smtClean="0"/>
              <a:t>exemplář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vypůjčený</a:t>
            </a:r>
            <a:endParaRPr lang="cs-CZ" dirty="0" smtClean="0"/>
          </a:p>
          <a:p>
            <a:pPr lvl="2"/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precist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knihu</a:t>
            </a:r>
            <a:r>
              <a:rPr lang="en-US" dirty="0" smtClean="0"/>
              <a:t> </a:t>
            </a:r>
            <a:r>
              <a:rPr lang="en-US" dirty="0" err="1" smtClean="0"/>
              <a:t>hned</a:t>
            </a:r>
            <a:r>
              <a:rPr lang="en-US" dirty="0" smtClean="0"/>
              <a:t>, </a:t>
            </a:r>
            <a:r>
              <a:rPr lang="en-US" dirty="0" err="1" smtClean="0"/>
              <a:t>nemusim</a:t>
            </a:r>
            <a:r>
              <a:rPr lang="en-US" dirty="0" smtClean="0"/>
              <a:t> pro </a:t>
            </a:r>
            <a:r>
              <a:rPr lang="en-US" dirty="0" err="1" smtClean="0"/>
              <a:t>ni</a:t>
            </a:r>
            <a:r>
              <a:rPr lang="en-US" dirty="0" smtClean="0"/>
              <a:t> jet</a:t>
            </a:r>
            <a:endParaRPr lang="cs-CZ" dirty="0" smtClean="0"/>
          </a:p>
          <a:p>
            <a:pPr lvl="2"/>
            <a:r>
              <a:rPr lang="en-US" dirty="0" err="1" smtClean="0"/>
              <a:t>šetření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-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nutno</a:t>
            </a:r>
            <a:r>
              <a:rPr lang="en-US" dirty="0" smtClean="0"/>
              <a:t> </a:t>
            </a:r>
            <a:r>
              <a:rPr lang="en-US" dirty="0" err="1" smtClean="0"/>
              <a:t>jít</a:t>
            </a:r>
            <a:r>
              <a:rPr lang="en-US" dirty="0" smtClean="0"/>
              <a:t> </a:t>
            </a:r>
            <a:r>
              <a:rPr lang="en-US" dirty="0" err="1" smtClean="0"/>
              <a:t>fyzicky</a:t>
            </a:r>
            <a:r>
              <a:rPr lang="en-US" dirty="0" smtClean="0"/>
              <a:t> do </a:t>
            </a:r>
            <a:r>
              <a:rPr lang="en-US" dirty="0" err="1" smtClean="0"/>
              <a:t>knihovny</a:t>
            </a:r>
            <a:endParaRPr lang="cs-CZ" dirty="0" smtClean="0"/>
          </a:p>
          <a:p>
            <a:pPr lvl="2"/>
            <a:r>
              <a:rPr lang="en-US" dirty="0" err="1" smtClean="0"/>
              <a:t>přimět</a:t>
            </a:r>
            <a:r>
              <a:rPr lang="en-US" dirty="0" smtClean="0"/>
              <a:t> </a:t>
            </a:r>
            <a:r>
              <a:rPr lang="en-US" dirty="0" err="1" smtClean="0"/>
              <a:t>vnuka</a:t>
            </a:r>
            <a:r>
              <a:rPr lang="en-US" dirty="0" smtClean="0"/>
              <a:t> </a:t>
            </a:r>
            <a:r>
              <a:rPr lang="en-US" dirty="0" err="1" smtClean="0"/>
              <a:t>číst</a:t>
            </a:r>
            <a:r>
              <a:rPr lang="en-US" dirty="0" smtClean="0"/>
              <a:t> - </a:t>
            </a:r>
            <a:r>
              <a:rPr lang="en-US" dirty="0" err="1" smtClean="0"/>
              <a:t>čtečka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vysvědčení</a:t>
            </a:r>
            <a:endParaRPr lang="cs-CZ" dirty="0" smtClean="0"/>
          </a:p>
          <a:p>
            <a:pPr lvl="2"/>
            <a:r>
              <a:rPr lang="cs-CZ" dirty="0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některých</a:t>
            </a:r>
            <a:r>
              <a:rPr lang="en-US" dirty="0" smtClean="0"/>
              <a:t> </a:t>
            </a:r>
            <a:r>
              <a:rPr lang="en-US" dirty="0" err="1" smtClean="0"/>
              <a:t>situacích</a:t>
            </a:r>
            <a:r>
              <a:rPr lang="en-US" dirty="0" smtClean="0"/>
              <a:t> je e-</a:t>
            </a:r>
            <a:r>
              <a:rPr lang="en-US" dirty="0" err="1" smtClean="0"/>
              <a:t>kniha</a:t>
            </a:r>
            <a:r>
              <a:rPr lang="en-US" dirty="0" smtClean="0"/>
              <a:t> </a:t>
            </a:r>
            <a:r>
              <a:rPr lang="en-US" dirty="0" err="1" smtClean="0"/>
              <a:t>praktičtější</a:t>
            </a:r>
            <a:r>
              <a:rPr lang="en-US" dirty="0" smtClean="0"/>
              <a:t> (</a:t>
            </a:r>
            <a:r>
              <a:rPr lang="en-US" dirty="0" err="1" smtClean="0"/>
              <a:t>dovolená</a:t>
            </a:r>
            <a:r>
              <a:rPr lang="en-US" dirty="0" smtClean="0"/>
              <a:t>, </a:t>
            </a:r>
            <a:r>
              <a:rPr lang="en-US" dirty="0" err="1" smtClean="0"/>
              <a:t>pobyt</a:t>
            </a:r>
            <a:r>
              <a:rPr lang="en-US" dirty="0" smtClean="0"/>
              <a:t> v </a:t>
            </a:r>
            <a:r>
              <a:rPr lang="en-US" dirty="0" err="1" smtClean="0"/>
              <a:t>nemocnici</a:t>
            </a:r>
            <a:r>
              <a:rPr lang="cs-CZ" dirty="0" smtClean="0"/>
              <a:t>¨, čtení v letadle</a:t>
            </a:r>
          </a:p>
          <a:p>
            <a:pPr lvl="2"/>
            <a:r>
              <a:rPr lang="cs-CZ" dirty="0" smtClean="0"/>
              <a:t> </a:t>
            </a:r>
            <a:r>
              <a:rPr lang="en-US" dirty="0" err="1" smtClean="0"/>
              <a:t>čtení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mobilním</a:t>
            </a:r>
            <a:r>
              <a:rPr lang="en-US" dirty="0" smtClean="0"/>
              <a:t> </a:t>
            </a:r>
            <a:r>
              <a:rPr lang="en-US" dirty="0" err="1" smtClean="0"/>
              <a:t>telefonu</a:t>
            </a:r>
            <a:endParaRPr lang="cs-CZ" dirty="0" smtClean="0"/>
          </a:p>
          <a:p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</a:t>
            </a:r>
            <a:r>
              <a:rPr lang="en-US" dirty="0" err="1" smtClean="0"/>
              <a:t>důvodem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se u </a:t>
            </a:r>
            <a:r>
              <a:rPr lang="en-US" dirty="0" err="1" smtClean="0"/>
              <a:t>nás</a:t>
            </a:r>
            <a:r>
              <a:rPr lang="en-US" dirty="0" smtClean="0"/>
              <a:t> </a:t>
            </a:r>
            <a:r>
              <a:rPr lang="en-US" dirty="0" err="1" smtClean="0"/>
              <a:t>registroval</a:t>
            </a:r>
            <a:r>
              <a:rPr lang="en-US" dirty="0" smtClean="0"/>
              <a:t>/a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čtenář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Ano 12%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Byl pro Vás postup, jak si půjčit e-knihu srozumitelný?</a:t>
            </a:r>
            <a:endParaRPr lang="cs-CZ" smtClean="0"/>
          </a:p>
          <a:p>
            <a:pPr lvl="1"/>
            <a:r>
              <a:rPr lang="cs-CZ" smtClean="0"/>
              <a:t>Ano 90%</a:t>
            </a:r>
          </a:p>
          <a:p>
            <a:pPr lvl="1"/>
            <a:r>
              <a:rPr lang="cs-CZ" smtClean="0"/>
              <a:t>Ne 10%</a:t>
            </a:r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Měl/a jste při půjčení e-knihy nějaké technické problémy?</a:t>
            </a:r>
            <a:endParaRPr lang="cs-CZ" smtClean="0"/>
          </a:p>
          <a:p>
            <a:pPr lvl="1"/>
            <a:r>
              <a:rPr lang="cs-CZ" smtClean="0"/>
              <a:t>Ne 70%</a:t>
            </a:r>
          </a:p>
          <a:p>
            <a:pPr lvl="1"/>
            <a:r>
              <a:rPr lang="cs-CZ" smtClean="0"/>
              <a:t>Ano 30%</a:t>
            </a:r>
          </a:p>
          <a:p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4" name="0 Imagen" descr="/domains1/vx566400/public/www_root/tmp/PNG-lQpxj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714625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0 Imagen" descr="/domains1/vx566400/public/www_root/tmp/PNG-jEv4x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57813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50" cy="5124450"/>
          </a:xfrm>
        </p:spPr>
        <p:txBody>
          <a:bodyPr/>
          <a:lstStyle/>
          <a:p>
            <a:r>
              <a:rPr lang="en-US" smtClean="0"/>
              <a:t>Měl/a jste při půjčení e-knihy nějaké technické problémy?</a:t>
            </a:r>
            <a:r>
              <a:rPr lang="cs-CZ" smtClean="0"/>
              <a:t> Pokud ano, jaké?</a:t>
            </a:r>
          </a:p>
          <a:p>
            <a:pPr lvl="2"/>
            <a:r>
              <a:rPr lang="en-US" smtClean="0"/>
              <a:t>nutnost instalovat e</a:t>
            </a:r>
            <a:r>
              <a:rPr lang="cs-CZ" smtClean="0"/>
              <a:t>Rea</a:t>
            </a:r>
            <a:r>
              <a:rPr lang="en-US" smtClean="0"/>
              <a:t>ding</a:t>
            </a:r>
            <a:endParaRPr lang="cs-CZ" smtClean="0"/>
          </a:p>
          <a:p>
            <a:pPr lvl="2"/>
            <a:r>
              <a:rPr lang="en-US" smtClean="0"/>
              <a:t>Nemám a nechci si kupovat čtečku e-knih.</a:t>
            </a:r>
            <a:endParaRPr lang="cs-CZ" smtClean="0"/>
          </a:p>
          <a:p>
            <a:pPr lvl="2"/>
            <a:r>
              <a:rPr lang="en-US" smtClean="0"/>
              <a:t>mám špatnou čtečku – kindle</a:t>
            </a:r>
            <a:endParaRPr lang="cs-CZ" smtClean="0"/>
          </a:p>
          <a:p>
            <a:pPr lvl="2"/>
            <a:r>
              <a:rPr lang="en-US" smtClean="0"/>
              <a:t>nelze stáhnout do mojí čtečky</a:t>
            </a:r>
            <a:endParaRPr lang="cs-CZ" smtClean="0"/>
          </a:p>
          <a:p>
            <a:pPr lvl="2"/>
            <a:r>
              <a:rPr lang="en-US" smtClean="0"/>
              <a:t>kniha mi nesla vubec stahnout z ereadingu v tabletu s androidem,takze jsem zadane knihy vubec nemela moznost cist</a:t>
            </a:r>
            <a:endParaRPr lang="cs-CZ" smtClean="0"/>
          </a:p>
          <a:p>
            <a:pPr lvl="2"/>
            <a:r>
              <a:rPr lang="en-US" smtClean="0"/>
              <a:t>není přístupný všem čtečkám, i když máte e reading, ne na všech typech lze použít a na portálu mi nedokázali odpovědět proč</a:t>
            </a:r>
            <a:endParaRPr lang="cs-CZ" smtClean="0"/>
          </a:p>
          <a:p>
            <a:pPr lvl="2"/>
            <a:r>
              <a:rPr lang="en-US" smtClean="0"/>
              <a:t>slozita prace se cteckou z knihovny</a:t>
            </a:r>
            <a:endParaRPr lang="cs-CZ" smtClean="0"/>
          </a:p>
          <a:p>
            <a:pPr lvl="2"/>
            <a:r>
              <a:rPr lang="en-US" smtClean="0"/>
              <a:t>moje čtečka nemá připojení na internet, musím knihu stáhnout nejprve do počítače a pak ji přesunout</a:t>
            </a:r>
            <a:endParaRPr lang="cs-CZ" sz="3000" smtClean="0"/>
          </a:p>
          <a:p>
            <a:pPr lvl="2"/>
            <a:r>
              <a:rPr lang="en-US" smtClean="0"/>
              <a:t>potřeboval jsem zajít do knihovny a poradit od personálu jak na to</a:t>
            </a:r>
            <a:endParaRPr lang="cs-CZ" sz="3000" smtClean="0"/>
          </a:p>
          <a:p>
            <a:pPr lvl="2"/>
            <a:endParaRPr lang="cs-CZ" smtClean="0"/>
          </a:p>
          <a:p>
            <a:pPr lvl="2"/>
            <a:endParaRPr lang="cs-CZ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29538" cy="5053013"/>
          </a:xfrm>
        </p:spPr>
        <p:txBody>
          <a:bodyPr/>
          <a:lstStyle/>
          <a:p>
            <a:r>
              <a:rPr lang="en-US" smtClean="0"/>
              <a:t>Půjčujete si e-knihy pravidelně?</a:t>
            </a:r>
            <a:endParaRPr lang="cs-CZ" smtClean="0"/>
          </a:p>
          <a:p>
            <a:pPr lvl="1"/>
            <a:r>
              <a:rPr lang="cs-CZ" smtClean="0"/>
              <a:t>41% ano, 66% ne</a:t>
            </a:r>
          </a:p>
          <a:p>
            <a:r>
              <a:rPr lang="en-US" smtClean="0"/>
              <a:t>Jak jste spokojen/a s nabídkou e-knih v katalogu Jihočeské vědecké knihovny?</a:t>
            </a:r>
            <a:endParaRPr lang="cs-CZ" smtClean="0"/>
          </a:p>
          <a:p>
            <a:pPr lvl="1"/>
            <a:r>
              <a:rPr lang="cs-CZ" smtClean="0"/>
              <a:t>3-5 *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Máte v úmyslu si některou z vypůjčených e-knih zakoupit i v tištěné podobě?</a:t>
            </a:r>
            <a:endParaRPr lang="cs-CZ" smtClean="0"/>
          </a:p>
          <a:p>
            <a:pPr lvl="1"/>
            <a:r>
              <a:rPr lang="cs-CZ" smtClean="0"/>
              <a:t>Ano 20%, ne 80%</a:t>
            </a:r>
          </a:p>
          <a:p>
            <a:endParaRPr lang="cs-CZ" smtClean="0"/>
          </a:p>
        </p:txBody>
      </p:sp>
      <p:pic>
        <p:nvPicPr>
          <p:cNvPr id="27652" name="0 Imagen" descr="/domains1/vx566400/public/www_root/tmp/PNG-is0y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714750"/>
            <a:ext cx="7143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Závěrem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58100" cy="5338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  solidní nabídka českých titulů včetně bestsellerů, na jejichž tištěnou verzi máme řadu rezervací, nabídka titulů je průběžně doplňována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implementace do knihovního systému a velmi jednoduché provedení výpůjčky v PC i mobilní verzi katalogu knihovny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e-knihy je možné číst pouze na tabletech a chytrých telefonech s operačním systemem Android, iOS, popř. na čtečkách eReadingu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technické problémy při stahování e-knih do nových verzí Androidu (tj. odladění aktuálně nejnovější verze)</a:t>
            </a:r>
          </a:p>
          <a:p>
            <a:endParaRPr lang="cs-CZ" smtClean="0"/>
          </a:p>
        </p:txBody>
      </p:sp>
      <p:pic>
        <p:nvPicPr>
          <p:cNvPr id="28676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28575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math minus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math minus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542925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dnadpis 4"/>
          <p:cNvSpPr>
            <a:spLocks noGrp="1"/>
          </p:cNvSpPr>
          <p:nvPr>
            <p:ph type="subTitle" idx="1"/>
          </p:nvPr>
        </p:nvSpPr>
        <p:spPr>
          <a:xfrm>
            <a:off x="1357313" y="3143250"/>
            <a:ext cx="6491287" cy="19431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Jihočeská vědecká knihovna</a:t>
            </a:r>
          </a:p>
          <a:p>
            <a:pPr eaLnBrk="1" hangingPunct="1"/>
            <a:r>
              <a:rPr lang="cs-CZ" sz="2800" dirty="0" smtClean="0"/>
              <a:t> v Českých Budějovicích</a:t>
            </a:r>
          </a:p>
          <a:p>
            <a:endParaRPr lang="cs-CZ" dirty="0" smtClean="0"/>
          </a:p>
        </p:txBody>
      </p:sp>
      <p:sp>
        <p:nvSpPr>
          <p:cNvPr id="29699" name="Nadpis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endParaRPr lang="cs-CZ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500688"/>
            <a:ext cx="936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8195" name="Zástupný symbol pro obsah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80" cy="4767282"/>
          </a:xfrm>
        </p:spPr>
        <p:txBody>
          <a:bodyPr/>
          <a:lstStyle/>
          <a:p>
            <a:r>
              <a:rPr lang="cs-CZ" sz="2800" dirty="0" smtClean="0"/>
              <a:t>projekt </a:t>
            </a:r>
            <a:r>
              <a:rPr lang="cs-CZ" sz="2800" b="1" i="1" dirty="0" smtClean="0"/>
              <a:t>E-knihy do každé knihovny </a:t>
            </a:r>
            <a:r>
              <a:rPr lang="cs-CZ" sz="2800" i="1" dirty="0" smtClean="0"/>
              <a:t>– </a:t>
            </a:r>
            <a:r>
              <a:rPr lang="cs-CZ" sz="2800" dirty="0" smtClean="0"/>
              <a:t>Městská knihovna Praha – Academia, jen terminálové zpřístupnění</a:t>
            </a:r>
          </a:p>
          <a:p>
            <a:endParaRPr lang="cs-CZ" sz="2800" dirty="0" smtClean="0"/>
          </a:p>
          <a:p>
            <a:r>
              <a:rPr lang="cs-CZ" sz="2800" dirty="0" smtClean="0"/>
              <a:t>l</a:t>
            </a:r>
            <a:r>
              <a:rPr lang="cs-CZ" sz="2800" dirty="0" smtClean="0"/>
              <a:t>icence </a:t>
            </a:r>
            <a:r>
              <a:rPr lang="cs-CZ" sz="2800" dirty="0" smtClean="0"/>
              <a:t>e-knih – </a:t>
            </a:r>
            <a:r>
              <a:rPr lang="cs-CZ" sz="2800" dirty="0" err="1" smtClean="0"/>
              <a:t>Ebooks</a:t>
            </a:r>
            <a:r>
              <a:rPr lang="cs-CZ" sz="2800" dirty="0" smtClean="0"/>
              <a:t> – </a:t>
            </a:r>
            <a:r>
              <a:rPr lang="cs-CZ" sz="2800" b="1" dirty="0" smtClean="0"/>
              <a:t>EBSCO</a:t>
            </a:r>
          </a:p>
          <a:p>
            <a:pPr lvl="1">
              <a:buNone/>
            </a:pPr>
            <a:r>
              <a:rPr lang="cs-CZ" sz="2800" dirty="0" smtClean="0"/>
              <a:t>Knihy pouze v angličtině, většinou odborná </a:t>
            </a:r>
            <a:r>
              <a:rPr lang="cs-CZ" sz="2800" dirty="0" smtClean="0"/>
              <a:t>literatura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58925" y="1500188"/>
            <a:ext cx="5886450" cy="4857750"/>
          </a:xfrm>
          <a:noFill/>
          <a:ln>
            <a:solidFill>
              <a:schemeClr val="accent1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313" cy="5149850"/>
          </a:xfrm>
        </p:spPr>
        <p:txBody>
          <a:bodyPr/>
          <a:lstStyle/>
          <a:p>
            <a:r>
              <a:rPr lang="cs-CZ" smtClean="0"/>
              <a:t>První jednání s firmou eReading - prosinec 2013</a:t>
            </a:r>
          </a:p>
          <a:p>
            <a:r>
              <a:rPr lang="cs-CZ" smtClean="0"/>
              <a:t>Únor/březen 2014 - funkční a technický koncept půjčování e-knih v systému ARL (Cosmotron Bohemia)</a:t>
            </a:r>
          </a:p>
          <a:p>
            <a:pPr lvl="1"/>
            <a:r>
              <a:rPr lang="cs-CZ" smtClean="0"/>
              <a:t>Export záznamů e-knih eReading do katalogu JVK ČB</a:t>
            </a:r>
          </a:p>
          <a:p>
            <a:pPr lvl="1"/>
            <a:r>
              <a:rPr lang="cs-CZ" smtClean="0"/>
              <a:t>Implementace e-výpůjček do výp. protokolu (čtenář vidí e-výpůjčky ve svém kontu)</a:t>
            </a:r>
          </a:p>
          <a:p>
            <a:pPr lvl="1"/>
            <a:r>
              <a:rPr lang="cs-CZ" smtClean="0"/>
              <a:t>Vlastní vypůjčení e-knihy – pro čtenáře co nejjednodušší (API)</a:t>
            </a:r>
          </a:p>
          <a:p>
            <a:pPr lvl="1"/>
            <a:endParaRPr lang="cs-CZ" smtClean="0"/>
          </a:p>
          <a:p>
            <a:r>
              <a:rPr lang="cs-CZ" smtClean="0"/>
              <a:t>Březen/duben – technické doladění s firmou eReading - API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Maily, testování, …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88" y="1500188"/>
            <a:ext cx="3500437" cy="508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571625"/>
            <a:ext cx="3576637" cy="4872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0313" y="2571750"/>
            <a:ext cx="3943350" cy="401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Testování, čtenářské manuály, školení …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75"/>
          </a:xfrm>
        </p:spPr>
        <p:txBody>
          <a:bodyPr/>
          <a:lstStyle/>
          <a:p>
            <a:r>
              <a:rPr lang="cs-CZ" smtClean="0">
                <a:hlinkClick r:id="rId2"/>
              </a:rPr>
              <a:t>http://www.cbvk.cz/files/manualy/pujcovani_e-knih.pdf</a:t>
            </a:r>
            <a:endParaRPr lang="cs-CZ" smtClean="0"/>
          </a:p>
          <a:p>
            <a:endParaRPr lang="cs-CZ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38" y="2324100"/>
            <a:ext cx="59801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e-výpůjčky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Pro čtenáře: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r>
              <a:rPr lang="cs-CZ" smtClean="0"/>
              <a:t>Vyhledání v katalogu JVK</a:t>
            </a:r>
          </a:p>
          <a:p>
            <a:r>
              <a:rPr lang="cs-CZ" smtClean="0"/>
              <a:t>Souhlas s uvedenými podmínkami</a:t>
            </a:r>
          </a:p>
          <a:p>
            <a:r>
              <a:rPr lang="cs-CZ" smtClean="0"/>
              <a:t>Registrace u eReadingu (totožný mail)</a:t>
            </a:r>
          </a:p>
          <a:p>
            <a:r>
              <a:rPr lang="cs-CZ" smtClean="0"/>
              <a:t>Přihlášení do aplikace eReadingu, stáhnutí knihy</a:t>
            </a:r>
          </a:p>
          <a:p>
            <a:r>
              <a:rPr lang="cs-CZ" smtClean="0"/>
              <a:t>(připojení k internetu, pak stáhnutí do off-line režimu)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E-knihy přímo v katalogu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72104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3820</TotalTime>
  <Words>865</Words>
  <Application>Microsoft Office PowerPoint</Application>
  <PresentationFormat>Předvádění na obrazovce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Jmění</vt:lpstr>
      <vt:lpstr>Půjčování e-knih  v Jihočeské vědecké knihovně  v Českých Budějovicích</vt:lpstr>
      <vt:lpstr>E-knihy v JVK ČB - vývoj</vt:lpstr>
      <vt:lpstr>E-knihy v JVK ČB - vývoj</vt:lpstr>
      <vt:lpstr>eReading</vt:lpstr>
      <vt:lpstr>eReading</vt:lpstr>
      <vt:lpstr>Maily, testování, …</vt:lpstr>
      <vt:lpstr>Testování, čtenářské manuály, školení …</vt:lpstr>
      <vt:lpstr>Postup e-výpůjčky</vt:lpstr>
      <vt:lpstr>E-knihy přímo v katalogu</vt:lpstr>
      <vt:lpstr>Informace o e-výpůjčce</vt:lpstr>
      <vt:lpstr>Informační e-mail</vt:lpstr>
      <vt:lpstr>E-kniha přímo v aplikaci eReading</vt:lpstr>
      <vt:lpstr>Příprava, propagace …</vt:lpstr>
      <vt:lpstr>Propagace</vt:lpstr>
      <vt:lpstr>Snímek 15</vt:lpstr>
      <vt:lpstr>Snímek 16</vt:lpstr>
      <vt:lpstr>Co tedy čtenářům nabízíme</vt:lpstr>
      <vt:lpstr>První zkušenosti</vt:lpstr>
      <vt:lpstr>První zkušenosti</vt:lpstr>
      <vt:lpstr>Výsledky dotazníku:</vt:lpstr>
      <vt:lpstr>Výsledky dotazníku:</vt:lpstr>
      <vt:lpstr>Výsledky dotazníku:</vt:lpstr>
      <vt:lpstr>Výsledky dotazníku:</vt:lpstr>
      <vt:lpstr>Závěrem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hajkova</dc:creator>
  <cp:lastModifiedBy>hajkova</cp:lastModifiedBy>
  <cp:revision>430</cp:revision>
  <dcterms:created xsi:type="dcterms:W3CDTF">2011-10-31T10:50:41Z</dcterms:created>
  <dcterms:modified xsi:type="dcterms:W3CDTF">2014-10-14T13:06:08Z</dcterms:modified>
</cp:coreProperties>
</file>