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75" r:id="rId3"/>
    <p:sldId id="272" r:id="rId4"/>
    <p:sldId id="259" r:id="rId5"/>
    <p:sldId id="310" r:id="rId6"/>
    <p:sldId id="322" r:id="rId7"/>
    <p:sldId id="323" r:id="rId8"/>
    <p:sldId id="326" r:id="rId9"/>
    <p:sldId id="327" r:id="rId10"/>
    <p:sldId id="328" r:id="rId11"/>
    <p:sldId id="329" r:id="rId12"/>
    <p:sldId id="331" r:id="rId13"/>
    <p:sldId id="333" r:id="rId14"/>
    <p:sldId id="334" r:id="rId15"/>
    <p:sldId id="335" r:id="rId16"/>
    <p:sldId id="311" r:id="rId17"/>
    <p:sldId id="315" r:id="rId18"/>
    <p:sldId id="316" r:id="rId19"/>
    <p:sldId id="317" r:id="rId20"/>
    <p:sldId id="339" r:id="rId21"/>
    <p:sldId id="340" r:id="rId22"/>
    <p:sldId id="341" r:id="rId23"/>
    <p:sldId id="342" r:id="rId24"/>
    <p:sldId id="343" r:id="rId25"/>
    <p:sldId id="344" r:id="rId26"/>
    <p:sldId id="345" r:id="rId27"/>
    <p:sldId id="312" r:id="rId28"/>
    <p:sldId id="313" r:id="rId29"/>
    <p:sldId id="336" r:id="rId30"/>
    <p:sldId id="337" r:id="rId31"/>
    <p:sldId id="338"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2845" autoAdjust="0"/>
  </p:normalViewPr>
  <p:slideViewPr>
    <p:cSldViewPr>
      <p:cViewPr varScale="1">
        <p:scale>
          <a:sx n="70" d="100"/>
          <a:sy n="70" d="100"/>
        </p:scale>
        <p:origin x="-142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517760-CFE9-475D-8413-2E2E933C64D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B5DBF9A-3504-4C85-8D82-F580B1A53D73}">
      <dgm:prSet phldrT="[Text]"/>
      <dgm:spPr>
        <a:solidFill>
          <a:srgbClr val="0033CC"/>
        </a:solidFill>
      </dgm:spPr>
      <dgm:t>
        <a:bodyPr/>
        <a:lstStyle/>
        <a:p>
          <a:r>
            <a:rPr lang="en-US" b="1" dirty="0" smtClean="0"/>
            <a:t>Workflows</a:t>
          </a:r>
          <a:endParaRPr lang="en-US" b="1" dirty="0"/>
        </a:p>
      </dgm:t>
    </dgm:pt>
    <dgm:pt modelId="{95DD597A-092F-4F19-BF82-34819DA3A422}" type="parTrans" cxnId="{6C9A6876-3895-46F6-A766-F1BF6B80B8A2}">
      <dgm:prSet/>
      <dgm:spPr/>
      <dgm:t>
        <a:bodyPr/>
        <a:lstStyle/>
        <a:p>
          <a:endParaRPr lang="en-US"/>
        </a:p>
      </dgm:t>
    </dgm:pt>
    <dgm:pt modelId="{AFAA8E53-F3FF-4067-A726-5FFA698EB95B}" type="sibTrans" cxnId="{6C9A6876-3895-46F6-A766-F1BF6B80B8A2}">
      <dgm:prSet/>
      <dgm:spPr/>
      <dgm:t>
        <a:bodyPr/>
        <a:lstStyle/>
        <a:p>
          <a:endParaRPr lang="en-US"/>
        </a:p>
      </dgm:t>
    </dgm:pt>
    <dgm:pt modelId="{6EB2E3DA-2B8A-4996-8203-AF44BC5BED2C}">
      <dgm:prSet phldrT="[Text]"/>
      <dgm:spPr>
        <a:solidFill>
          <a:srgbClr val="0033CC"/>
        </a:solidFill>
      </dgm:spPr>
      <dgm:t>
        <a:bodyPr/>
        <a:lstStyle/>
        <a:p>
          <a:r>
            <a:rPr lang="en-US" b="1" dirty="0" smtClean="0"/>
            <a:t>System Maintenance </a:t>
          </a:r>
          <a:endParaRPr lang="en-US" b="1" dirty="0"/>
        </a:p>
      </dgm:t>
    </dgm:pt>
    <dgm:pt modelId="{FE0B999F-2F7E-442A-9940-03C5226C451F}" type="parTrans" cxnId="{D20A417A-6F85-444E-88E0-E8CD5849E507}">
      <dgm:prSet/>
      <dgm:spPr/>
      <dgm:t>
        <a:bodyPr/>
        <a:lstStyle/>
        <a:p>
          <a:endParaRPr lang="en-US"/>
        </a:p>
      </dgm:t>
    </dgm:pt>
    <dgm:pt modelId="{2BCFB6C3-53D6-40CE-9B62-686956FE3865}" type="sibTrans" cxnId="{D20A417A-6F85-444E-88E0-E8CD5849E507}">
      <dgm:prSet/>
      <dgm:spPr/>
      <dgm:t>
        <a:bodyPr/>
        <a:lstStyle/>
        <a:p>
          <a:endParaRPr lang="en-US"/>
        </a:p>
      </dgm:t>
    </dgm:pt>
    <dgm:pt modelId="{77CF65F6-D775-4231-AB82-53E1F4725B14}">
      <dgm:prSet phldrT="[Text]"/>
      <dgm:spPr>
        <a:solidFill>
          <a:srgbClr val="0033CC"/>
        </a:solidFill>
      </dgm:spPr>
      <dgm:t>
        <a:bodyPr/>
        <a:lstStyle/>
        <a:p>
          <a:r>
            <a:rPr lang="en-US" b="1" dirty="0" smtClean="0"/>
            <a:t>Assessment</a:t>
          </a:r>
          <a:endParaRPr lang="en-US" b="1" dirty="0"/>
        </a:p>
      </dgm:t>
    </dgm:pt>
    <dgm:pt modelId="{6536DE95-13A9-4B66-8973-054E60401619}" type="parTrans" cxnId="{7B3D14B2-9578-4151-8F09-CD1BC5565389}">
      <dgm:prSet/>
      <dgm:spPr/>
      <dgm:t>
        <a:bodyPr/>
        <a:lstStyle/>
        <a:p>
          <a:endParaRPr lang="en-US"/>
        </a:p>
      </dgm:t>
    </dgm:pt>
    <dgm:pt modelId="{A9734890-6BB8-4086-A8A8-3243E72E57AD}" type="sibTrans" cxnId="{7B3D14B2-9578-4151-8F09-CD1BC5565389}">
      <dgm:prSet/>
      <dgm:spPr/>
      <dgm:t>
        <a:bodyPr/>
        <a:lstStyle/>
        <a:p>
          <a:endParaRPr lang="en-US"/>
        </a:p>
      </dgm:t>
    </dgm:pt>
    <dgm:pt modelId="{0036D9C9-93CA-4C16-8223-DF431029E0B9}" type="pres">
      <dgm:prSet presAssocID="{5E517760-CFE9-475D-8413-2E2E933C64D9}" presName="linear" presStyleCnt="0">
        <dgm:presLayoutVars>
          <dgm:dir/>
          <dgm:animLvl val="lvl"/>
          <dgm:resizeHandles val="exact"/>
        </dgm:presLayoutVars>
      </dgm:prSet>
      <dgm:spPr/>
      <dgm:t>
        <a:bodyPr/>
        <a:lstStyle/>
        <a:p>
          <a:endParaRPr lang="en-US"/>
        </a:p>
      </dgm:t>
    </dgm:pt>
    <dgm:pt modelId="{BD68BA39-7D4F-42F2-812A-EE4C5A3BFCDB}" type="pres">
      <dgm:prSet presAssocID="{AB5DBF9A-3504-4C85-8D82-F580B1A53D73}" presName="parentLin" presStyleCnt="0"/>
      <dgm:spPr/>
    </dgm:pt>
    <dgm:pt modelId="{006ADA1A-5CA7-4227-AD59-07F9C647D3B4}" type="pres">
      <dgm:prSet presAssocID="{AB5DBF9A-3504-4C85-8D82-F580B1A53D73}" presName="parentLeftMargin" presStyleLbl="node1" presStyleIdx="0" presStyleCnt="3"/>
      <dgm:spPr/>
      <dgm:t>
        <a:bodyPr/>
        <a:lstStyle/>
        <a:p>
          <a:endParaRPr lang="en-US"/>
        </a:p>
      </dgm:t>
    </dgm:pt>
    <dgm:pt modelId="{1A7898BC-21C7-4D66-ACBB-F43C11B6ED28}" type="pres">
      <dgm:prSet presAssocID="{AB5DBF9A-3504-4C85-8D82-F580B1A53D73}" presName="parentText" presStyleLbl="node1" presStyleIdx="0" presStyleCnt="3">
        <dgm:presLayoutVars>
          <dgm:chMax val="0"/>
          <dgm:bulletEnabled val="1"/>
        </dgm:presLayoutVars>
      </dgm:prSet>
      <dgm:spPr/>
      <dgm:t>
        <a:bodyPr/>
        <a:lstStyle/>
        <a:p>
          <a:endParaRPr lang="en-US"/>
        </a:p>
      </dgm:t>
    </dgm:pt>
    <dgm:pt modelId="{A848FB10-E10A-4B3A-BE41-204DBEACCD7F}" type="pres">
      <dgm:prSet presAssocID="{AB5DBF9A-3504-4C85-8D82-F580B1A53D73}" presName="negativeSpace" presStyleCnt="0"/>
      <dgm:spPr/>
    </dgm:pt>
    <dgm:pt modelId="{427AA21D-8E60-4658-9BCF-67F9288727FB}" type="pres">
      <dgm:prSet presAssocID="{AB5DBF9A-3504-4C85-8D82-F580B1A53D73}" presName="childText" presStyleLbl="conFgAcc1" presStyleIdx="0" presStyleCnt="3">
        <dgm:presLayoutVars>
          <dgm:bulletEnabled val="1"/>
        </dgm:presLayoutVars>
      </dgm:prSet>
      <dgm:spPr>
        <a:solidFill>
          <a:srgbClr val="6699FF">
            <a:alpha val="89804"/>
          </a:srgbClr>
        </a:solidFill>
        <a:ln>
          <a:solidFill>
            <a:schemeClr val="bg1"/>
          </a:solidFill>
        </a:ln>
      </dgm:spPr>
      <dgm:t>
        <a:bodyPr/>
        <a:lstStyle/>
        <a:p>
          <a:endParaRPr lang="en-US"/>
        </a:p>
      </dgm:t>
    </dgm:pt>
    <dgm:pt modelId="{132CF3F2-D04A-47AE-AFB4-FBC7FBCE04AE}" type="pres">
      <dgm:prSet presAssocID="{AFAA8E53-F3FF-4067-A726-5FFA698EB95B}" presName="spaceBetweenRectangles" presStyleCnt="0"/>
      <dgm:spPr/>
    </dgm:pt>
    <dgm:pt modelId="{C8B7607E-C9AC-481E-98FC-244977B304A4}" type="pres">
      <dgm:prSet presAssocID="{6EB2E3DA-2B8A-4996-8203-AF44BC5BED2C}" presName="parentLin" presStyleCnt="0"/>
      <dgm:spPr/>
    </dgm:pt>
    <dgm:pt modelId="{DDC4ED9C-6730-4F8F-933E-B37BE962774F}" type="pres">
      <dgm:prSet presAssocID="{6EB2E3DA-2B8A-4996-8203-AF44BC5BED2C}" presName="parentLeftMargin" presStyleLbl="node1" presStyleIdx="0" presStyleCnt="3"/>
      <dgm:spPr/>
      <dgm:t>
        <a:bodyPr/>
        <a:lstStyle/>
        <a:p>
          <a:endParaRPr lang="en-US"/>
        </a:p>
      </dgm:t>
    </dgm:pt>
    <dgm:pt modelId="{0E99382B-4453-40FF-A780-C6F47264E3C0}" type="pres">
      <dgm:prSet presAssocID="{6EB2E3DA-2B8A-4996-8203-AF44BC5BED2C}" presName="parentText" presStyleLbl="node1" presStyleIdx="1" presStyleCnt="3">
        <dgm:presLayoutVars>
          <dgm:chMax val="0"/>
          <dgm:bulletEnabled val="1"/>
        </dgm:presLayoutVars>
      </dgm:prSet>
      <dgm:spPr/>
      <dgm:t>
        <a:bodyPr/>
        <a:lstStyle/>
        <a:p>
          <a:endParaRPr lang="en-US"/>
        </a:p>
      </dgm:t>
    </dgm:pt>
    <dgm:pt modelId="{F39972A6-DAD5-4F33-A434-8796CEB55F99}" type="pres">
      <dgm:prSet presAssocID="{6EB2E3DA-2B8A-4996-8203-AF44BC5BED2C}" presName="negativeSpace" presStyleCnt="0"/>
      <dgm:spPr/>
    </dgm:pt>
    <dgm:pt modelId="{96011D0C-536A-4933-820E-A271F601AAB8}" type="pres">
      <dgm:prSet presAssocID="{6EB2E3DA-2B8A-4996-8203-AF44BC5BED2C}" presName="childText" presStyleLbl="conFgAcc1" presStyleIdx="1" presStyleCnt="3">
        <dgm:presLayoutVars>
          <dgm:bulletEnabled val="1"/>
        </dgm:presLayoutVars>
      </dgm:prSet>
      <dgm:spPr>
        <a:solidFill>
          <a:srgbClr val="6699FF">
            <a:alpha val="90000"/>
          </a:srgbClr>
        </a:solidFill>
        <a:ln>
          <a:solidFill>
            <a:schemeClr val="bg1"/>
          </a:solidFill>
        </a:ln>
      </dgm:spPr>
      <dgm:t>
        <a:bodyPr/>
        <a:lstStyle/>
        <a:p>
          <a:endParaRPr lang="en-US"/>
        </a:p>
      </dgm:t>
    </dgm:pt>
    <dgm:pt modelId="{511A8F5C-EEFA-4FC1-9CAE-C2EC928DC88C}" type="pres">
      <dgm:prSet presAssocID="{2BCFB6C3-53D6-40CE-9B62-686956FE3865}" presName="spaceBetweenRectangles" presStyleCnt="0"/>
      <dgm:spPr/>
    </dgm:pt>
    <dgm:pt modelId="{6DA0E947-1460-4274-9451-9E0676EC2496}" type="pres">
      <dgm:prSet presAssocID="{77CF65F6-D775-4231-AB82-53E1F4725B14}" presName="parentLin" presStyleCnt="0"/>
      <dgm:spPr/>
    </dgm:pt>
    <dgm:pt modelId="{B2C2B553-C296-40CB-B361-F57D2D91AEBA}" type="pres">
      <dgm:prSet presAssocID="{77CF65F6-D775-4231-AB82-53E1F4725B14}" presName="parentLeftMargin" presStyleLbl="node1" presStyleIdx="1" presStyleCnt="3"/>
      <dgm:spPr/>
      <dgm:t>
        <a:bodyPr/>
        <a:lstStyle/>
        <a:p>
          <a:endParaRPr lang="en-US"/>
        </a:p>
      </dgm:t>
    </dgm:pt>
    <dgm:pt modelId="{7592414B-8BD1-4C1B-85BF-6600AD0DE30C}" type="pres">
      <dgm:prSet presAssocID="{77CF65F6-D775-4231-AB82-53E1F4725B14}" presName="parentText" presStyleLbl="node1" presStyleIdx="2" presStyleCnt="3">
        <dgm:presLayoutVars>
          <dgm:chMax val="0"/>
          <dgm:bulletEnabled val="1"/>
        </dgm:presLayoutVars>
      </dgm:prSet>
      <dgm:spPr/>
      <dgm:t>
        <a:bodyPr/>
        <a:lstStyle/>
        <a:p>
          <a:endParaRPr lang="en-US"/>
        </a:p>
      </dgm:t>
    </dgm:pt>
    <dgm:pt modelId="{DD763312-0D5B-4EDC-AA30-25BE856C126C}" type="pres">
      <dgm:prSet presAssocID="{77CF65F6-D775-4231-AB82-53E1F4725B14}" presName="negativeSpace" presStyleCnt="0"/>
      <dgm:spPr/>
    </dgm:pt>
    <dgm:pt modelId="{10556322-7016-439A-9726-83210B2A8C32}" type="pres">
      <dgm:prSet presAssocID="{77CF65F6-D775-4231-AB82-53E1F4725B14}" presName="childText" presStyleLbl="conFgAcc1" presStyleIdx="2" presStyleCnt="3">
        <dgm:presLayoutVars>
          <dgm:bulletEnabled val="1"/>
        </dgm:presLayoutVars>
      </dgm:prSet>
      <dgm:spPr>
        <a:solidFill>
          <a:srgbClr val="6699FF">
            <a:alpha val="90000"/>
          </a:srgbClr>
        </a:solidFill>
        <a:ln>
          <a:solidFill>
            <a:schemeClr val="bg1"/>
          </a:solidFill>
        </a:ln>
      </dgm:spPr>
      <dgm:t>
        <a:bodyPr/>
        <a:lstStyle/>
        <a:p>
          <a:endParaRPr lang="en-US"/>
        </a:p>
      </dgm:t>
    </dgm:pt>
  </dgm:ptLst>
  <dgm:cxnLst>
    <dgm:cxn modelId="{7B3D14B2-9578-4151-8F09-CD1BC5565389}" srcId="{5E517760-CFE9-475D-8413-2E2E933C64D9}" destId="{77CF65F6-D775-4231-AB82-53E1F4725B14}" srcOrd="2" destOrd="0" parTransId="{6536DE95-13A9-4B66-8973-054E60401619}" sibTransId="{A9734890-6BB8-4086-A8A8-3243E72E57AD}"/>
    <dgm:cxn modelId="{66C630FD-47E9-46F1-B035-31141D6FAC97}" type="presOf" srcId="{6EB2E3DA-2B8A-4996-8203-AF44BC5BED2C}" destId="{0E99382B-4453-40FF-A780-C6F47264E3C0}" srcOrd="1" destOrd="0" presId="urn:microsoft.com/office/officeart/2005/8/layout/list1"/>
    <dgm:cxn modelId="{6C9A6876-3895-46F6-A766-F1BF6B80B8A2}" srcId="{5E517760-CFE9-475D-8413-2E2E933C64D9}" destId="{AB5DBF9A-3504-4C85-8D82-F580B1A53D73}" srcOrd="0" destOrd="0" parTransId="{95DD597A-092F-4F19-BF82-34819DA3A422}" sibTransId="{AFAA8E53-F3FF-4067-A726-5FFA698EB95B}"/>
    <dgm:cxn modelId="{49EE419C-861E-48C0-A89F-8DEEA0DA5B07}" type="presOf" srcId="{77CF65F6-D775-4231-AB82-53E1F4725B14}" destId="{7592414B-8BD1-4C1B-85BF-6600AD0DE30C}" srcOrd="1" destOrd="0" presId="urn:microsoft.com/office/officeart/2005/8/layout/list1"/>
    <dgm:cxn modelId="{8C9C3CF3-FB64-4B8A-BF17-46CD4711E7B2}" type="presOf" srcId="{6EB2E3DA-2B8A-4996-8203-AF44BC5BED2C}" destId="{DDC4ED9C-6730-4F8F-933E-B37BE962774F}" srcOrd="0" destOrd="0" presId="urn:microsoft.com/office/officeart/2005/8/layout/list1"/>
    <dgm:cxn modelId="{B6EAC176-6E62-4B18-8871-C3D31D6DE5D8}" type="presOf" srcId="{AB5DBF9A-3504-4C85-8D82-F580B1A53D73}" destId="{006ADA1A-5CA7-4227-AD59-07F9C647D3B4}" srcOrd="0" destOrd="0" presId="urn:microsoft.com/office/officeart/2005/8/layout/list1"/>
    <dgm:cxn modelId="{E46C448A-A18A-4E4D-B557-C77F2BB631FA}" type="presOf" srcId="{77CF65F6-D775-4231-AB82-53E1F4725B14}" destId="{B2C2B553-C296-40CB-B361-F57D2D91AEBA}" srcOrd="0" destOrd="0" presId="urn:microsoft.com/office/officeart/2005/8/layout/list1"/>
    <dgm:cxn modelId="{D20A417A-6F85-444E-88E0-E8CD5849E507}" srcId="{5E517760-CFE9-475D-8413-2E2E933C64D9}" destId="{6EB2E3DA-2B8A-4996-8203-AF44BC5BED2C}" srcOrd="1" destOrd="0" parTransId="{FE0B999F-2F7E-442A-9940-03C5226C451F}" sibTransId="{2BCFB6C3-53D6-40CE-9B62-686956FE3865}"/>
    <dgm:cxn modelId="{CE14C339-3947-49A4-AB6A-CC70913C3D01}" type="presOf" srcId="{AB5DBF9A-3504-4C85-8D82-F580B1A53D73}" destId="{1A7898BC-21C7-4D66-ACBB-F43C11B6ED28}" srcOrd="1" destOrd="0" presId="urn:microsoft.com/office/officeart/2005/8/layout/list1"/>
    <dgm:cxn modelId="{8A8DD8ED-F772-421F-9554-175BE27D59CC}" type="presOf" srcId="{5E517760-CFE9-475D-8413-2E2E933C64D9}" destId="{0036D9C9-93CA-4C16-8223-DF431029E0B9}" srcOrd="0" destOrd="0" presId="urn:microsoft.com/office/officeart/2005/8/layout/list1"/>
    <dgm:cxn modelId="{DA328739-8BB3-41F2-B18E-B42BC32669A1}" type="presParOf" srcId="{0036D9C9-93CA-4C16-8223-DF431029E0B9}" destId="{BD68BA39-7D4F-42F2-812A-EE4C5A3BFCDB}" srcOrd="0" destOrd="0" presId="urn:microsoft.com/office/officeart/2005/8/layout/list1"/>
    <dgm:cxn modelId="{7966B107-B147-406B-8DE1-840DE94EA567}" type="presParOf" srcId="{BD68BA39-7D4F-42F2-812A-EE4C5A3BFCDB}" destId="{006ADA1A-5CA7-4227-AD59-07F9C647D3B4}" srcOrd="0" destOrd="0" presId="urn:microsoft.com/office/officeart/2005/8/layout/list1"/>
    <dgm:cxn modelId="{BD5D1D4C-0A9B-4EC7-9E8B-7269418616EA}" type="presParOf" srcId="{BD68BA39-7D4F-42F2-812A-EE4C5A3BFCDB}" destId="{1A7898BC-21C7-4D66-ACBB-F43C11B6ED28}" srcOrd="1" destOrd="0" presId="urn:microsoft.com/office/officeart/2005/8/layout/list1"/>
    <dgm:cxn modelId="{45D60AAB-B506-437C-B45E-02AF5EDE2A69}" type="presParOf" srcId="{0036D9C9-93CA-4C16-8223-DF431029E0B9}" destId="{A848FB10-E10A-4B3A-BE41-204DBEACCD7F}" srcOrd="1" destOrd="0" presId="urn:microsoft.com/office/officeart/2005/8/layout/list1"/>
    <dgm:cxn modelId="{76A43562-49D2-48A5-9C89-E4B773D0FBE0}" type="presParOf" srcId="{0036D9C9-93CA-4C16-8223-DF431029E0B9}" destId="{427AA21D-8E60-4658-9BCF-67F9288727FB}" srcOrd="2" destOrd="0" presId="urn:microsoft.com/office/officeart/2005/8/layout/list1"/>
    <dgm:cxn modelId="{9BFE3213-DD90-431B-8CB8-D734D0E8AD6A}" type="presParOf" srcId="{0036D9C9-93CA-4C16-8223-DF431029E0B9}" destId="{132CF3F2-D04A-47AE-AFB4-FBC7FBCE04AE}" srcOrd="3" destOrd="0" presId="urn:microsoft.com/office/officeart/2005/8/layout/list1"/>
    <dgm:cxn modelId="{BBDD603E-E480-4BD8-98DC-6C3F79EC9739}" type="presParOf" srcId="{0036D9C9-93CA-4C16-8223-DF431029E0B9}" destId="{C8B7607E-C9AC-481E-98FC-244977B304A4}" srcOrd="4" destOrd="0" presId="urn:microsoft.com/office/officeart/2005/8/layout/list1"/>
    <dgm:cxn modelId="{A9696988-926F-4DCE-9D56-3D2DE8F34726}" type="presParOf" srcId="{C8B7607E-C9AC-481E-98FC-244977B304A4}" destId="{DDC4ED9C-6730-4F8F-933E-B37BE962774F}" srcOrd="0" destOrd="0" presId="urn:microsoft.com/office/officeart/2005/8/layout/list1"/>
    <dgm:cxn modelId="{FC6B2528-09FE-4CB8-AE45-21A494CBC7BE}" type="presParOf" srcId="{C8B7607E-C9AC-481E-98FC-244977B304A4}" destId="{0E99382B-4453-40FF-A780-C6F47264E3C0}" srcOrd="1" destOrd="0" presId="urn:microsoft.com/office/officeart/2005/8/layout/list1"/>
    <dgm:cxn modelId="{54FDF113-F323-441B-A17F-52026BEDA752}" type="presParOf" srcId="{0036D9C9-93CA-4C16-8223-DF431029E0B9}" destId="{F39972A6-DAD5-4F33-A434-8796CEB55F99}" srcOrd="5" destOrd="0" presId="urn:microsoft.com/office/officeart/2005/8/layout/list1"/>
    <dgm:cxn modelId="{E5623370-2DE7-4143-A1E0-81B4AF9D0F90}" type="presParOf" srcId="{0036D9C9-93CA-4C16-8223-DF431029E0B9}" destId="{96011D0C-536A-4933-820E-A271F601AAB8}" srcOrd="6" destOrd="0" presId="urn:microsoft.com/office/officeart/2005/8/layout/list1"/>
    <dgm:cxn modelId="{76D2A925-7354-4A5A-9787-33AC30138A53}" type="presParOf" srcId="{0036D9C9-93CA-4C16-8223-DF431029E0B9}" destId="{511A8F5C-EEFA-4FC1-9CAE-C2EC928DC88C}" srcOrd="7" destOrd="0" presId="urn:microsoft.com/office/officeart/2005/8/layout/list1"/>
    <dgm:cxn modelId="{FB9CF7DE-B1D9-4285-B840-B4018067DAF5}" type="presParOf" srcId="{0036D9C9-93CA-4C16-8223-DF431029E0B9}" destId="{6DA0E947-1460-4274-9451-9E0676EC2496}" srcOrd="8" destOrd="0" presId="urn:microsoft.com/office/officeart/2005/8/layout/list1"/>
    <dgm:cxn modelId="{68E5368D-4FDC-42FE-BE6C-89AA80766502}" type="presParOf" srcId="{6DA0E947-1460-4274-9451-9E0676EC2496}" destId="{B2C2B553-C296-40CB-B361-F57D2D91AEBA}" srcOrd="0" destOrd="0" presId="urn:microsoft.com/office/officeart/2005/8/layout/list1"/>
    <dgm:cxn modelId="{A9B0ED6D-57C0-48FC-B3B4-46CD1E9D2C9C}" type="presParOf" srcId="{6DA0E947-1460-4274-9451-9E0676EC2496}" destId="{7592414B-8BD1-4C1B-85BF-6600AD0DE30C}" srcOrd="1" destOrd="0" presId="urn:microsoft.com/office/officeart/2005/8/layout/list1"/>
    <dgm:cxn modelId="{D61F9B69-9A05-446E-BD1C-E42B3E918413}" type="presParOf" srcId="{0036D9C9-93CA-4C16-8223-DF431029E0B9}" destId="{DD763312-0D5B-4EDC-AA30-25BE856C126C}" srcOrd="9" destOrd="0" presId="urn:microsoft.com/office/officeart/2005/8/layout/list1"/>
    <dgm:cxn modelId="{48C51133-0D0A-4454-9A39-8647DA095238}" type="presParOf" srcId="{0036D9C9-93CA-4C16-8223-DF431029E0B9}" destId="{10556322-7016-439A-9726-83210B2A8C3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AA21D-8E60-4658-9BCF-67F9288727FB}">
      <dsp:nvSpPr>
        <dsp:cNvPr id="0" name=""/>
        <dsp:cNvSpPr/>
      </dsp:nvSpPr>
      <dsp:spPr>
        <a:xfrm>
          <a:off x="0" y="477148"/>
          <a:ext cx="7582766" cy="781200"/>
        </a:xfrm>
        <a:prstGeom prst="rect">
          <a:avLst/>
        </a:prstGeom>
        <a:solidFill>
          <a:srgbClr val="6699FF">
            <a:alpha val="89804"/>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1A7898BC-21C7-4D66-ACBB-F43C11B6ED28}">
      <dsp:nvSpPr>
        <dsp:cNvPr id="0" name=""/>
        <dsp:cNvSpPr/>
      </dsp:nvSpPr>
      <dsp:spPr>
        <a:xfrm>
          <a:off x="379138" y="19588"/>
          <a:ext cx="5307936" cy="915120"/>
        </a:xfrm>
        <a:prstGeom prst="roundRect">
          <a:avLst/>
        </a:prstGeom>
        <a:solidFill>
          <a:srgbClr val="00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27" tIns="0" rIns="200627" bIns="0" numCol="1" spcCol="1270" anchor="ctr" anchorCtr="0">
          <a:noAutofit/>
        </a:bodyPr>
        <a:lstStyle/>
        <a:p>
          <a:pPr lvl="0" algn="l" defTabSz="1377950">
            <a:lnSpc>
              <a:spcPct val="90000"/>
            </a:lnSpc>
            <a:spcBef>
              <a:spcPct val="0"/>
            </a:spcBef>
            <a:spcAft>
              <a:spcPct val="35000"/>
            </a:spcAft>
          </a:pPr>
          <a:r>
            <a:rPr lang="en-US" sz="3100" b="1" kern="1200" dirty="0" smtClean="0"/>
            <a:t>Workflows</a:t>
          </a:r>
          <a:endParaRPr lang="en-US" sz="3100" b="1" kern="1200" dirty="0"/>
        </a:p>
      </dsp:txBody>
      <dsp:txXfrm>
        <a:off x="423810" y="64260"/>
        <a:ext cx="5218592" cy="825776"/>
      </dsp:txXfrm>
    </dsp:sp>
    <dsp:sp modelId="{96011D0C-536A-4933-820E-A271F601AAB8}">
      <dsp:nvSpPr>
        <dsp:cNvPr id="0" name=""/>
        <dsp:cNvSpPr/>
      </dsp:nvSpPr>
      <dsp:spPr>
        <a:xfrm>
          <a:off x="0" y="1883309"/>
          <a:ext cx="7582766" cy="781200"/>
        </a:xfrm>
        <a:prstGeom prst="rect">
          <a:avLst/>
        </a:prstGeom>
        <a:solidFill>
          <a:srgbClr val="6699FF">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0E99382B-4453-40FF-A780-C6F47264E3C0}">
      <dsp:nvSpPr>
        <dsp:cNvPr id="0" name=""/>
        <dsp:cNvSpPr/>
      </dsp:nvSpPr>
      <dsp:spPr>
        <a:xfrm>
          <a:off x="379138" y="1425748"/>
          <a:ext cx="5307936" cy="915120"/>
        </a:xfrm>
        <a:prstGeom prst="roundRect">
          <a:avLst/>
        </a:prstGeom>
        <a:solidFill>
          <a:srgbClr val="00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27" tIns="0" rIns="200627" bIns="0" numCol="1" spcCol="1270" anchor="ctr" anchorCtr="0">
          <a:noAutofit/>
        </a:bodyPr>
        <a:lstStyle/>
        <a:p>
          <a:pPr lvl="0" algn="l" defTabSz="1377950">
            <a:lnSpc>
              <a:spcPct val="90000"/>
            </a:lnSpc>
            <a:spcBef>
              <a:spcPct val="0"/>
            </a:spcBef>
            <a:spcAft>
              <a:spcPct val="35000"/>
            </a:spcAft>
          </a:pPr>
          <a:r>
            <a:rPr lang="en-US" sz="3100" b="1" kern="1200" dirty="0" smtClean="0"/>
            <a:t>System Maintenance </a:t>
          </a:r>
          <a:endParaRPr lang="en-US" sz="3100" b="1" kern="1200" dirty="0"/>
        </a:p>
      </dsp:txBody>
      <dsp:txXfrm>
        <a:off x="423810" y="1470420"/>
        <a:ext cx="5218592" cy="825776"/>
      </dsp:txXfrm>
    </dsp:sp>
    <dsp:sp modelId="{10556322-7016-439A-9726-83210B2A8C32}">
      <dsp:nvSpPr>
        <dsp:cNvPr id="0" name=""/>
        <dsp:cNvSpPr/>
      </dsp:nvSpPr>
      <dsp:spPr>
        <a:xfrm>
          <a:off x="0" y="3289469"/>
          <a:ext cx="7582766" cy="781200"/>
        </a:xfrm>
        <a:prstGeom prst="rect">
          <a:avLst/>
        </a:prstGeom>
        <a:solidFill>
          <a:srgbClr val="6699FF">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7592414B-8BD1-4C1B-85BF-6600AD0DE30C}">
      <dsp:nvSpPr>
        <dsp:cNvPr id="0" name=""/>
        <dsp:cNvSpPr/>
      </dsp:nvSpPr>
      <dsp:spPr>
        <a:xfrm>
          <a:off x="379138" y="2831909"/>
          <a:ext cx="5307936" cy="915120"/>
        </a:xfrm>
        <a:prstGeom prst="roundRect">
          <a:avLst/>
        </a:prstGeom>
        <a:solidFill>
          <a:srgbClr val="0033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627" tIns="0" rIns="200627" bIns="0" numCol="1" spcCol="1270" anchor="ctr" anchorCtr="0">
          <a:noAutofit/>
        </a:bodyPr>
        <a:lstStyle/>
        <a:p>
          <a:pPr lvl="0" algn="l" defTabSz="1377950">
            <a:lnSpc>
              <a:spcPct val="90000"/>
            </a:lnSpc>
            <a:spcBef>
              <a:spcPct val="0"/>
            </a:spcBef>
            <a:spcAft>
              <a:spcPct val="35000"/>
            </a:spcAft>
          </a:pPr>
          <a:r>
            <a:rPr lang="en-US" sz="3100" b="1" kern="1200" dirty="0" smtClean="0"/>
            <a:t>Assessment</a:t>
          </a:r>
          <a:endParaRPr lang="en-US" sz="3100" b="1" kern="1200" dirty="0"/>
        </a:p>
      </dsp:txBody>
      <dsp:txXfrm>
        <a:off x="423810" y="2876581"/>
        <a:ext cx="5218592"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BE8D90-555A-4BF9-BC2B-E07D672AD873}" type="datetimeFigureOut">
              <a:rPr lang="en-US" smtClean="0"/>
              <a:t>10/14/2014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B2EB3C-9709-432C-9E48-F53A4F4F2333}" type="slidenum">
              <a:rPr lang="en-US" smtClean="0"/>
              <a:t>‹#›</a:t>
            </a:fld>
            <a:endParaRPr lang="en-US"/>
          </a:p>
        </p:txBody>
      </p:sp>
    </p:spTree>
    <p:extLst>
      <p:ext uri="{BB962C8B-B14F-4D97-AF65-F5344CB8AC3E}">
        <p14:creationId xmlns:p14="http://schemas.microsoft.com/office/powerpoint/2010/main" val="308652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aculty.libsci.sc.edu/bob/ISP/uminc.ht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nytimes.com/1993/12/09/obituaries/eugene-b-power-88-a-pioneer-in-microfilm.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Speaking Notes</a:t>
            </a:r>
          </a:p>
          <a:p>
            <a:endParaRPr lang="en-US" baseline="0" dirty="0" smtClean="0"/>
          </a:p>
          <a:p>
            <a:r>
              <a:rPr lang="en-US" dirty="0" smtClean="0"/>
              <a:t>We have</a:t>
            </a:r>
            <a:r>
              <a:rPr lang="en-US" baseline="0" dirty="0" smtClean="0"/>
              <a:t> been partnering with libraries to deliver greater value for more than 75 years.  Let’s take a quick look at our history. </a:t>
            </a:r>
            <a:endParaRPr lang="en-US" dirty="0"/>
          </a:p>
        </p:txBody>
      </p:sp>
      <p:sp>
        <p:nvSpPr>
          <p:cNvPr id="4" name="Slide Number Placeholder 3"/>
          <p:cNvSpPr>
            <a:spLocks noGrp="1"/>
          </p:cNvSpPr>
          <p:nvPr>
            <p:ph type="sldNum" sz="quarter" idx="10"/>
          </p:nvPr>
        </p:nvSpPr>
        <p:spPr/>
        <p:txBody>
          <a:bodyPr/>
          <a:lstStyle/>
          <a:p>
            <a:fld id="{5F176622-5E23-FC48-BA8A-59FEF2670390}" type="slidenum">
              <a:rPr lang="en-US" smtClean="0"/>
              <a:t>3</a:t>
            </a:fld>
            <a:endParaRPr lang="en-US"/>
          </a:p>
        </p:txBody>
      </p:sp>
    </p:spTree>
    <p:extLst>
      <p:ext uri="{BB962C8B-B14F-4D97-AF65-F5344CB8AC3E}">
        <p14:creationId xmlns:p14="http://schemas.microsoft.com/office/powerpoint/2010/main" val="2218195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because of our specialized expertise in library management and discovery solutions that has developed innovative services like the Summon Service – now used in over 500 global academic research institutions as the digital front door to the library.</a:t>
            </a:r>
          </a:p>
          <a:p>
            <a:endParaRPr lang="en-US" dirty="0"/>
          </a:p>
          <a:p>
            <a:r>
              <a:rPr lang="en-US" dirty="0"/>
              <a:t>Unlike </a:t>
            </a:r>
            <a:r>
              <a:rPr lang="en-US" dirty="0" smtClean="0"/>
              <a:t>others, </a:t>
            </a:r>
            <a:r>
              <a:rPr lang="en-US" dirty="0"/>
              <a:t>Summon is proven to increase usage of resources across the full breadth of a library’s collection without bias to publisher, vendor or content </a:t>
            </a:r>
            <a:r>
              <a:rPr lang="en-US" dirty="0" smtClean="0"/>
              <a:t>type.</a:t>
            </a:r>
          </a:p>
          <a:p>
            <a:endParaRPr lang="en-US" dirty="0"/>
          </a:p>
          <a:p>
            <a:r>
              <a:rPr lang="en-US" dirty="0" smtClean="0"/>
              <a:t>And, it’s the only one with a unified index of content, helping to expose </a:t>
            </a:r>
            <a:r>
              <a:rPr lang="en-US" dirty="0"/>
              <a:t>users to more resources than other </a:t>
            </a:r>
            <a:r>
              <a:rPr lang="en-US" dirty="0" smtClean="0"/>
              <a:t>services and to enable new dynamic ways to discover content.</a:t>
            </a:r>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pPr/>
              <a:t>19</a:t>
            </a:fld>
            <a:endParaRPr lang="en-US"/>
          </a:p>
        </p:txBody>
      </p:sp>
    </p:spTree>
    <p:extLst>
      <p:ext uri="{BB962C8B-B14F-4D97-AF65-F5344CB8AC3E}">
        <p14:creationId xmlns:p14="http://schemas.microsoft.com/office/powerpoint/2010/main" val="2994394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2CCCBE-6CF2-A843-9523-175B482538D3}" type="slidenum">
              <a:rPr lang="en-US" smtClean="0"/>
              <a:pPr/>
              <a:t>20</a:t>
            </a:fld>
            <a:endParaRPr lang="en-US" dirty="0"/>
          </a:p>
        </p:txBody>
      </p:sp>
    </p:spTree>
    <p:extLst>
      <p:ext uri="{BB962C8B-B14F-4D97-AF65-F5344CB8AC3E}">
        <p14:creationId xmlns:p14="http://schemas.microsoft.com/office/powerpoint/2010/main" val="1916598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question is, can you change your workflows, transform your priorities using the tools at hand?</a:t>
            </a:r>
          </a:p>
          <a:p>
            <a:r>
              <a:rPr lang="en-US" dirty="0"/>
              <a:t> </a:t>
            </a:r>
          </a:p>
          <a:p>
            <a:pPr lvl="0"/>
            <a:r>
              <a:rPr lang="en-US" dirty="0"/>
              <a:t>Existing ILS replacements are essentially offerings that are built on old workflows. – the old model in the cloud.</a:t>
            </a:r>
          </a:p>
          <a:p>
            <a:pPr lvl="0"/>
            <a:r>
              <a:rPr lang="en-US" dirty="0"/>
              <a:t>They are not true </a:t>
            </a:r>
            <a:r>
              <a:rPr lang="en-US" dirty="0" err="1"/>
              <a:t>SaaS</a:t>
            </a:r>
            <a:r>
              <a:rPr lang="en-US" dirty="0"/>
              <a:t> solutions They are a mix of architectures or pieces bolted onto older systems. They are not networked – networked systems, such as direct access to campus systems for student and finance or online access to bibliographic data,  offer efficiencies that you should have – reduce staff training,  and keep your data synched.  Think what Amazon would be like if it worked like our library systems work, with batch processes for everything.</a:t>
            </a:r>
          </a:p>
          <a:p>
            <a:pPr lvl="0"/>
            <a:r>
              <a:rPr lang="en-US" dirty="0"/>
              <a:t>Finally, they often require intensive migrations.  Rather than addressing your biggest pain points, , they force you to go “on hold” as you work through a cumbersome migration that disrupts your growth, affects your patrons and ultimately doesn’t give you a base to BUILD on.</a:t>
            </a:r>
            <a:endParaRPr lang="en-US" dirty="0"/>
          </a:p>
        </p:txBody>
      </p:sp>
      <p:sp>
        <p:nvSpPr>
          <p:cNvPr id="4" name="Slide Number Placeholder 3"/>
          <p:cNvSpPr>
            <a:spLocks noGrp="1"/>
          </p:cNvSpPr>
          <p:nvPr>
            <p:ph type="sldNum" sz="quarter" idx="10"/>
          </p:nvPr>
        </p:nvSpPr>
        <p:spPr/>
        <p:txBody>
          <a:bodyPr/>
          <a:lstStyle/>
          <a:p>
            <a:fld id="{0E2CCCBE-6CF2-A843-9523-175B482538D3}" type="slidenum">
              <a:rPr lang="en-US" smtClean="0"/>
              <a:pPr/>
              <a:t>23</a:t>
            </a:fld>
            <a:endParaRPr lang="en-US" dirty="0"/>
          </a:p>
        </p:txBody>
      </p:sp>
    </p:spTree>
    <p:extLst>
      <p:ext uri="{BB962C8B-B14F-4D97-AF65-F5344CB8AC3E}">
        <p14:creationId xmlns:p14="http://schemas.microsoft.com/office/powerpoint/2010/main" val="2537401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0E2CCCBE-6CF2-A843-9523-175B482538D3}" type="slidenum">
              <a:rPr lang="en-US" smtClean="0"/>
              <a:pPr/>
              <a:t>25</a:t>
            </a:fld>
            <a:endParaRPr lang="en-US" dirty="0"/>
          </a:p>
        </p:txBody>
      </p:sp>
    </p:spTree>
    <p:extLst>
      <p:ext uri="{BB962C8B-B14F-4D97-AF65-F5344CB8AC3E}">
        <p14:creationId xmlns:p14="http://schemas.microsoft.com/office/powerpoint/2010/main" val="266731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A5EE3B01-1251-B743-8067-38DFD1C09E96}"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559275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857">
              <a:defRPr/>
            </a:pPr>
            <a:r>
              <a:rPr lang="en-US" dirty="0" smtClean="0"/>
              <a:t>More than ever, users have</a:t>
            </a:r>
            <a:r>
              <a:rPr lang="en-US" baseline="0" dirty="0" smtClean="0"/>
              <a:t> both </a:t>
            </a:r>
            <a:r>
              <a:rPr lang="en-US" dirty="0" smtClean="0"/>
              <a:t>full-text</a:t>
            </a:r>
            <a:r>
              <a:rPr lang="en-US" baseline="0" dirty="0" smtClean="0"/>
              <a:t> materials and references and they </a:t>
            </a:r>
            <a:r>
              <a:rPr lang="en-US" dirty="0" smtClean="0"/>
              <a:t>are engaged with both. We aim to help users</a:t>
            </a:r>
            <a:r>
              <a:rPr lang="en-US" baseline="0" dirty="0" smtClean="0"/>
              <a:t> join those two together and make RefWorks into their personal service that helps them keep both organized and helps them generate bibliographies or use for collaboration purposes. </a:t>
            </a:r>
            <a:r>
              <a:rPr lang="en-US" dirty="0" smtClean="0"/>
              <a:t>We</a:t>
            </a:r>
            <a:r>
              <a:rPr lang="en-US" baseline="0" dirty="0" smtClean="0"/>
              <a:t> really took into consideration the changing usage patterns and changing perceptions of technology.</a:t>
            </a:r>
            <a:endParaRPr lang="en-US" dirty="0" smtClean="0"/>
          </a:p>
          <a:p>
            <a:endParaRPr lang="en-US" baseline="0" dirty="0" smtClean="0"/>
          </a:p>
          <a:p>
            <a:r>
              <a:rPr lang="en-US" dirty="0">
                <a:latin typeface="Calibri" pitchFamily="34" charset="0"/>
                <a:cs typeface="Calibri" pitchFamily="34" charset="0"/>
              </a:rPr>
              <a:t>Researcher’s documents are born digital </a:t>
            </a:r>
            <a:r>
              <a:rPr lang="en-US" b="1" dirty="0">
                <a:latin typeface="Calibri" pitchFamily="34" charset="0"/>
                <a:cs typeface="Calibri" pitchFamily="34" charset="0"/>
              </a:rPr>
              <a:t>– yet many research tools still artificially separate the citation from the document itself.</a:t>
            </a:r>
          </a:p>
          <a:p>
            <a:endParaRPr lang="en-US" dirty="0">
              <a:latin typeface="Calibri" pitchFamily="34" charset="0"/>
              <a:cs typeface="Calibri" pitchFamily="34" charset="0"/>
            </a:endParaRPr>
          </a:p>
          <a:p>
            <a:r>
              <a:rPr lang="en-US" dirty="0">
                <a:latin typeface="Calibri" pitchFamily="34" charset="0"/>
                <a:cs typeface="Calibri" pitchFamily="34" charset="0"/>
              </a:rPr>
              <a:t>As users spread their work across multiple devices </a:t>
            </a:r>
            <a:r>
              <a:rPr lang="en-US" b="1" dirty="0">
                <a:latin typeface="Calibri" pitchFamily="34" charset="0"/>
                <a:cs typeface="Calibri" pitchFamily="34" charset="0"/>
              </a:rPr>
              <a:t>their personal documents move to the cloud. </a:t>
            </a:r>
            <a:r>
              <a:rPr lang="en-US" dirty="0">
                <a:latin typeface="Calibri" pitchFamily="34" charset="0"/>
                <a:cs typeface="Calibri" pitchFamily="34" charset="0"/>
              </a:rPr>
              <a:t>But where do their research documents go, and how do they collaborate on them</a:t>
            </a:r>
            <a:r>
              <a:rPr lang="en-US" sz="1100" dirty="0">
                <a:latin typeface="Calibri" pitchFamily="34" charset="0"/>
                <a:cs typeface="Calibri" pitchFamily="34" charset="0"/>
              </a:rPr>
              <a:t>?</a:t>
            </a:r>
          </a:p>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30</a:t>
            </a:fld>
            <a:endParaRPr lang="en-US"/>
          </a:p>
        </p:txBody>
      </p:sp>
    </p:spTree>
    <p:extLst>
      <p:ext uri="{BB962C8B-B14F-4D97-AF65-F5344CB8AC3E}">
        <p14:creationId xmlns:p14="http://schemas.microsoft.com/office/powerpoint/2010/main" val="2446110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857">
              <a:defRPr/>
            </a:pPr>
            <a:r>
              <a:rPr lang="en-US" dirty="0" smtClean="0"/>
              <a:t>More than ever, users have</a:t>
            </a:r>
            <a:r>
              <a:rPr lang="en-US" baseline="0" dirty="0" smtClean="0"/>
              <a:t> both </a:t>
            </a:r>
            <a:r>
              <a:rPr lang="en-US" dirty="0" smtClean="0"/>
              <a:t>full-text</a:t>
            </a:r>
            <a:r>
              <a:rPr lang="en-US" baseline="0" dirty="0" smtClean="0"/>
              <a:t> materials and references and they </a:t>
            </a:r>
            <a:r>
              <a:rPr lang="en-US" dirty="0" smtClean="0"/>
              <a:t>are engaged with both. We aim to help users</a:t>
            </a:r>
            <a:r>
              <a:rPr lang="en-US" baseline="0" dirty="0" smtClean="0"/>
              <a:t> join those two together and make RefWorks into their personal service that helps them keep both organized and helps them generate bibliographies or use for collaboration purposes. </a:t>
            </a:r>
            <a:r>
              <a:rPr lang="en-US" dirty="0" smtClean="0"/>
              <a:t>We</a:t>
            </a:r>
            <a:r>
              <a:rPr lang="en-US" baseline="0" dirty="0" smtClean="0"/>
              <a:t> really took into consideration the changing usage patterns and changing perceptions of technology.</a:t>
            </a:r>
            <a:endParaRPr lang="en-US" dirty="0" smtClean="0"/>
          </a:p>
          <a:p>
            <a:endParaRPr lang="en-US" baseline="0" dirty="0" smtClean="0"/>
          </a:p>
          <a:p>
            <a:r>
              <a:rPr lang="en-US" dirty="0">
                <a:latin typeface="Calibri" pitchFamily="34" charset="0"/>
                <a:cs typeface="Calibri" pitchFamily="34" charset="0"/>
              </a:rPr>
              <a:t>Researcher’s documents are born digital </a:t>
            </a:r>
            <a:r>
              <a:rPr lang="en-US" b="1" dirty="0">
                <a:latin typeface="Calibri" pitchFamily="34" charset="0"/>
                <a:cs typeface="Calibri" pitchFamily="34" charset="0"/>
              </a:rPr>
              <a:t>– yet many research tools still artificially separate the citation from the document itself.</a:t>
            </a:r>
          </a:p>
          <a:p>
            <a:endParaRPr lang="en-US" dirty="0">
              <a:latin typeface="Calibri" pitchFamily="34" charset="0"/>
              <a:cs typeface="Calibri" pitchFamily="34" charset="0"/>
            </a:endParaRPr>
          </a:p>
          <a:p>
            <a:r>
              <a:rPr lang="en-US" dirty="0">
                <a:latin typeface="Calibri" pitchFamily="34" charset="0"/>
                <a:cs typeface="Calibri" pitchFamily="34" charset="0"/>
              </a:rPr>
              <a:t>As users spread their work across multiple devices </a:t>
            </a:r>
            <a:r>
              <a:rPr lang="en-US" b="1" dirty="0">
                <a:latin typeface="Calibri" pitchFamily="34" charset="0"/>
                <a:cs typeface="Calibri" pitchFamily="34" charset="0"/>
              </a:rPr>
              <a:t>their personal documents move to the cloud. </a:t>
            </a:r>
            <a:r>
              <a:rPr lang="en-US" dirty="0">
                <a:latin typeface="Calibri" pitchFamily="34" charset="0"/>
                <a:cs typeface="Calibri" pitchFamily="34" charset="0"/>
              </a:rPr>
              <a:t>But where do their research documents go, and how do they collaborate on them</a:t>
            </a:r>
            <a:r>
              <a:rPr lang="en-US" sz="1100" dirty="0">
                <a:latin typeface="Calibri" pitchFamily="34" charset="0"/>
                <a:cs typeface="Calibri" pitchFamily="34" charset="0"/>
              </a:rPr>
              <a:t>?</a:t>
            </a:r>
          </a:p>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31</a:t>
            </a:fld>
            <a:endParaRPr lang="en-US"/>
          </a:p>
        </p:txBody>
      </p:sp>
    </p:spTree>
    <p:extLst>
      <p:ext uri="{BB962C8B-B14F-4D97-AF65-F5344CB8AC3E}">
        <p14:creationId xmlns:p14="http://schemas.microsoft.com/office/powerpoint/2010/main" val="2446110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pPr/>
              <a:t>6</a:t>
            </a:fld>
            <a:endParaRPr lang="en-US"/>
          </a:p>
        </p:txBody>
      </p:sp>
    </p:spTree>
    <p:extLst>
      <p:ext uri="{BB962C8B-B14F-4D97-AF65-F5344CB8AC3E}">
        <p14:creationId xmlns:p14="http://schemas.microsoft.com/office/powerpoint/2010/main" val="792273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7</a:t>
            </a:fld>
            <a:endParaRPr lang="en-US"/>
          </a:p>
        </p:txBody>
      </p:sp>
    </p:spTree>
    <p:extLst>
      <p:ext uri="{BB962C8B-B14F-4D97-AF65-F5344CB8AC3E}">
        <p14:creationId xmlns:p14="http://schemas.microsoft.com/office/powerpoint/2010/main" val="338694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developing a new Detail page, similar</a:t>
            </a:r>
            <a:r>
              <a:rPr lang="en-US" baseline="0" dirty="0" smtClean="0"/>
              <a:t> to EBL’s current “Full record” page. From search results, researchers can:</a:t>
            </a:r>
          </a:p>
          <a:p>
            <a:pPr marL="171450" indent="-171450">
              <a:buFont typeface="Arial"/>
              <a:buChar char="•"/>
            </a:pPr>
            <a:r>
              <a:rPr lang="en-US" baseline="0" dirty="0" smtClean="0"/>
              <a:t>select a title and gain valuable info about the book that helps them determine what they want to do next. </a:t>
            </a:r>
          </a:p>
          <a:p>
            <a:pPr marL="171450" indent="-171450">
              <a:buFont typeface="Arial"/>
              <a:buChar char="•"/>
            </a:pPr>
            <a:r>
              <a:rPr lang="en-US" baseline="0" dirty="0" smtClean="0"/>
              <a:t>In this example, a single-user title was selected, so the patron is informed that there is one copy remaining for use…as well as learning its availability to read online or download, and their copy and print options. </a:t>
            </a:r>
          </a:p>
          <a:p>
            <a:pPr marL="171450" indent="-171450">
              <a:buFont typeface="Arial"/>
              <a:buChar char="•"/>
            </a:pPr>
            <a:r>
              <a:rPr lang="en-US" baseline="0" dirty="0" smtClean="0"/>
              <a:t>Bibliographic data and the TOC are both very easy to find and quickly skim.</a:t>
            </a:r>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8</a:t>
            </a:fld>
            <a:endParaRPr lang="en-US"/>
          </a:p>
        </p:txBody>
      </p:sp>
    </p:spTree>
    <p:extLst>
      <p:ext uri="{BB962C8B-B14F-4D97-AF65-F5344CB8AC3E}">
        <p14:creationId xmlns:p14="http://schemas.microsoft.com/office/powerpoint/2010/main" val="4134907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 patron first opens a book in the new Reader, this is what</a:t>
            </a:r>
            <a:r>
              <a:rPr lang="en-US" baseline="0" dirty="0" smtClean="0"/>
              <a:t> they see</a:t>
            </a:r>
            <a:r>
              <a:rPr lang="en-US" dirty="0" smtClean="0"/>
              <a:t>. </a:t>
            </a:r>
          </a:p>
          <a:p>
            <a:pPr marL="171450" indent="-171450">
              <a:buFont typeface="Arial"/>
              <a:buChar char="•"/>
            </a:pPr>
            <a:r>
              <a:rPr lang="en-US" dirty="0" smtClean="0"/>
              <a:t>Early user feedback has</a:t>
            </a:r>
            <a:r>
              <a:rPr lang="en-US" baseline="0" dirty="0" smtClean="0"/>
              <a:t> been how </a:t>
            </a:r>
            <a:r>
              <a:rPr lang="en-US" dirty="0" smtClean="0"/>
              <a:t>valuable</a:t>
            </a:r>
            <a:r>
              <a:rPr lang="en-US" baseline="0" dirty="0" smtClean="0"/>
              <a:t> it is to have Search within the book and the TOC very accessible, as they are the 2 most frequently used functions when a researcher is trying to determine if this book will be helpful with their research.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smtClean="0"/>
              <a:t>Text selection has been improved – the patron receives instant feedback on a word by word basis on what they have selected.</a:t>
            </a:r>
          </a:p>
          <a:p>
            <a:pPr marL="171450" indent="-171450">
              <a:buFont typeface="Arial"/>
              <a:buChar char="•"/>
            </a:pPr>
            <a:r>
              <a:rPr lang="en-US" baseline="0" dirty="0" smtClean="0"/>
              <a:t>Navigation options for the viewing pane are 4 fold—continuous scroll, forward/back, entering a specific page number, or using the TOC to navigate. </a:t>
            </a:r>
          </a:p>
          <a:p>
            <a:pPr marL="171450" indent="-171450">
              <a:buFont typeface="Arial"/>
              <a:buChar char="•"/>
            </a:pPr>
            <a:r>
              <a:rPr lang="en-US" baseline="0" dirty="0" smtClean="0"/>
              <a:t>The side panel can also be dismissed, to increase the size of the viewing pane. </a:t>
            </a:r>
          </a:p>
          <a:p>
            <a:pPr marL="628650" lvl="1" indent="-171450">
              <a:buFont typeface="Arial"/>
              <a:buChar char="•"/>
            </a:pPr>
            <a:r>
              <a:rPr lang="en-US" baseline="0" dirty="0" smtClean="0"/>
              <a:t>And we’re testing on tablets as well as laptops larger displays, to ensure a great user experience across the spectrum of display sizes.</a:t>
            </a:r>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10</a:t>
            </a:fld>
            <a:endParaRPr lang="en-US"/>
          </a:p>
        </p:txBody>
      </p:sp>
    </p:spTree>
    <p:extLst>
      <p:ext uri="{BB962C8B-B14F-4D97-AF65-F5344CB8AC3E}">
        <p14:creationId xmlns:p14="http://schemas.microsoft.com/office/powerpoint/2010/main" val="696050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Search</a:t>
            </a:r>
            <a:r>
              <a:rPr lang="en-US" baseline="0" dirty="0" smtClean="0"/>
              <a:t> results within the book</a:t>
            </a:r>
          </a:p>
          <a:p>
            <a:pPr marL="171450" indent="-171450">
              <a:buFont typeface="Arial"/>
              <a:buChar char="•"/>
            </a:pPr>
            <a:r>
              <a:rPr lang="en-US" baseline="0" dirty="0" smtClean="0"/>
              <a:t>the default view is the results are displayed by chapter, giving the researcher a quick visual on which chapters have the heaviest usage of the search word or phrase. </a:t>
            </a:r>
          </a:p>
          <a:p>
            <a:pPr marL="171450" indent="-171450">
              <a:buFont typeface="Arial"/>
              <a:buChar char="•"/>
            </a:pPr>
            <a:r>
              <a:rPr lang="en-US" baseline="0" dirty="0" smtClean="0"/>
              <a:t>They can immediately click on a chapter (in this example, chapter 2 is expanded) to see the results within the chapter, in context. </a:t>
            </a:r>
          </a:p>
          <a:p>
            <a:pPr marL="171450" indent="-171450">
              <a:buFont typeface="Arial"/>
              <a:buChar char="•"/>
            </a:pPr>
            <a:r>
              <a:rPr lang="en-US" baseline="0" dirty="0" smtClean="0"/>
              <a:t>Popping over to the “By Frequency” tab gives a view of top pages for the search, ranked highest to lowest across the book as a whole.</a:t>
            </a:r>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14</a:t>
            </a:fld>
            <a:endParaRPr lang="en-US"/>
          </a:p>
        </p:txBody>
      </p:sp>
    </p:spTree>
    <p:extLst>
      <p:ext uri="{BB962C8B-B14F-4D97-AF65-F5344CB8AC3E}">
        <p14:creationId xmlns:p14="http://schemas.microsoft.com/office/powerpoint/2010/main" val="4070382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 of Search</a:t>
            </a:r>
            <a:r>
              <a:rPr lang="en-US" baseline="0" dirty="0" smtClean="0"/>
              <a:t> results within the book</a:t>
            </a:r>
          </a:p>
          <a:p>
            <a:pPr marL="171450" indent="-171450">
              <a:buFont typeface="Arial"/>
              <a:buChar char="•"/>
            </a:pPr>
            <a:r>
              <a:rPr lang="en-US" baseline="0" dirty="0" smtClean="0"/>
              <a:t>the default view is the results are displayed by chapter, giving the researcher a quick visual on which chapters have the heaviest usage of the search word or phrase. </a:t>
            </a:r>
          </a:p>
          <a:p>
            <a:pPr marL="171450" indent="-171450">
              <a:buFont typeface="Arial"/>
              <a:buChar char="•"/>
            </a:pPr>
            <a:r>
              <a:rPr lang="en-US" baseline="0" dirty="0" smtClean="0"/>
              <a:t>They can immediately click on a chapter (in this example, chapter 2 is expanded) to see the results within the chapter, in context. </a:t>
            </a:r>
          </a:p>
          <a:p>
            <a:pPr marL="171450" indent="-171450">
              <a:buFont typeface="Arial"/>
              <a:buChar char="•"/>
            </a:pPr>
            <a:r>
              <a:rPr lang="en-US" baseline="0" dirty="0" smtClean="0"/>
              <a:t>Popping over to the “By Frequency” tab gives a view of top pages for the search, ranked highest to lowest across the book as a whole.</a:t>
            </a:r>
            <a:endParaRPr lang="en-US" dirty="0"/>
          </a:p>
        </p:txBody>
      </p:sp>
      <p:sp>
        <p:nvSpPr>
          <p:cNvPr id="4" name="Slide Number Placeholder 3"/>
          <p:cNvSpPr>
            <a:spLocks noGrp="1"/>
          </p:cNvSpPr>
          <p:nvPr>
            <p:ph type="sldNum" sz="quarter" idx="10"/>
          </p:nvPr>
        </p:nvSpPr>
        <p:spPr/>
        <p:txBody>
          <a:bodyPr/>
          <a:lstStyle/>
          <a:p>
            <a:fld id="{A5EE3B01-1251-B743-8067-38DFD1C09E96}" type="slidenum">
              <a:rPr lang="en-US" smtClean="0"/>
              <a:t>15</a:t>
            </a:fld>
            <a:endParaRPr lang="en-US"/>
          </a:p>
        </p:txBody>
      </p:sp>
    </p:spTree>
    <p:extLst>
      <p:ext uri="{BB962C8B-B14F-4D97-AF65-F5344CB8AC3E}">
        <p14:creationId xmlns:p14="http://schemas.microsoft.com/office/powerpoint/2010/main" val="407038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t>
            </a:r>
            <a:r>
              <a:rPr lang="en-US" dirty="0"/>
              <a:t>core collections are a common foundation from which academic and research libraries around the world are building a strategic partnership with ProQuest.</a:t>
            </a:r>
          </a:p>
          <a:p>
            <a:endParaRPr lang="en-US" dirty="0"/>
          </a:p>
          <a:p>
            <a:r>
              <a:rPr lang="en-US" dirty="0" smtClean="0"/>
              <a:t>Together we can build confidence in research process—enhancing your library’s value as it delivers on better research outcomes for everyone you serve. </a:t>
            </a:r>
          </a:p>
          <a:p>
            <a:endParaRPr lang="en-US" dirty="0"/>
          </a:p>
          <a:p>
            <a:r>
              <a:rPr lang="en-US" dirty="0" smtClean="0"/>
              <a:t>NOTES </a:t>
            </a:r>
          </a:p>
          <a:p>
            <a:endParaRPr lang="en-US" dirty="0"/>
          </a:p>
          <a:p>
            <a:r>
              <a:rPr lang="en-US" dirty="0" smtClean="0"/>
              <a:t>Launch scheduled for September 2013</a:t>
            </a:r>
          </a:p>
          <a:p>
            <a:r>
              <a:rPr lang="en-US" dirty="0" smtClean="0"/>
              <a:t>5,400 UK D/T at launch with 9,600 still to come in 2013</a:t>
            </a:r>
          </a:p>
          <a:p>
            <a:r>
              <a:rPr lang="en-US" dirty="0" smtClean="0"/>
              <a:t>Pricing even more attractive than PQDT FT in most cases.</a:t>
            </a:r>
            <a:r>
              <a:rPr lang="en-US" dirty="0"/>
              <a:t> </a:t>
            </a:r>
            <a:r>
              <a:rPr lang="en-US" dirty="0" smtClean="0"/>
              <a:t> 23,600 Tier 3</a:t>
            </a:r>
            <a:endParaRPr lang="en-US" dirty="0"/>
          </a:p>
          <a:p>
            <a:r>
              <a:rPr lang="en-US" dirty="0" smtClean="0"/>
              <a:t>6 initial partners; another 5 in 2014</a:t>
            </a:r>
          </a:p>
          <a:p>
            <a:r>
              <a:rPr lang="en-US" dirty="0" smtClean="0"/>
              <a:t>Year span 1990-pres.</a:t>
            </a:r>
          </a:p>
          <a:p>
            <a:r>
              <a:rPr lang="en-US" dirty="0" smtClean="0"/>
              <a:t>Includes color and MM files.</a:t>
            </a:r>
          </a:p>
        </p:txBody>
      </p:sp>
      <p:sp>
        <p:nvSpPr>
          <p:cNvPr id="4" name="Slide Number Placeholder 3"/>
          <p:cNvSpPr>
            <a:spLocks noGrp="1"/>
          </p:cNvSpPr>
          <p:nvPr>
            <p:ph type="sldNum" sz="quarter" idx="10"/>
          </p:nvPr>
        </p:nvSpPr>
        <p:spPr/>
        <p:txBody>
          <a:bodyPr/>
          <a:lstStyle/>
          <a:p>
            <a:fld id="{A5EE3B01-1251-B743-8067-38DFD1C09E96}" type="slidenum">
              <a:rPr lang="en-US" smtClean="0"/>
              <a:pPr/>
              <a:t>17</a:t>
            </a:fld>
            <a:endParaRPr lang="en-US"/>
          </a:p>
        </p:txBody>
      </p:sp>
    </p:spTree>
    <p:extLst>
      <p:ext uri="{BB962C8B-B14F-4D97-AF65-F5344CB8AC3E}">
        <p14:creationId xmlns:p14="http://schemas.microsoft.com/office/powerpoint/2010/main" val="3143233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Behind </a:t>
            </a:r>
            <a:r>
              <a:rPr lang="en-US" dirty="0"/>
              <a:t>it all you can know it’s backed up by a reliable, trusted library partner.</a:t>
            </a:r>
          </a:p>
          <a:p>
            <a:endParaRPr lang="en-US" dirty="0"/>
          </a:p>
          <a:p>
            <a:r>
              <a:rPr lang="en-US" dirty="0"/>
              <a:t>The “ProQuest Story” began </a:t>
            </a:r>
            <a:r>
              <a:rPr lang="en-US" dirty="0" smtClean="0"/>
              <a:t>seventy-fiver years ago </a:t>
            </a:r>
            <a:r>
              <a:rPr lang="en-US" dirty="0"/>
              <a:t>as we teamed with libraries to connect individuals to the world’s knowledge. Our common goal: </a:t>
            </a:r>
            <a:r>
              <a:rPr lang="en-US" dirty="0" smtClean="0"/>
              <a:t>remove </a:t>
            </a:r>
            <a:r>
              <a:rPr lang="en-US" dirty="0"/>
              <a:t>the barriers between people and information. We set out to preserve content and make information that had previously been available to only a few much more accessible.</a:t>
            </a:r>
          </a:p>
          <a:p>
            <a:endParaRPr lang="en-US" dirty="0"/>
          </a:p>
          <a:p>
            <a:r>
              <a:rPr lang="en-US" dirty="0"/>
              <a:t>It started with our founder, Eugene Power, who early in his career sought ways to extend, preserve, and facilitate the reach of information through innovative, landmark programs as:</a:t>
            </a:r>
          </a:p>
          <a:p>
            <a:pPr marL="616894" lvl="1" indent="-168244">
              <a:buFont typeface="Arial" pitchFamily="34" charset="0"/>
              <a:buChar char="•"/>
            </a:pPr>
            <a:r>
              <a:rPr lang="en-US" dirty="0"/>
              <a:t>Filming and cataloging 6 million pages of rare/valuable books and manuscripts from various libraries and museums in England</a:t>
            </a:r>
          </a:p>
          <a:p>
            <a:pPr marL="616894" lvl="1" indent="-168244">
              <a:buFont typeface="Arial" pitchFamily="34" charset="0"/>
              <a:buChar char="•"/>
            </a:pPr>
            <a:r>
              <a:rPr lang="en-US" dirty="0"/>
              <a:t>Producing  the first </a:t>
            </a:r>
            <a:r>
              <a:rPr lang="en-US" i="1" dirty="0"/>
              <a:t>The American Periodical Series,</a:t>
            </a:r>
            <a:r>
              <a:rPr lang="en-US" dirty="0"/>
              <a:t> which consisted of microfilm reproductions of all extant magazines published in the US from 1741-1799</a:t>
            </a:r>
          </a:p>
          <a:p>
            <a:pPr marL="616894" lvl="1" indent="-168244">
              <a:buFont typeface="Arial" pitchFamily="34" charset="0"/>
              <a:buChar char="•"/>
            </a:pPr>
            <a:r>
              <a:rPr lang="en-US" dirty="0" smtClean="0"/>
              <a:t>Filming and archiving the full, complete run of </a:t>
            </a:r>
            <a:r>
              <a:rPr lang="en-US" i="1" dirty="0" smtClean="0"/>
              <a:t>The New York Times</a:t>
            </a:r>
            <a:r>
              <a:rPr lang="en-US" dirty="0" smtClean="0"/>
              <a:t>, a publishing partnership since the 1940s</a:t>
            </a:r>
            <a:endParaRPr lang="en-US" dirty="0"/>
          </a:p>
          <a:p>
            <a:pPr marL="0" lvl="1"/>
            <a:endParaRPr lang="en-US" dirty="0"/>
          </a:p>
          <a:p>
            <a:pPr marL="0" lvl="1"/>
            <a:r>
              <a:rPr lang="en-US" dirty="0"/>
              <a:t>And continues today, with releases like the American Vogue  Archives.</a:t>
            </a:r>
          </a:p>
          <a:p>
            <a:pPr defTabSz="457175">
              <a:defRPr/>
            </a:pPr>
            <a:r>
              <a:rPr lang="en-US" dirty="0">
                <a:hlinkClick r:id="rId3"/>
              </a:rPr>
              <a:t>http://faculty.libsci.sc.edu/bob/ISP/uminc.htm</a:t>
            </a:r>
            <a:r>
              <a:rPr lang="en-US" dirty="0"/>
              <a:t> </a:t>
            </a:r>
          </a:p>
          <a:p>
            <a:pPr defTabSz="457175">
              <a:defRPr/>
            </a:pPr>
            <a:r>
              <a:rPr lang="en-US" dirty="0">
                <a:hlinkClick r:id="rId4"/>
              </a:rPr>
              <a:t>http://www.nytimes.com/1993/12/09/obituaries/eugene-b-power-88-a-pioneer-in-microfilm.html</a:t>
            </a:r>
            <a:r>
              <a:rPr lang="en-US" dirty="0"/>
              <a:t> </a:t>
            </a:r>
          </a:p>
        </p:txBody>
      </p:sp>
      <p:sp>
        <p:nvSpPr>
          <p:cNvPr id="4" name="Slide Number Placeholder 3"/>
          <p:cNvSpPr>
            <a:spLocks noGrp="1"/>
          </p:cNvSpPr>
          <p:nvPr>
            <p:ph type="sldNum" sz="quarter" idx="10"/>
          </p:nvPr>
        </p:nvSpPr>
        <p:spPr/>
        <p:txBody>
          <a:bodyPr/>
          <a:lstStyle/>
          <a:p>
            <a:fld id="{A5EE3B01-1251-B743-8067-38DFD1C09E96}"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PQ_divider_gra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Oval 6"/>
          <p:cNvSpPr/>
          <p:nvPr/>
        </p:nvSpPr>
        <p:spPr>
          <a:xfrm>
            <a:off x="6132286" y="3828148"/>
            <a:ext cx="1260929" cy="1260929"/>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3023797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1_Title Slide">
    <p:spTree>
      <p:nvGrpSpPr>
        <p:cNvPr id="1" name=""/>
        <p:cNvGrpSpPr/>
        <p:nvPr/>
      </p:nvGrpSpPr>
      <p:grpSpPr>
        <a:xfrm>
          <a:off x="0" y="0"/>
          <a:ext cx="0" cy="0"/>
          <a:chOff x="0" y="0"/>
          <a:chExt cx="0" cy="0"/>
        </a:xfrm>
      </p:grpSpPr>
      <p:pic>
        <p:nvPicPr>
          <p:cNvPr id="3" name="Picture 2" descr="PQ_divider_gra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9500912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5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0968979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2"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8"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a:p>
        </p:txBody>
      </p:sp>
      <p:sp>
        <p:nvSpPr>
          <p:cNvPr id="9"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Tree>
    <p:extLst>
      <p:ext uri="{BB962C8B-B14F-4D97-AF65-F5344CB8AC3E}">
        <p14:creationId xmlns:p14="http://schemas.microsoft.com/office/powerpoint/2010/main" val="28251508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1" name="Picture 10"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2"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8"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a:p>
        </p:txBody>
      </p:sp>
      <p:sp>
        <p:nvSpPr>
          <p:cNvPr id="9"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Tree>
    <p:extLst>
      <p:ext uri="{BB962C8B-B14F-4D97-AF65-F5344CB8AC3E}">
        <p14:creationId xmlns:p14="http://schemas.microsoft.com/office/powerpoint/2010/main" val="1253367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1" name="Picture 10"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2"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8"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a:p>
        </p:txBody>
      </p:sp>
      <p:sp>
        <p:nvSpPr>
          <p:cNvPr id="9"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Tree>
    <p:extLst>
      <p:ext uri="{BB962C8B-B14F-4D97-AF65-F5344CB8AC3E}">
        <p14:creationId xmlns:p14="http://schemas.microsoft.com/office/powerpoint/2010/main" val="27470255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4" name="Picture 13"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95325"/>
            <a:ext cx="9144000" cy="685800"/>
          </a:xfrm>
          <a:prstGeom prst="rect">
            <a:avLst/>
          </a:prstGeom>
        </p:spPr>
      </p:pic>
      <p:pic>
        <p:nvPicPr>
          <p:cNvPr id="11" name="Picture 10" descr="PQ_head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3" name="Content Placeholder 2"/>
          <p:cNvSpPr>
            <a:spLocks noGrp="1"/>
          </p:cNvSpPr>
          <p:nvPr>
            <p:ph idx="1"/>
          </p:nvPr>
        </p:nvSpPr>
        <p:spPr/>
        <p:txBody>
          <a:bodyPr>
            <a:normAutofit/>
          </a:bodyPr>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9"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
        <p:nvSpPr>
          <p:cNvPr id="13"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8623537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3" name="Content Placeholder 2"/>
          <p:cNvSpPr>
            <a:spLocks noGrp="1"/>
          </p:cNvSpPr>
          <p:nvPr>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3"/>
          <p:cNvSpPr>
            <a:spLocks noGrp="1"/>
          </p:cNvSpPr>
          <p:nvPr>
            <p:ph type="dt" sz="half" idx="10"/>
          </p:nvPr>
        </p:nvSpPr>
        <p:spPr>
          <a:xfrm>
            <a:off x="144064" y="6592424"/>
            <a:ext cx="2133600" cy="256822"/>
          </a:xfrm>
          <a:prstGeom prst="rect">
            <a:avLst/>
          </a:prstGeom>
        </p:spPr>
        <p:txBody>
          <a:bodyPr/>
          <a:lstStyle>
            <a:lvl1pPr algn="l">
              <a:defRPr sz="900">
                <a:solidFill>
                  <a:schemeClr val="tx1"/>
                </a:solidFill>
              </a:defRPr>
            </a:lvl1pPr>
          </a:lstStyle>
          <a:p>
            <a:fld id="{CCAEF057-A1A1-4CA4-9C22-F863A188399F}" type="datetimeFigureOut">
              <a:rPr lang="en-US" smtClean="0"/>
              <a:t>10/14/2014</a:t>
            </a:fld>
            <a:endParaRPr lang="en-US"/>
          </a:p>
        </p:txBody>
      </p:sp>
      <p:sp>
        <p:nvSpPr>
          <p:cNvPr id="17" name="Footer Placeholder 4"/>
          <p:cNvSpPr>
            <a:spLocks noGrp="1"/>
          </p:cNvSpPr>
          <p:nvPr>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a:p>
        </p:txBody>
      </p:sp>
      <p:sp>
        <p:nvSpPr>
          <p:cNvPr id="18" name="Slide Number Placeholder 5"/>
          <p:cNvSpPr>
            <a:spLocks noGrp="1"/>
          </p:cNvSpPr>
          <p:nvPr>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8D2D3FAD-0D1D-4BE2-B37A-B3B625C610C0}" type="slidenum">
              <a:rPr lang="en-US" smtClean="0"/>
              <a:t>‹#›</a:t>
            </a:fld>
            <a:endParaRPr lang="en-US"/>
          </a:p>
        </p:txBody>
      </p:sp>
      <p:sp>
        <p:nvSpPr>
          <p:cNvPr id="21" name="Picture Placeholder 19"/>
          <p:cNvSpPr>
            <a:spLocks noGrp="1"/>
          </p:cNvSpPr>
          <p:nvPr>
            <p:ph type="pic" sz="quarter" idx="13"/>
          </p:nvPr>
        </p:nvSpPr>
        <p:spPr>
          <a:xfrm>
            <a:off x="4648200" y="1357313"/>
            <a:ext cx="4038600" cy="4525962"/>
          </a:xfrm>
        </p:spPr>
        <p:txBody>
          <a:bodyPr>
            <a:normAutofit/>
          </a:bodyPr>
          <a:lstStyle>
            <a:lvl1pPr>
              <a:defRPr sz="2000"/>
            </a:lvl1pPr>
          </a:lstStyle>
          <a:p>
            <a:r>
              <a:rPr lang="en-US" smtClean="0"/>
              <a:t>Click icon to add picture</a:t>
            </a:r>
            <a:endParaRPr lang="en-US" dirty="0"/>
          </a:p>
        </p:txBody>
      </p:sp>
      <p:sp>
        <p:nvSpPr>
          <p:cNvPr id="10"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5195203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14" name="Picture 13"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3" name="Content Placeholder 2"/>
          <p:cNvSpPr>
            <a:spLocks noGrp="1"/>
          </p:cNvSpPr>
          <p:nvPr>
            <p:ph sz="half" idx="1"/>
          </p:nvPr>
        </p:nvSpPr>
        <p:spPr>
          <a:xfrm>
            <a:off x="457200" y="135663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Date Placeholder 3"/>
          <p:cNvSpPr>
            <a:spLocks noGrp="1"/>
          </p:cNvSpPr>
          <p:nvPr>
            <p:ph type="dt" sz="half" idx="10"/>
          </p:nvPr>
        </p:nvSpPr>
        <p:spPr>
          <a:xfrm>
            <a:off x="144064" y="6592424"/>
            <a:ext cx="2133600" cy="256822"/>
          </a:xfrm>
          <a:prstGeom prst="rect">
            <a:avLst/>
          </a:prstGeom>
        </p:spPr>
        <p:txBody>
          <a:bodyPr/>
          <a:lstStyle>
            <a:lvl1pPr algn="l">
              <a:defRPr sz="900">
                <a:solidFill>
                  <a:schemeClr val="tx1"/>
                </a:solidFill>
              </a:defRPr>
            </a:lvl1pPr>
          </a:lstStyle>
          <a:p>
            <a:fld id="{CCAEF057-A1A1-4CA4-9C22-F863A188399F}" type="datetimeFigureOut">
              <a:rPr lang="en-US" smtClean="0"/>
              <a:t>10/14/2014</a:t>
            </a:fld>
            <a:endParaRPr lang="en-US"/>
          </a:p>
        </p:txBody>
      </p:sp>
      <p:sp>
        <p:nvSpPr>
          <p:cNvPr id="17" name="Footer Placeholder 4"/>
          <p:cNvSpPr>
            <a:spLocks noGrp="1"/>
          </p:cNvSpPr>
          <p:nvPr>
            <p:ph type="ftr" sz="quarter" idx="11"/>
          </p:nvPr>
        </p:nvSpPr>
        <p:spPr>
          <a:xfrm>
            <a:off x="2348519" y="6592424"/>
            <a:ext cx="4453486" cy="256822"/>
          </a:xfrm>
          <a:prstGeom prst="rect">
            <a:avLst/>
          </a:prstGeom>
        </p:spPr>
        <p:txBody>
          <a:bodyPr/>
          <a:lstStyle>
            <a:lvl1pPr algn="ctr">
              <a:defRPr sz="900">
                <a:solidFill>
                  <a:schemeClr val="tx1"/>
                </a:solidFill>
              </a:defRPr>
            </a:lvl1pPr>
          </a:lstStyle>
          <a:p>
            <a:endParaRPr lang="en-US"/>
          </a:p>
        </p:txBody>
      </p:sp>
      <p:sp>
        <p:nvSpPr>
          <p:cNvPr id="18" name="Slide Number Placeholder 5"/>
          <p:cNvSpPr>
            <a:spLocks noGrp="1"/>
          </p:cNvSpPr>
          <p:nvPr>
            <p:ph type="sldNum" sz="quarter" idx="12"/>
          </p:nvPr>
        </p:nvSpPr>
        <p:spPr>
          <a:xfrm>
            <a:off x="6866335" y="6592424"/>
            <a:ext cx="2133600" cy="256822"/>
          </a:xfrm>
          <a:prstGeom prst="rect">
            <a:avLst/>
          </a:prstGeom>
        </p:spPr>
        <p:txBody>
          <a:bodyPr/>
          <a:lstStyle>
            <a:lvl1pPr algn="r">
              <a:defRPr sz="900">
                <a:solidFill>
                  <a:schemeClr val="tx1"/>
                </a:solidFill>
              </a:defRPr>
            </a:lvl1pPr>
          </a:lstStyle>
          <a:p>
            <a:fld id="{8D2D3FAD-0D1D-4BE2-B37A-B3B625C610C0}" type="slidenum">
              <a:rPr lang="en-US" smtClean="0"/>
              <a:t>‹#›</a:t>
            </a:fld>
            <a:endParaRPr lang="en-US"/>
          </a:p>
        </p:txBody>
      </p:sp>
      <p:sp>
        <p:nvSpPr>
          <p:cNvPr id="12" name="Chart Placeholder 4"/>
          <p:cNvSpPr>
            <a:spLocks noGrp="1"/>
          </p:cNvSpPr>
          <p:nvPr>
            <p:ph type="chart" sz="quarter" idx="14"/>
          </p:nvPr>
        </p:nvSpPr>
        <p:spPr>
          <a:xfrm>
            <a:off x="4648200" y="1357313"/>
            <a:ext cx="4038600" cy="4525962"/>
          </a:xfrm>
        </p:spPr>
        <p:txBody>
          <a:bodyPr>
            <a:normAutofit/>
          </a:bodyPr>
          <a:lstStyle>
            <a:lvl1pPr>
              <a:defRPr sz="2000"/>
            </a:lvl1pPr>
          </a:lstStyle>
          <a:p>
            <a:r>
              <a:rPr lang="en-US" smtClean="0"/>
              <a:t>Click icon to add chart</a:t>
            </a:r>
            <a:endParaRPr lang="en-US" dirty="0"/>
          </a:p>
        </p:txBody>
      </p:sp>
      <p:sp>
        <p:nvSpPr>
          <p:cNvPr id="10"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096905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11" name="Picture 10" descr="PQ_hea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13"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14"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a:p>
        </p:txBody>
      </p:sp>
      <p:sp>
        <p:nvSpPr>
          <p:cNvPr id="15"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
        <p:nvSpPr>
          <p:cNvPr id="17"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Title 1"/>
          <p:cNvSpPr>
            <a:spLocks noGrp="1"/>
          </p:cNvSpPr>
          <p:nvPr>
            <p:ph type="title"/>
          </p:nvPr>
        </p:nvSpPr>
        <p:spPr>
          <a:xfrm>
            <a:off x="457200" y="0"/>
            <a:ext cx="7101550" cy="852493"/>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007921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2536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0" y="6253616"/>
            <a:ext cx="9144000" cy="326535"/>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Date Placeholder 3"/>
          <p:cNvSpPr>
            <a:spLocks noGrp="1"/>
          </p:cNvSpPr>
          <p:nvPr>
            <p:ph type="dt" sz="half" idx="10"/>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21" name="Footer Placeholder 4"/>
          <p:cNvSpPr>
            <a:spLocks noGrp="1"/>
          </p:cNvSpPr>
          <p:nvPr>
            <p:ph type="ftr" sz="quarter" idx="11"/>
          </p:nvPr>
        </p:nvSpPr>
        <p:spPr>
          <a:xfrm>
            <a:off x="2348519" y="6592424"/>
            <a:ext cx="4453486" cy="256822"/>
          </a:xfrm>
          <a:prstGeom prst="rect">
            <a:avLst/>
          </a:prstGeom>
        </p:spPr>
        <p:txBody>
          <a:bodyPr/>
          <a:lstStyle>
            <a:lvl1pPr>
              <a:defRPr sz="900">
                <a:solidFill>
                  <a:schemeClr val="tx1"/>
                </a:solidFill>
              </a:defRPr>
            </a:lvl1pPr>
          </a:lstStyle>
          <a:p>
            <a:endParaRPr lang="en-US"/>
          </a:p>
        </p:txBody>
      </p:sp>
      <p:sp>
        <p:nvSpPr>
          <p:cNvPr id="22" name="Slide Number Placeholder 5"/>
          <p:cNvSpPr>
            <a:spLocks noGrp="1"/>
          </p:cNvSpPr>
          <p:nvPr>
            <p:ph type="sldNum" sz="quarter" idx="12"/>
          </p:nvPr>
        </p:nvSpPr>
        <p:spPr>
          <a:xfrm>
            <a:off x="6866335" y="6592424"/>
            <a:ext cx="2133600" cy="256822"/>
          </a:xfrm>
          <a:prstGeom prst="rect">
            <a:avLst/>
          </a:prstGeom>
        </p:spPr>
        <p:txBody>
          <a:bodyPr/>
          <a:lstStyle>
            <a:lvl1pPr>
              <a:defRPr sz="900">
                <a:solidFill>
                  <a:schemeClr val="tx1"/>
                </a:solidFill>
              </a:defRPr>
            </a:lvl1pPr>
          </a:lstStyle>
          <a:p>
            <a:fld id="{8D2D3FAD-0D1D-4BE2-B37A-B3B625C610C0}" type="slidenum">
              <a:rPr lang="en-US" smtClean="0"/>
              <a:t>‹#›</a:t>
            </a:fld>
            <a:endParaRPr lang="en-US"/>
          </a:p>
        </p:txBody>
      </p:sp>
    </p:spTree>
    <p:extLst>
      <p:ext uri="{BB962C8B-B14F-4D97-AF65-F5344CB8AC3E}">
        <p14:creationId xmlns:p14="http://schemas.microsoft.com/office/powerpoint/2010/main" val="16328727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0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AEF057-A1A1-4CA4-9C22-F863A188399F}" type="datetimeFigureOut">
              <a:rPr lang="en-US" smtClean="0"/>
              <a:t>10/14/2014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2D3FAD-0D1D-4BE2-B37A-B3B625C610C0}" type="slidenum">
              <a:rPr lang="en-US" smtClean="0"/>
              <a:t>‹#›</a:t>
            </a:fld>
            <a:endParaRPr lang="en-US"/>
          </a:p>
        </p:txBody>
      </p:sp>
    </p:spTree>
    <p:extLst>
      <p:ext uri="{BB962C8B-B14F-4D97-AF65-F5344CB8AC3E}">
        <p14:creationId xmlns:p14="http://schemas.microsoft.com/office/powerpoint/2010/main" val="225061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0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23279819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02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841248"/>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0" y="6473952"/>
            <a:ext cx="9144000" cy="384047"/>
          </a:xfrm>
          <a:prstGeom prst="rect">
            <a:avLst/>
          </a:prstGeom>
          <a:blipFill>
            <a:blip r:embed="rId3" cstate="print"/>
            <a:stretch>
              <a:fillRect/>
            </a:stretch>
          </a:blipFill>
        </p:spPr>
        <p:txBody>
          <a:bodyPr wrap="square" lIns="0" tIns="0" rIns="0" bIns="0" rtlCol="0">
            <a:spAutoFit/>
          </a:bodyPr>
          <a:lstStyle/>
          <a:p>
            <a:endParaRPr/>
          </a:p>
        </p:txBody>
      </p:sp>
      <p:sp>
        <p:nvSpPr>
          <p:cNvPr id="18" name="bk object 18"/>
          <p:cNvSpPr/>
          <p:nvPr/>
        </p:nvSpPr>
        <p:spPr>
          <a:xfrm>
            <a:off x="7633844" y="206854"/>
            <a:ext cx="1222146" cy="471181"/>
          </a:xfrm>
          <a:prstGeom prst="rect">
            <a:avLst/>
          </a:prstGeom>
          <a:blipFill>
            <a:blip r:embed="rId4" cstate="print"/>
            <a:stretch>
              <a:fillRect/>
            </a:stretch>
          </a:blipFill>
        </p:spPr>
        <p:txBody>
          <a:bodyPr wrap="square" lIns="0" tIns="0" rIns="0" bIns="0" rtlCol="0">
            <a:spAutoFit/>
          </a:bodyPr>
          <a:lstStyle/>
          <a:p>
            <a:endParaRPr/>
          </a:p>
        </p:txBody>
      </p:sp>
      <p:sp>
        <p:nvSpPr>
          <p:cNvPr id="5" name="object 5"/>
          <p:cNvSpPr/>
          <p:nvPr userDrawn="1"/>
        </p:nvSpPr>
        <p:spPr>
          <a:xfrm>
            <a:off x="0" y="888936"/>
            <a:ext cx="9144000" cy="5546471"/>
          </a:xfrm>
          <a:prstGeom prst="rect">
            <a:avLst/>
          </a:prstGeom>
          <a:blipFill>
            <a:blip r:embed="rId5"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9646600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01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841248"/>
          </a:xfrm>
          <a:prstGeom prst="rect">
            <a:avLst/>
          </a:prstGeom>
          <a:blipFill>
            <a:blip r:embed="rId2" cstate="print"/>
            <a:stretch>
              <a:fillRect/>
            </a:stretch>
          </a:blipFill>
        </p:spPr>
        <p:txBody>
          <a:bodyPr wrap="square" lIns="0" tIns="0" rIns="0" bIns="0" rtlCol="0">
            <a:spAutoFit/>
          </a:bodyPr>
          <a:lstStyle/>
          <a:p>
            <a:endParaRPr/>
          </a:p>
        </p:txBody>
      </p:sp>
      <p:sp>
        <p:nvSpPr>
          <p:cNvPr id="17" name="bk object 17"/>
          <p:cNvSpPr/>
          <p:nvPr/>
        </p:nvSpPr>
        <p:spPr>
          <a:xfrm>
            <a:off x="0" y="6473952"/>
            <a:ext cx="9144000" cy="384047"/>
          </a:xfrm>
          <a:prstGeom prst="rect">
            <a:avLst/>
          </a:prstGeom>
          <a:blipFill>
            <a:blip r:embed="rId3" cstate="print"/>
            <a:stretch>
              <a:fillRect/>
            </a:stretch>
          </a:blipFill>
        </p:spPr>
        <p:txBody>
          <a:bodyPr wrap="square" lIns="0" tIns="0" rIns="0" bIns="0" rtlCol="0">
            <a:spAutoFit/>
          </a:bodyPr>
          <a:lstStyle/>
          <a:p>
            <a:endParaRPr/>
          </a:p>
        </p:txBody>
      </p:sp>
      <p:sp>
        <p:nvSpPr>
          <p:cNvPr id="18" name="bk object 18"/>
          <p:cNvSpPr/>
          <p:nvPr/>
        </p:nvSpPr>
        <p:spPr>
          <a:xfrm>
            <a:off x="7633844" y="206854"/>
            <a:ext cx="1222146" cy="471181"/>
          </a:xfrm>
          <a:prstGeom prst="rect">
            <a:avLst/>
          </a:prstGeom>
          <a:blipFill>
            <a:blip r:embed="rId4" cstate="print"/>
            <a:stretch>
              <a:fillRect/>
            </a:stretch>
          </a:blipFill>
        </p:spPr>
        <p:txBody>
          <a:bodyPr wrap="square" lIns="0" tIns="0" rIns="0" bIns="0" rtlCol="0">
            <a:spAutoFit/>
          </a:bodyPr>
          <a:lstStyle/>
          <a:p>
            <a:endParaRPr/>
          </a:p>
        </p:txBody>
      </p:sp>
      <p:sp>
        <p:nvSpPr>
          <p:cNvPr id="5" name="object 5"/>
          <p:cNvSpPr/>
          <p:nvPr userDrawn="1"/>
        </p:nvSpPr>
        <p:spPr>
          <a:xfrm>
            <a:off x="0" y="888936"/>
            <a:ext cx="9144000" cy="5546471"/>
          </a:xfrm>
          <a:prstGeom prst="rect">
            <a:avLst/>
          </a:prstGeom>
          <a:blipFill>
            <a:blip r:embed="rId5" cstate="print"/>
            <a:stretch>
              <a:fillRect/>
            </a:stretch>
          </a:blipFill>
        </p:spPr>
        <p:txBody>
          <a:bodyPr wrap="square" lIns="0" tIns="0" rIns="0" bIns="0" rtlCol="0">
            <a:spAutoFit/>
          </a:bodyPr>
          <a:lstStyle/>
          <a:p>
            <a:endParaRPr/>
          </a:p>
        </p:txBody>
      </p:sp>
    </p:spTree>
    <p:extLst>
      <p:ext uri="{BB962C8B-B14F-4D97-AF65-F5344CB8AC3E}">
        <p14:creationId xmlns:p14="http://schemas.microsoft.com/office/powerpoint/2010/main" val="29593394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6410F4-4532-E346-AA9A-5A4BABCAE583}" type="datetimeFigureOut">
              <a:rPr lang="en-US" smtClean="0"/>
              <a:pPr/>
              <a:t>10/14/2014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29A2FE4-1934-DE41-8F8D-6C8AB964B870}" type="slidenum">
              <a:rPr lang="en-US" smtClean="0"/>
              <a:pPr/>
              <a:t>‹#›</a:t>
            </a:fld>
            <a:endParaRPr lang="en-US" dirty="0"/>
          </a:p>
        </p:txBody>
      </p:sp>
      <p:pic>
        <p:nvPicPr>
          <p:cNvPr id="7" name="Picture 6" descr="pq-logo-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5497" y="183445"/>
            <a:ext cx="1800948" cy="1051560"/>
          </a:xfrm>
          <a:prstGeom prst="rect">
            <a:avLst/>
          </a:prstGeom>
        </p:spPr>
      </p:pic>
      <p:sp>
        <p:nvSpPr>
          <p:cNvPr id="8" name="Rectangle 7"/>
          <p:cNvSpPr/>
          <p:nvPr userDrawn="1"/>
        </p:nvSpPr>
        <p:spPr>
          <a:xfrm>
            <a:off x="0" y="0"/>
            <a:ext cx="9144000" cy="6858000"/>
          </a:xfrm>
          <a:prstGeom prst="rect">
            <a:avLst/>
          </a:prstGeom>
          <a:solidFill>
            <a:srgbClr val="1355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userDrawn="1"/>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2"/>
          <p:cNvSpPr>
            <a:spLocks noGrp="1"/>
          </p:cNvSpPr>
          <p:nvPr>
            <p:ph type="body" idx="13"/>
          </p:nvPr>
        </p:nvSpPr>
        <p:spPr>
          <a:xfrm>
            <a:off x="722313" y="2896604"/>
            <a:ext cx="7772400" cy="755092"/>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14" name="Picture 13" descr="start her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360271932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11" name="Picture 10" descr="PQ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b="0">
                <a:solidFill>
                  <a:schemeClr val="tx1"/>
                </a:solidFill>
              </a:defRPr>
            </a:lvl1pPr>
          </a:lstStyle>
          <a:p>
            <a:r>
              <a:rPr lang="en-US" dirty="0" smtClean="0">
                <a:solidFill>
                  <a:srgbClr val="000000"/>
                </a:solidFill>
                <a:latin typeface="Arial"/>
              </a:rPr>
              <a:t>ProQuest Confidential</a:t>
            </a:r>
            <a:endParaRPr lang="en-US" dirty="0">
              <a:solidFill>
                <a:srgbClr val="000000"/>
              </a:solidFill>
              <a:latin typeface="Arial"/>
            </a:endParaRP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88341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11" name="Picture 10" descr="PQ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b="0">
                <a:solidFill>
                  <a:schemeClr val="tx1"/>
                </a:solidFill>
              </a:defRPr>
            </a:lvl1pPr>
          </a:lstStyle>
          <a:p>
            <a:r>
              <a:rPr lang="en-US" dirty="0" smtClean="0">
                <a:solidFill>
                  <a:srgbClr val="000000"/>
                </a:solidFill>
                <a:latin typeface="Arial"/>
              </a:rPr>
              <a:t>ProQuest Confidential</a:t>
            </a:r>
            <a:endParaRPr lang="en-US" dirty="0">
              <a:solidFill>
                <a:srgbClr val="000000"/>
              </a:solidFill>
              <a:latin typeface="Arial"/>
            </a:endParaRP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88341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11" name="Picture 10" descr="PQ_head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391" cy="914339"/>
          </a:xfrm>
          <a:prstGeom prst="rect">
            <a:avLst/>
          </a:prstGeom>
        </p:spPr>
      </p:pic>
      <p:sp>
        <p:nvSpPr>
          <p:cNvPr id="14" name="Footer Placeholder 4"/>
          <p:cNvSpPr>
            <a:spLocks noGrp="1"/>
          </p:cNvSpPr>
          <p:nvPr userDrawn="1">
            <p:ph type="ftr" sz="quarter" idx="11"/>
          </p:nvPr>
        </p:nvSpPr>
        <p:spPr>
          <a:xfrm>
            <a:off x="2348519" y="6592424"/>
            <a:ext cx="4453486" cy="256822"/>
          </a:xfrm>
          <a:prstGeom prst="rect">
            <a:avLst/>
          </a:prstGeom>
        </p:spPr>
        <p:txBody>
          <a:bodyPr/>
          <a:lstStyle>
            <a:lvl1pPr>
              <a:defRPr sz="900" b="0">
                <a:solidFill>
                  <a:schemeClr val="tx1"/>
                </a:solidFill>
              </a:defRPr>
            </a:lvl1pPr>
          </a:lstStyle>
          <a:p>
            <a:r>
              <a:rPr lang="en-US" dirty="0" smtClean="0">
                <a:solidFill>
                  <a:srgbClr val="000000"/>
                </a:solidFill>
                <a:latin typeface="Arial"/>
              </a:rPr>
              <a:t>ProQuest Confidential</a:t>
            </a:r>
            <a:endParaRPr lang="en-US" dirty="0">
              <a:solidFill>
                <a:srgbClr val="000000"/>
              </a:solidFill>
              <a:latin typeface="Arial"/>
            </a:endParaRPr>
          </a:p>
        </p:txBody>
      </p:sp>
      <p:sp>
        <p:nvSpPr>
          <p:cNvPr id="9" name="Picture Placeholder 2"/>
          <p:cNvSpPr>
            <a:spLocks noGrp="1"/>
          </p:cNvSpPr>
          <p:nvPr>
            <p:ph type="pic" idx="1"/>
          </p:nvPr>
        </p:nvSpPr>
        <p:spPr>
          <a:xfrm>
            <a:off x="0" y="914400"/>
            <a:ext cx="9144000" cy="5339216"/>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Title 1"/>
          <p:cNvSpPr>
            <a:spLocks noGrp="1"/>
          </p:cNvSpPr>
          <p:nvPr>
            <p:ph type="title"/>
          </p:nvPr>
        </p:nvSpPr>
        <p:spPr>
          <a:xfrm>
            <a:off x="457200" y="0"/>
            <a:ext cx="7101550" cy="852493"/>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88341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1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882575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3" name="Picture 2"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3456935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2" name="Picture 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756485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5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2" name="Picture 1"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116726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6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2CDF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4" name="Picture 13"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576502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2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175932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3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952029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94716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0" name="Picture 9" descr="PQ_divider_gray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722313" y="3982349"/>
            <a:ext cx="7772400" cy="1429138"/>
          </a:xfrm>
        </p:spPr>
        <p:txBody>
          <a:bodyPr anchor="t"/>
          <a:lstStyle>
            <a:lvl1pPr algn="ctr">
              <a:defRPr sz="4000" b="1" cap="all">
                <a:solidFill>
                  <a:schemeClr val="tx1">
                    <a:lumMod val="50000"/>
                    <a:lumOff val="50000"/>
                  </a:schemeClr>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spTree>
    <p:extLst>
      <p:ext uri="{BB962C8B-B14F-4D97-AF65-F5344CB8AC3E}">
        <p14:creationId xmlns:p14="http://schemas.microsoft.com/office/powerpoint/2010/main" val="3319884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990159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755959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534583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4_Title Slide">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2303062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5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4494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165839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3_Title Slide">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1450429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354427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6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82716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76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68027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8_Title Slide">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2227913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77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561655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2340325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104797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564013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B5B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51590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8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3085180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79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2324464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947164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1955524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524453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9_Title Slide">
    <p:spTree>
      <p:nvGrpSpPr>
        <p:cNvPr id="1" name=""/>
        <p:cNvGrpSpPr/>
        <p:nvPr/>
      </p:nvGrpSpPr>
      <p:grpSpPr>
        <a:xfrm>
          <a:off x="0" y="0"/>
          <a:ext cx="0" cy="0"/>
          <a:chOff x="0" y="0"/>
          <a:chExt cx="0" cy="0"/>
        </a:xfrm>
      </p:grpSpPr>
      <p:sp>
        <p:nvSpPr>
          <p:cNvPr id="17" name="Rectangle 16"/>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111657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319555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80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153299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1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9811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448391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507767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735751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E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23348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82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481306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83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913394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94716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947164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19801815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0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206814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4BC8B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5988479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4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4036417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5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578907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7921284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16153863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824190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99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0399760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86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3648461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29934741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87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650109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9471645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3060422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1" name="Picture 10"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9368972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83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2" name="Picture 11"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207990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88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27751024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89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367302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41515130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299518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55424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62321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7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817730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90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3200793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91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019218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0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285505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6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2053328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6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22421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34C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9910537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92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3874576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93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5668210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6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356062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301158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5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633108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66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5420007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67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502D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653081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94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723148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5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125972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16192637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3976344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7488704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B60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623837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96_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169587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0_Title Slide">
    <p:spTree>
      <p:nvGrpSpPr>
        <p:cNvPr id="1" name=""/>
        <p:cNvGrpSpPr/>
        <p:nvPr/>
      </p:nvGrpSpPr>
      <p:grpSpPr>
        <a:xfrm>
          <a:off x="0" y="0"/>
          <a:ext cx="0" cy="0"/>
          <a:chOff x="0" y="0"/>
          <a:chExt cx="0" cy="0"/>
        </a:xfrm>
      </p:grpSpPr>
      <p:pic>
        <p:nvPicPr>
          <p:cNvPr id="3" name="Picture 2" descr="Blank_P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title"/>
          </p:nvPr>
        </p:nvSpPr>
        <p:spPr>
          <a:xfrm>
            <a:off x="722313" y="695912"/>
            <a:ext cx="7772400" cy="2193726"/>
          </a:xfrm>
        </p:spPr>
        <p:txBody>
          <a:bodyPr anchor="t"/>
          <a:lstStyle>
            <a:lvl1pPr algn="l">
              <a:defRPr sz="4000" b="1" cap="all">
                <a:solidFill>
                  <a:schemeClr val="accent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82285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97_Title Slide">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0514050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8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2170481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49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35037971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50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4276898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5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11431945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98_Title Sli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484280" y="1572988"/>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6346" y="-11739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7024415" y="4081250"/>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Title_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6" y="411845"/>
            <a:ext cx="7041584" cy="4755356"/>
          </a:xfrm>
          <a:prstGeom prst="rect">
            <a:avLst/>
          </a:prstGeom>
        </p:spPr>
      </p:pic>
    </p:spTree>
    <p:extLst>
      <p:ext uri="{BB962C8B-B14F-4D97-AF65-F5344CB8AC3E}">
        <p14:creationId xmlns:p14="http://schemas.microsoft.com/office/powerpoint/2010/main" val="417934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9_Title Slide">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54298" y="-1084512"/>
            <a:ext cx="7942512" cy="7942512"/>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257988" y="-2126423"/>
            <a:ext cx="4651100" cy="465110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5687786" y="2744621"/>
            <a:ext cx="5987729" cy="5987729"/>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722313" y="3982349"/>
            <a:ext cx="7772400" cy="1429138"/>
          </a:xfrm>
        </p:spPr>
        <p:txBody>
          <a:bodyPr anchor="t"/>
          <a:lstStyle>
            <a:lvl1pPr algn="ctr">
              <a:defRPr sz="4000" b="1" cap="all">
                <a:solidFill>
                  <a:schemeClr val="bg1"/>
                </a:solidFill>
              </a:defRPr>
            </a:lvl1pPr>
          </a:lstStyle>
          <a:p>
            <a:r>
              <a:rPr lang="en-US" smtClean="0"/>
              <a:t>Click to edit Master title style</a:t>
            </a:r>
            <a:endParaRPr lang="en-US" dirty="0"/>
          </a:p>
        </p:txBody>
      </p:sp>
      <p:sp>
        <p:nvSpPr>
          <p:cNvPr id="12" name="Text Placeholder 2"/>
          <p:cNvSpPr>
            <a:spLocks noGrp="1"/>
          </p:cNvSpPr>
          <p:nvPr>
            <p:ph type="body" idx="1"/>
          </p:nvPr>
        </p:nvSpPr>
        <p:spPr>
          <a:xfrm>
            <a:off x="722313" y="5411488"/>
            <a:ext cx="7772400" cy="475862"/>
          </a:xfrm>
        </p:spPr>
        <p:txBody>
          <a:bodyPr anchor="b"/>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3" name="Picture 12" descr="Title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53" y="451689"/>
            <a:ext cx="5505239" cy="2523996"/>
          </a:xfrm>
          <a:prstGeom prst="rect">
            <a:avLst/>
          </a:prstGeom>
        </p:spPr>
      </p:pic>
      <p:pic>
        <p:nvPicPr>
          <p:cNvPr id="14" name="Picture 13" descr="Foote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36632921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52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9" name="Picture 8" descr="start 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6570350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53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23560"/>
            <a:ext cx="9144000" cy="1234440"/>
          </a:xfrm>
          <a:prstGeom prst="rect">
            <a:avLst/>
          </a:prstGeom>
        </p:spPr>
      </p:pic>
    </p:spTree>
    <p:extLst>
      <p:ext uri="{BB962C8B-B14F-4D97-AF65-F5344CB8AC3E}">
        <p14:creationId xmlns:p14="http://schemas.microsoft.com/office/powerpoint/2010/main" val="30103151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54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A63F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22313" y="695912"/>
            <a:ext cx="7772400" cy="2193726"/>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8" name="Text Placeholder 2"/>
          <p:cNvSpPr>
            <a:spLocks noGrp="1"/>
          </p:cNvSpPr>
          <p:nvPr>
            <p:ph type="body" idx="1"/>
          </p:nvPr>
        </p:nvSpPr>
        <p:spPr>
          <a:xfrm>
            <a:off x="722313" y="2896604"/>
            <a:ext cx="7772400" cy="755092"/>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Oval 5"/>
          <p:cNvSpPr/>
          <p:nvPr/>
        </p:nvSpPr>
        <p:spPr>
          <a:xfrm>
            <a:off x="5402789" y="2680370"/>
            <a:ext cx="4151860" cy="4151860"/>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545590" y="-2333357"/>
            <a:ext cx="7440144" cy="7440144"/>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113517" y="-1147648"/>
            <a:ext cx="3565031" cy="3565031"/>
          </a:xfrm>
          <a:prstGeom prst="ellipse">
            <a:avLst/>
          </a:prstGeom>
          <a:solidFill>
            <a:schemeClr val="bg1">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2200"/>
            <a:ext cx="9144000" cy="685800"/>
          </a:xfrm>
          <a:prstGeom prst="rect">
            <a:avLst/>
          </a:prstGeom>
        </p:spPr>
      </p:pic>
    </p:spTree>
    <p:extLst>
      <p:ext uri="{BB962C8B-B14F-4D97-AF65-F5344CB8AC3E}">
        <p14:creationId xmlns:p14="http://schemas.microsoft.com/office/powerpoint/2010/main" val="29887193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710155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6138"/>
            <a:ext cx="8229600" cy="483002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3"/>
          <p:cNvSpPr>
            <a:spLocks noGrp="1"/>
          </p:cNvSpPr>
          <p:nvPr>
            <p:ph type="dt" sz="half" idx="2"/>
          </p:nvPr>
        </p:nvSpPr>
        <p:spPr>
          <a:xfrm>
            <a:off x="144064" y="6592424"/>
            <a:ext cx="2133600" cy="256822"/>
          </a:xfrm>
          <a:prstGeom prst="rect">
            <a:avLst/>
          </a:prstGeom>
        </p:spPr>
        <p:txBody>
          <a:bodyPr/>
          <a:lstStyle>
            <a:lvl1pPr>
              <a:defRPr sz="900">
                <a:solidFill>
                  <a:schemeClr val="tx1"/>
                </a:solidFill>
              </a:defRPr>
            </a:lvl1pPr>
          </a:lstStyle>
          <a:p>
            <a:fld id="{CCAEF057-A1A1-4CA4-9C22-F863A188399F}" type="datetimeFigureOut">
              <a:rPr lang="en-US" smtClean="0"/>
              <a:t>10/14/2014</a:t>
            </a:fld>
            <a:endParaRPr lang="en-US"/>
          </a:p>
        </p:txBody>
      </p:sp>
      <p:sp>
        <p:nvSpPr>
          <p:cNvPr id="12" name="Footer Placeholder 4"/>
          <p:cNvSpPr>
            <a:spLocks noGrp="1"/>
          </p:cNvSpPr>
          <p:nvPr>
            <p:ph type="ftr" sz="quarter" idx="3"/>
          </p:nvPr>
        </p:nvSpPr>
        <p:spPr>
          <a:xfrm>
            <a:off x="2348519" y="6592424"/>
            <a:ext cx="4453486" cy="256822"/>
          </a:xfrm>
          <a:prstGeom prst="rect">
            <a:avLst/>
          </a:prstGeom>
        </p:spPr>
        <p:txBody>
          <a:bodyPr/>
          <a:lstStyle>
            <a:lvl1pPr algn="ctr">
              <a:defRPr sz="900">
                <a:solidFill>
                  <a:schemeClr val="tx1"/>
                </a:solidFill>
              </a:defRPr>
            </a:lvl1pPr>
          </a:lstStyle>
          <a:p>
            <a:endParaRPr lang="en-US"/>
          </a:p>
        </p:txBody>
      </p:sp>
      <p:sp>
        <p:nvSpPr>
          <p:cNvPr id="13" name="Slide Number Placeholder 5"/>
          <p:cNvSpPr>
            <a:spLocks noGrp="1"/>
          </p:cNvSpPr>
          <p:nvPr>
            <p:ph type="sldNum" sz="quarter" idx="4"/>
          </p:nvPr>
        </p:nvSpPr>
        <p:spPr>
          <a:xfrm>
            <a:off x="6866335" y="6592424"/>
            <a:ext cx="2133600" cy="256822"/>
          </a:xfrm>
          <a:prstGeom prst="rect">
            <a:avLst/>
          </a:prstGeom>
        </p:spPr>
        <p:txBody>
          <a:bodyPr/>
          <a:lstStyle>
            <a:lvl1pPr algn="r">
              <a:defRPr sz="900">
                <a:solidFill>
                  <a:schemeClr val="tx1"/>
                </a:solidFill>
              </a:defRPr>
            </a:lvl1pPr>
          </a:lstStyle>
          <a:p>
            <a:fld id="{8D2D3FAD-0D1D-4BE2-B37A-B3B625C610C0}" type="slidenum">
              <a:rPr lang="en-US" smtClean="0"/>
              <a:t>‹#›</a:t>
            </a:fld>
            <a:endParaRPr lang="en-US"/>
          </a:p>
        </p:txBody>
      </p:sp>
    </p:spTree>
    <p:extLst>
      <p:ext uri="{BB962C8B-B14F-4D97-AF65-F5344CB8AC3E}">
        <p14:creationId xmlns:p14="http://schemas.microsoft.com/office/powerpoint/2010/main" val="31512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 id="2147483763" r:id="rId103"/>
    <p:sldLayoutId id="2147483764" r:id="rId104"/>
    <p:sldLayoutId id="2147483765" r:id="rId105"/>
    <p:sldLayoutId id="2147483766" r:id="rId106"/>
    <p:sldLayoutId id="2147483767" r:id="rId107"/>
    <p:sldLayoutId id="2147483768" r:id="rId108"/>
    <p:sldLayoutId id="2147483769" r:id="rId109"/>
    <p:sldLayoutId id="2147483772" r:id="rId110"/>
    <p:sldLayoutId id="2147483773" r:id="rId111"/>
    <p:sldLayoutId id="2147483774" r:id="rId112"/>
    <p:sldLayoutId id="2147483775" r:id="rId113"/>
    <p:sldLayoutId id="2147483776" r:id="rId114"/>
    <p:sldLayoutId id="2147483777" r:id="rId115"/>
  </p:sldLayoutIdLst>
  <p:txStyles>
    <p:titleStyle>
      <a:lvl1pPr algn="l" defTabSz="457200" rtl="0" eaLnBrk="1" latinLnBrk="0" hangingPunct="1">
        <a:spcBef>
          <a:spcPct val="0"/>
        </a:spcBef>
        <a:buNone/>
        <a:defRPr sz="2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01.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0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microsoft.com/office/2007/relationships/hdphoto" Target="../media/hdphoto2.wdp"/><Relationship Id="rId9"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0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14.xml"/><Relationship Id="rId1" Type="http://schemas.openxmlformats.org/officeDocument/2006/relationships/tags" Target="../tags/ta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jpeg"/><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0.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15.xml"/><Relationship Id="rId16" Type="http://schemas.openxmlformats.org/officeDocument/2006/relationships/image" Target="../media/image66.png"/><Relationship Id="rId1" Type="http://schemas.openxmlformats.org/officeDocument/2006/relationships/slideLayout" Target="../slideLayouts/slideLayout101.xml"/><Relationship Id="rId6" Type="http://schemas.microsoft.com/office/2007/relationships/hdphoto" Target="../media/hdphoto4.wdp"/><Relationship Id="rId11" Type="http://schemas.openxmlformats.org/officeDocument/2006/relationships/image" Target="../media/image61.png"/><Relationship Id="rId5" Type="http://schemas.openxmlformats.org/officeDocument/2006/relationships/image" Target="../media/image56.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9.jpg"/><Relationship Id="rId1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4.jpg"/><Relationship Id="rId18" Type="http://schemas.openxmlformats.org/officeDocument/2006/relationships/image" Target="../media/image79.png"/><Relationship Id="rId3" Type="http://schemas.openxmlformats.org/officeDocument/2006/relationships/image" Target="../media/image54.png"/><Relationship Id="rId7" Type="http://schemas.openxmlformats.org/officeDocument/2006/relationships/image" Target="../media/image71.png"/><Relationship Id="rId12" Type="http://schemas.microsoft.com/office/2007/relationships/hdphoto" Target="../media/hdphoto4.wdp"/><Relationship Id="rId17" Type="http://schemas.openxmlformats.org/officeDocument/2006/relationships/image" Target="../media/image78.jpeg"/><Relationship Id="rId2" Type="http://schemas.openxmlformats.org/officeDocument/2006/relationships/notesSlide" Target="../notesSlides/notesSlide16.xml"/><Relationship Id="rId16" Type="http://schemas.openxmlformats.org/officeDocument/2006/relationships/image" Target="../media/image77.jpg"/><Relationship Id="rId1" Type="http://schemas.openxmlformats.org/officeDocument/2006/relationships/slideLayout" Target="../slideLayouts/slideLayout101.xml"/><Relationship Id="rId6" Type="http://schemas.openxmlformats.org/officeDocument/2006/relationships/image" Target="../media/image70.png"/><Relationship Id="rId11" Type="http://schemas.openxmlformats.org/officeDocument/2006/relationships/image" Target="../media/image56.png"/><Relationship Id="rId5" Type="http://schemas.openxmlformats.org/officeDocument/2006/relationships/image" Target="../media/image69.jpeg"/><Relationship Id="rId15" Type="http://schemas.openxmlformats.org/officeDocument/2006/relationships/image" Target="../media/image76.png"/><Relationship Id="rId10" Type="http://schemas.openxmlformats.org/officeDocument/2006/relationships/image" Target="../media/image55.png"/><Relationship Id="rId19" Type="http://schemas.openxmlformats.org/officeDocument/2006/relationships/image" Target="../media/image80.pn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0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1.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ProQuest </a:t>
            </a:r>
            <a:r>
              <a:rPr lang="en-GB" dirty="0" smtClean="0"/>
              <a:t>update</a:t>
            </a:r>
            <a:endParaRPr lang="en-US" dirty="0"/>
          </a:p>
        </p:txBody>
      </p:sp>
      <p:sp>
        <p:nvSpPr>
          <p:cNvPr id="3" name="Subtitle 2"/>
          <p:cNvSpPr>
            <a:spLocks noGrp="1"/>
          </p:cNvSpPr>
          <p:nvPr>
            <p:ph type="body" idx="1"/>
          </p:nvPr>
        </p:nvSpPr>
        <p:spPr>
          <a:xfrm>
            <a:off x="685800" y="1752600"/>
            <a:ext cx="7772400" cy="755092"/>
          </a:xfrm>
        </p:spPr>
        <p:txBody>
          <a:bodyPr>
            <a:normAutofit lnSpcReduction="10000"/>
          </a:bodyPr>
          <a:lstStyle/>
          <a:p>
            <a:r>
              <a:rPr lang="en-GB" dirty="0" smtClean="0"/>
              <a:t>Bibliotheca </a:t>
            </a:r>
            <a:r>
              <a:rPr lang="en-GB" dirty="0" err="1" smtClean="0"/>
              <a:t>Academica</a:t>
            </a:r>
            <a:r>
              <a:rPr lang="en-GB" dirty="0" smtClean="0"/>
              <a:t>, 2014</a:t>
            </a:r>
          </a:p>
          <a:p>
            <a:r>
              <a:rPr lang="en-GB" dirty="0" err="1" smtClean="0"/>
              <a:t>Vedecka</a:t>
            </a:r>
            <a:r>
              <a:rPr lang="en-GB" dirty="0" smtClean="0"/>
              <a:t> </a:t>
            </a:r>
            <a:r>
              <a:rPr lang="en-GB" dirty="0" err="1" smtClean="0"/>
              <a:t>knihovna</a:t>
            </a:r>
            <a:r>
              <a:rPr lang="en-GB" dirty="0" smtClean="0"/>
              <a:t> </a:t>
            </a:r>
            <a:r>
              <a:rPr lang="en-GB" dirty="0" err="1" smtClean="0"/>
              <a:t>Univerzity</a:t>
            </a:r>
            <a:r>
              <a:rPr lang="en-GB" dirty="0" smtClean="0"/>
              <a:t> J.E. </a:t>
            </a:r>
            <a:r>
              <a:rPr lang="en-GB" dirty="0" err="1" smtClean="0"/>
              <a:t>Purkyne</a:t>
            </a:r>
            <a:r>
              <a:rPr lang="en-GB" dirty="0" smtClean="0"/>
              <a:t> v Usti </a:t>
            </a:r>
            <a:r>
              <a:rPr lang="en-GB" dirty="0" err="1" smtClean="0"/>
              <a:t>nad</a:t>
            </a:r>
            <a:r>
              <a:rPr lang="en-GB" dirty="0" smtClean="0"/>
              <a:t> Labem</a:t>
            </a:r>
            <a:endParaRPr lang="en-US" dirty="0"/>
          </a:p>
        </p:txBody>
      </p:sp>
      <p:sp>
        <p:nvSpPr>
          <p:cNvPr id="4" name="TextBox 3"/>
          <p:cNvSpPr txBox="1"/>
          <p:nvPr/>
        </p:nvSpPr>
        <p:spPr>
          <a:xfrm>
            <a:off x="685800" y="3352800"/>
            <a:ext cx="4419600" cy="646331"/>
          </a:xfrm>
          <a:prstGeom prst="rect">
            <a:avLst/>
          </a:prstGeom>
          <a:noFill/>
        </p:spPr>
        <p:txBody>
          <a:bodyPr wrap="square" rtlCol="0">
            <a:spAutoFit/>
          </a:bodyPr>
          <a:lstStyle/>
          <a:p>
            <a:r>
              <a:rPr lang="en-GB" b="1" dirty="0" smtClean="0">
                <a:solidFill>
                  <a:schemeClr val="bg1"/>
                </a:solidFill>
              </a:rPr>
              <a:t>Jakub Petrik, Albertina </a:t>
            </a:r>
            <a:r>
              <a:rPr lang="en-GB" b="1" dirty="0" err="1" smtClean="0">
                <a:solidFill>
                  <a:schemeClr val="bg1"/>
                </a:solidFill>
              </a:rPr>
              <a:t>icome</a:t>
            </a:r>
            <a:r>
              <a:rPr lang="en-GB" b="1" dirty="0" smtClean="0">
                <a:solidFill>
                  <a:schemeClr val="bg1"/>
                </a:solidFill>
              </a:rPr>
              <a:t> Praha</a:t>
            </a:r>
          </a:p>
          <a:p>
            <a:r>
              <a:rPr lang="en-GB" b="1" dirty="0" smtClean="0">
                <a:solidFill>
                  <a:schemeClr val="bg1"/>
                </a:solidFill>
              </a:rPr>
              <a:t>Krzysztof Murawski, ProQuest</a:t>
            </a:r>
            <a:endParaRPr lang="en-US" b="1" dirty="0">
              <a:solidFill>
                <a:schemeClr val="bg1"/>
              </a:solidFill>
            </a:endParaRPr>
          </a:p>
        </p:txBody>
      </p:sp>
    </p:spTree>
    <p:extLst>
      <p:ext uri="{BB962C8B-B14F-4D97-AF65-F5344CB8AC3E}">
        <p14:creationId xmlns:p14="http://schemas.microsoft.com/office/powerpoint/2010/main" val="1826675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Preview - on opening book</a:t>
            </a:r>
            <a:endParaRPr lang="en-US" dirty="0"/>
          </a:p>
        </p:txBody>
      </p:sp>
      <p:grpSp>
        <p:nvGrpSpPr>
          <p:cNvPr id="4" name="Group 3"/>
          <p:cNvGrpSpPr/>
          <p:nvPr/>
        </p:nvGrpSpPr>
        <p:grpSpPr>
          <a:xfrm>
            <a:off x="509545" y="873471"/>
            <a:ext cx="8055335" cy="5669569"/>
            <a:chOff x="387625" y="853151"/>
            <a:chExt cx="8355679" cy="6015009"/>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2650"/>
            <a:stretch/>
          </p:blipFill>
          <p:spPr>
            <a:xfrm>
              <a:off x="387625" y="853151"/>
              <a:ext cx="8355679" cy="6004847"/>
            </a:xfrm>
            <a:prstGeom prst="rect">
              <a:avLst/>
            </a:prstGeom>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stretch>
              <a:fillRect/>
            </a:stretch>
          </p:blipFill>
          <p:spPr>
            <a:xfrm>
              <a:off x="3274669" y="1554480"/>
              <a:ext cx="5429388" cy="5313680"/>
            </a:xfrm>
            <a:prstGeom prst="rect">
              <a:avLst/>
            </a:prstGeom>
          </p:spPr>
        </p:pic>
      </p:grpSp>
      <p:sp>
        <p:nvSpPr>
          <p:cNvPr id="5"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6"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10</a:t>
            </a:fld>
            <a:endParaRPr lang="en-US" sz="1200" dirty="0"/>
          </a:p>
        </p:txBody>
      </p:sp>
    </p:spTree>
    <p:extLst>
      <p:ext uri="{BB962C8B-B14F-4D97-AF65-F5344CB8AC3E}">
        <p14:creationId xmlns:p14="http://schemas.microsoft.com/office/powerpoint/2010/main" val="88651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ProQuest Confidential</a:t>
            </a:r>
            <a:endParaRPr lang="en-US" dirty="0"/>
          </a:p>
        </p:txBody>
      </p:sp>
      <p:sp>
        <p:nvSpPr>
          <p:cNvPr id="5" name="Slide Number Placeholder 4"/>
          <p:cNvSpPr>
            <a:spLocks noGrp="1"/>
          </p:cNvSpPr>
          <p:nvPr>
            <p:ph type="sldNum" sz="quarter" idx="4294967295"/>
          </p:nvPr>
        </p:nvSpPr>
        <p:spPr>
          <a:xfrm>
            <a:off x="6866335" y="6592424"/>
            <a:ext cx="2133600" cy="256822"/>
          </a:xfrm>
          <a:prstGeom prst="rect">
            <a:avLst/>
          </a:prstGeom>
        </p:spPr>
        <p:txBody>
          <a:bodyPr/>
          <a:lstStyle/>
          <a:p>
            <a:fld id="{FD79F44C-B0A7-3A42-A98F-236C7051F6BB}" type="slidenum">
              <a:rPr lang="en-US" smtClean="0"/>
              <a:pPr/>
              <a:t>11</a:t>
            </a:fld>
            <a:endParaRPr lang="en-US" dirty="0"/>
          </a:p>
        </p:txBody>
      </p:sp>
      <p:sp>
        <p:nvSpPr>
          <p:cNvPr id="7" name="Title 1"/>
          <p:cNvSpPr>
            <a:spLocks noGrp="1"/>
          </p:cNvSpPr>
          <p:nvPr>
            <p:ph type="title"/>
          </p:nvPr>
        </p:nvSpPr>
        <p:spPr>
          <a:xfrm>
            <a:off x="457200" y="0"/>
            <a:ext cx="7101550" cy="852493"/>
          </a:xfrm>
        </p:spPr>
        <p:txBody>
          <a:bodyPr/>
          <a:lstStyle/>
          <a:p>
            <a:r>
              <a:rPr lang="en-US" dirty="0" smtClean="0"/>
              <a:t>Reader Preview – download: guided 3 step flow</a:t>
            </a:r>
            <a:endParaRPr lang="en-US" dirty="0"/>
          </a:p>
        </p:txBody>
      </p:sp>
      <p:pic>
        <p:nvPicPr>
          <p:cNvPr id="3" name="Picture 2" descr="downloa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1112287"/>
            <a:ext cx="8483265" cy="529867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213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ProQuest Confidential</a:t>
            </a:r>
            <a:endParaRPr lang="en-US" dirty="0"/>
          </a:p>
        </p:txBody>
      </p:sp>
      <p:sp>
        <p:nvSpPr>
          <p:cNvPr id="5" name="Slide Number Placeholder 4"/>
          <p:cNvSpPr>
            <a:spLocks noGrp="1"/>
          </p:cNvSpPr>
          <p:nvPr>
            <p:ph type="sldNum" sz="quarter" idx="4294967295"/>
          </p:nvPr>
        </p:nvSpPr>
        <p:spPr>
          <a:xfrm>
            <a:off x="6866335" y="6592424"/>
            <a:ext cx="2133600" cy="256822"/>
          </a:xfrm>
          <a:prstGeom prst="rect">
            <a:avLst/>
          </a:prstGeom>
        </p:spPr>
        <p:txBody>
          <a:bodyPr/>
          <a:lstStyle/>
          <a:p>
            <a:fld id="{FD79F44C-B0A7-3A42-A98F-236C7051F6BB}" type="slidenum">
              <a:rPr lang="en-US" smtClean="0"/>
              <a:pPr/>
              <a:t>12</a:t>
            </a:fld>
            <a:endParaRPr lang="en-US" dirty="0"/>
          </a:p>
        </p:txBody>
      </p:sp>
      <p:sp>
        <p:nvSpPr>
          <p:cNvPr id="7" name="Title 1"/>
          <p:cNvSpPr>
            <a:spLocks noGrp="1"/>
          </p:cNvSpPr>
          <p:nvPr>
            <p:ph type="title"/>
          </p:nvPr>
        </p:nvSpPr>
        <p:spPr>
          <a:xfrm>
            <a:off x="457200" y="0"/>
            <a:ext cx="7101550" cy="852493"/>
          </a:xfrm>
        </p:spPr>
        <p:txBody>
          <a:bodyPr/>
          <a:lstStyle/>
          <a:p>
            <a:r>
              <a:rPr lang="en-US" dirty="0" smtClean="0"/>
              <a:t>Reader Preview – download: Step 3</a:t>
            </a:r>
            <a:endParaRPr lang="en-US" dirty="0"/>
          </a:p>
        </p:txBody>
      </p:sp>
      <p:pic>
        <p:nvPicPr>
          <p:cNvPr id="2" name="Picture 1" descr="downloa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 y="1113535"/>
            <a:ext cx="8503920" cy="531157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1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ProQuest Confidential</a:t>
            </a:r>
            <a:endParaRPr lang="en-US" dirty="0"/>
          </a:p>
        </p:txBody>
      </p:sp>
      <p:sp>
        <p:nvSpPr>
          <p:cNvPr id="5" name="Slide Number Placeholder 4"/>
          <p:cNvSpPr>
            <a:spLocks noGrp="1"/>
          </p:cNvSpPr>
          <p:nvPr>
            <p:ph type="sldNum" sz="quarter" idx="4294967295"/>
          </p:nvPr>
        </p:nvSpPr>
        <p:spPr>
          <a:xfrm>
            <a:off x="6866335" y="6592424"/>
            <a:ext cx="2133600" cy="256822"/>
          </a:xfrm>
          <a:prstGeom prst="rect">
            <a:avLst/>
          </a:prstGeom>
        </p:spPr>
        <p:txBody>
          <a:bodyPr/>
          <a:lstStyle/>
          <a:p>
            <a:fld id="{FD79F44C-B0A7-3A42-A98F-236C7051F6BB}" type="slidenum">
              <a:rPr lang="en-US" smtClean="0"/>
              <a:pPr/>
              <a:t>13</a:t>
            </a:fld>
            <a:endParaRPr lang="en-US" dirty="0"/>
          </a:p>
        </p:txBody>
      </p:sp>
      <p:sp>
        <p:nvSpPr>
          <p:cNvPr id="7" name="Title 1"/>
          <p:cNvSpPr>
            <a:spLocks noGrp="1"/>
          </p:cNvSpPr>
          <p:nvPr>
            <p:ph type="title"/>
          </p:nvPr>
        </p:nvSpPr>
        <p:spPr>
          <a:xfrm>
            <a:off x="457200" y="0"/>
            <a:ext cx="7101550" cy="852493"/>
          </a:xfrm>
        </p:spPr>
        <p:txBody>
          <a:bodyPr/>
          <a:lstStyle/>
          <a:p>
            <a:r>
              <a:rPr lang="en-US" dirty="0" smtClean="0"/>
              <a:t>Reader Preview – bookmarks, highlighting, notes</a:t>
            </a:r>
            <a:endParaRPr lang="en-US" dirty="0"/>
          </a:p>
        </p:txBody>
      </p:sp>
      <p:pic>
        <p:nvPicPr>
          <p:cNvPr id="2" name="Picture 1"/>
          <p:cNvPicPr>
            <a:picLocks noChangeAspect="1"/>
          </p:cNvPicPr>
          <p:nvPr/>
        </p:nvPicPr>
        <p:blipFill>
          <a:blip r:embed="rId2"/>
          <a:stretch>
            <a:fillRect/>
          </a:stretch>
        </p:blipFill>
        <p:spPr>
          <a:xfrm>
            <a:off x="558800" y="856152"/>
            <a:ext cx="8006080" cy="572920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3928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Preview – search within book</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147"/>
          <a:stretch/>
        </p:blipFill>
        <p:spPr>
          <a:xfrm>
            <a:off x="621085" y="848559"/>
            <a:ext cx="7842195" cy="5664973"/>
          </a:xfrm>
          <a:prstGeom prst="rect">
            <a:avLst/>
          </a:prstGeom>
          <a:effectLst>
            <a:outerShdw blurRad="50800" dist="38100" dir="2700000" algn="tl" rotWithShape="0">
              <a:srgbClr val="000000">
                <a:alpha val="43000"/>
              </a:srgbClr>
            </a:outerShdw>
          </a:effectLst>
        </p:spPr>
      </p:pic>
      <p:sp>
        <p:nvSpPr>
          <p:cNvPr id="4"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5"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14</a:t>
            </a:fld>
            <a:endParaRPr lang="en-US" sz="1200" dirty="0"/>
          </a:p>
        </p:txBody>
      </p:sp>
      <p:sp>
        <p:nvSpPr>
          <p:cNvPr id="3" name="Rectangle 2"/>
          <p:cNvSpPr/>
          <p:nvPr/>
        </p:nvSpPr>
        <p:spPr>
          <a:xfrm>
            <a:off x="2103120" y="2611120"/>
            <a:ext cx="1107440" cy="243840"/>
          </a:xfrm>
          <a:prstGeom prst="rect">
            <a:avLst/>
          </a:prstGeom>
          <a:solidFill>
            <a:schemeClr val="bg1"/>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Tree>
    <p:extLst>
      <p:ext uri="{BB962C8B-B14F-4D97-AF65-F5344CB8AC3E}">
        <p14:creationId xmlns:p14="http://schemas.microsoft.com/office/powerpoint/2010/main" val="289360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Preview – search “did you mean?” enhancement</a:t>
            </a:r>
            <a:endParaRPr lang="en-US" dirty="0"/>
          </a:p>
        </p:txBody>
      </p:sp>
      <p:grpSp>
        <p:nvGrpSpPr>
          <p:cNvPr id="3" name="Group 2"/>
          <p:cNvGrpSpPr/>
          <p:nvPr/>
        </p:nvGrpSpPr>
        <p:grpSpPr>
          <a:xfrm>
            <a:off x="549965" y="858719"/>
            <a:ext cx="8014915" cy="5540878"/>
            <a:chOff x="397565" y="848559"/>
            <a:chExt cx="8319052" cy="600944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147"/>
            <a:stretch/>
          </p:blipFill>
          <p:spPr>
            <a:xfrm>
              <a:off x="397565" y="848559"/>
              <a:ext cx="8319052" cy="6009441"/>
            </a:xfrm>
            <a:prstGeom prst="rect">
              <a:avLst/>
            </a:prstGeom>
            <a:ln>
              <a:solidFill>
                <a:schemeClr val="bg1">
                  <a:lumMod val="85000"/>
                </a:schemeClr>
              </a:solidFill>
            </a:ln>
          </p:spPr>
        </p:pic>
        <p:pic>
          <p:nvPicPr>
            <p:cNvPr id="4" name="Picture 3"/>
            <p:cNvPicPr>
              <a:picLocks noChangeAspect="1"/>
            </p:cNvPicPr>
            <p:nvPr/>
          </p:nvPicPr>
          <p:blipFill>
            <a:blip r:embed="rId4"/>
            <a:stretch>
              <a:fillRect/>
            </a:stretch>
          </p:blipFill>
          <p:spPr>
            <a:xfrm>
              <a:off x="721360" y="1554481"/>
              <a:ext cx="2543216" cy="5282786"/>
            </a:xfrm>
            <a:prstGeom prst="rect">
              <a:avLst/>
            </a:prstGeom>
            <a:ln>
              <a:solidFill>
                <a:schemeClr val="bg1">
                  <a:lumMod val="85000"/>
                </a:schemeClr>
              </a:solidFill>
            </a:ln>
          </p:spPr>
        </p:pic>
      </p:grpSp>
      <p:sp>
        <p:nvSpPr>
          <p:cNvPr id="5"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7"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15</a:t>
            </a:fld>
            <a:endParaRPr lang="en-US" sz="1200" dirty="0"/>
          </a:p>
        </p:txBody>
      </p:sp>
    </p:spTree>
    <p:extLst>
      <p:ext uri="{BB962C8B-B14F-4D97-AF65-F5344CB8AC3E}">
        <p14:creationId xmlns:p14="http://schemas.microsoft.com/office/powerpoint/2010/main" val="342968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ProQuest dissertations and theses global</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633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p:cNvPicPr>
          <p:nvPr/>
        </p:nvPicPr>
        <p:blipFill>
          <a:blip r:embed="rId3">
            <a:extLst>
              <a:ext uri="{BEBA8EAE-BF5A-486C-A8C5-ECC9F3942E4B}">
                <a14:imgProps xmlns:a14="http://schemas.microsoft.com/office/drawing/2010/main">
                  <a14:imgLayer r:embed="rId4">
                    <a14:imgEffect>
                      <a14:artisticPaintBrush/>
                    </a14:imgEffect>
                    <a14:imgEffect>
                      <a14:sharpenSoften amount="-50000"/>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905256"/>
            <a:ext cx="9144000" cy="5952744"/>
          </a:xfrm>
          <a:prstGeom prst="rect">
            <a:avLst/>
          </a:prstGeom>
        </p:spPr>
      </p:pic>
      <p:sp>
        <p:nvSpPr>
          <p:cNvPr id="4" name="Slide Number Placeholder 3"/>
          <p:cNvSpPr>
            <a:spLocks noGrp="1"/>
          </p:cNvSpPr>
          <p:nvPr>
            <p:ph type="sldNum" sz="quarter" idx="12"/>
          </p:nvPr>
        </p:nvSpPr>
        <p:spPr/>
        <p:txBody>
          <a:bodyPr/>
          <a:lstStyle/>
          <a:p>
            <a:fld id="{FD79F44C-B0A7-3A42-A98F-236C7051F6BB}" type="slidenum">
              <a:rPr lang="en-US" smtClean="0"/>
              <a:pPr/>
              <a:t>17</a:t>
            </a:fld>
            <a:endParaRPr lang="en-US" dirty="0"/>
          </a:p>
        </p:txBody>
      </p:sp>
      <p:sp>
        <p:nvSpPr>
          <p:cNvPr id="7" name="Title 6"/>
          <p:cNvSpPr>
            <a:spLocks noGrp="1"/>
          </p:cNvSpPr>
          <p:nvPr>
            <p:ph type="title"/>
          </p:nvPr>
        </p:nvSpPr>
        <p:spPr/>
        <p:txBody>
          <a:bodyPr>
            <a:noAutofit/>
          </a:bodyPr>
          <a:lstStyle/>
          <a:p>
            <a:r>
              <a:rPr lang="en-US" sz="2800" dirty="0" smtClean="0">
                <a:latin typeface="Calibri" pitchFamily="34" charset="0"/>
                <a:cs typeface="Calibri" pitchFamily="34" charset="0"/>
              </a:rPr>
              <a:t>PQDT Global</a:t>
            </a:r>
            <a:endParaRPr lang="en-US" sz="2800" dirty="0"/>
          </a:p>
        </p:txBody>
      </p:sp>
      <p:grpSp>
        <p:nvGrpSpPr>
          <p:cNvPr id="2" name="Group 1"/>
          <p:cNvGrpSpPr/>
          <p:nvPr/>
        </p:nvGrpSpPr>
        <p:grpSpPr>
          <a:xfrm>
            <a:off x="347632" y="2286605"/>
            <a:ext cx="8216958" cy="2657616"/>
            <a:chOff x="362603" y="2580936"/>
            <a:chExt cx="8216958" cy="2657616"/>
          </a:xfrm>
        </p:grpSpPr>
        <p:sp>
          <p:nvSpPr>
            <p:cNvPr id="64" name="Content Placeholder 16"/>
            <p:cNvSpPr txBox="1">
              <a:spLocks/>
            </p:cNvSpPr>
            <p:nvPr/>
          </p:nvSpPr>
          <p:spPr bwMode="auto">
            <a:xfrm>
              <a:off x="362603" y="2580937"/>
              <a:ext cx="2011680" cy="2657615"/>
            </a:xfrm>
            <a:prstGeom prst="rect">
              <a:avLst/>
            </a:prstGeom>
            <a:solidFill>
              <a:schemeClr val="tx1">
                <a:lumMod val="75000"/>
                <a:lumOff val="25000"/>
                <a:alpha val="60000"/>
              </a:schemeClr>
            </a:solidFill>
            <a:ln w="9525">
              <a:noFill/>
              <a:miter lim="800000"/>
              <a:headEnd/>
              <a:tailEnd/>
            </a:ln>
          </p:spPr>
          <p:txBody>
            <a:bodyPr vert="horz" wrap="square" lIns="91388" tIns="45695" rIns="91388" bIns="45695"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2513247" indent="-228479" algn="l" defTabSz="456941" rtl="0" eaLnBrk="1" latinLnBrk="0" hangingPunct="1">
                <a:spcBef>
                  <a:spcPct val="20000"/>
                </a:spcBef>
                <a:buFont typeface="Arial"/>
                <a:buChar char="•"/>
                <a:defRPr sz="1900" kern="1200">
                  <a:solidFill>
                    <a:schemeClr val="tx1"/>
                  </a:solidFill>
                  <a:latin typeface="+mn-lt"/>
                  <a:ea typeface="+mn-ea"/>
                  <a:cs typeface="+mn-cs"/>
                </a:defRPr>
              </a:lvl6pPr>
              <a:lvl7pPr marL="2970188" indent="-228479" algn="l" defTabSz="456941" rtl="0" eaLnBrk="1" latinLnBrk="0" hangingPunct="1">
                <a:spcBef>
                  <a:spcPct val="20000"/>
                </a:spcBef>
                <a:buFont typeface="Arial"/>
                <a:buChar char="•"/>
                <a:defRPr sz="1900" kern="1200">
                  <a:solidFill>
                    <a:schemeClr val="tx1"/>
                  </a:solidFill>
                  <a:latin typeface="+mn-lt"/>
                  <a:ea typeface="+mn-ea"/>
                  <a:cs typeface="+mn-cs"/>
                </a:defRPr>
              </a:lvl7pPr>
              <a:lvl8pPr marL="3427145" indent="-228479" algn="l" defTabSz="456941" rtl="0" eaLnBrk="1" latinLnBrk="0" hangingPunct="1">
                <a:spcBef>
                  <a:spcPct val="20000"/>
                </a:spcBef>
                <a:buFont typeface="Arial"/>
                <a:buChar char="•"/>
                <a:defRPr sz="1900" kern="1200">
                  <a:solidFill>
                    <a:schemeClr val="tx1"/>
                  </a:solidFill>
                  <a:latin typeface="+mn-lt"/>
                  <a:ea typeface="+mn-ea"/>
                  <a:cs typeface="+mn-cs"/>
                </a:defRPr>
              </a:lvl8pPr>
              <a:lvl9pPr marL="3884095" indent="-228479" algn="l" defTabSz="456941" rtl="0" eaLnBrk="1" latinLnBrk="0" hangingPunct="1">
                <a:spcBef>
                  <a:spcPct val="20000"/>
                </a:spcBef>
                <a:buFont typeface="Arial"/>
                <a:buChar char="•"/>
                <a:defRPr sz="1900" kern="1200">
                  <a:solidFill>
                    <a:schemeClr val="tx1"/>
                  </a:solidFill>
                  <a:latin typeface="+mn-lt"/>
                  <a:ea typeface="+mn-ea"/>
                  <a:cs typeface="+mn-cs"/>
                </a:defRPr>
              </a:lvl9pPr>
            </a:lstStyle>
            <a:p>
              <a:pPr marL="0" indent="0" eaLnBrk="1" hangingPunct="1">
                <a:buNone/>
              </a:pPr>
              <a:r>
                <a:rPr lang="en-US" sz="1600" b="1" i="1" dirty="0" smtClean="0">
                  <a:solidFill>
                    <a:schemeClr val="bg1"/>
                  </a:solidFill>
                  <a:latin typeface="Calibri" pitchFamily="34" charset="0"/>
                  <a:cs typeface="Calibri" pitchFamily="34" charset="0"/>
                </a:rPr>
                <a:t>PQDT Full Text</a:t>
              </a:r>
            </a:p>
            <a:p>
              <a:pPr marL="0" indent="0" eaLnBrk="1" hangingPunct="1">
                <a:buNone/>
              </a:pPr>
              <a:endParaRPr lang="en-US" sz="1600" b="1" i="1" dirty="0" smtClean="0">
                <a:solidFill>
                  <a:schemeClr val="bg1"/>
                </a:solidFill>
                <a:latin typeface="Calibri" pitchFamily="34" charset="0"/>
                <a:cs typeface="Calibri" pitchFamily="34" charset="0"/>
              </a:endParaRPr>
            </a:p>
            <a:p>
              <a:pPr marL="0" indent="0" eaLnBrk="1" hangingPunct="1">
                <a:buNone/>
              </a:pPr>
              <a:r>
                <a:rPr lang="en-US" sz="1600" b="1" i="1" dirty="0" smtClean="0">
                  <a:solidFill>
                    <a:schemeClr val="bg1"/>
                  </a:solidFill>
                  <a:latin typeface="Calibri" pitchFamily="34" charset="0"/>
                  <a:cs typeface="Calibri" pitchFamily="34" charset="0"/>
                </a:rPr>
                <a:t>2.7 million A&amp;I records</a:t>
              </a:r>
            </a:p>
            <a:p>
              <a:pPr marL="0" indent="0" eaLnBrk="1" hangingPunct="1">
                <a:buNone/>
              </a:pPr>
              <a:r>
                <a:rPr lang="en-US" sz="1600" b="1" i="1" dirty="0" smtClean="0">
                  <a:solidFill>
                    <a:schemeClr val="bg1"/>
                  </a:solidFill>
                  <a:latin typeface="Calibri" pitchFamily="34" charset="0"/>
                  <a:cs typeface="Calibri" pitchFamily="34" charset="0"/>
                </a:rPr>
                <a:t>1.7 million Full-Text</a:t>
              </a:r>
            </a:p>
            <a:p>
              <a:pPr marL="0" indent="0" eaLnBrk="1" hangingPunct="1">
                <a:buNone/>
              </a:pPr>
              <a:r>
                <a:rPr lang="en-US" sz="1600" b="1" i="1" dirty="0" smtClean="0">
                  <a:solidFill>
                    <a:schemeClr val="bg1"/>
                  </a:solidFill>
                  <a:latin typeface="Calibri" pitchFamily="34" charset="0"/>
                  <a:cs typeface="Calibri" pitchFamily="34" charset="0"/>
                </a:rPr>
                <a:t>70,000 new full-text dissertations &amp; theses a year</a:t>
              </a:r>
            </a:p>
          </p:txBody>
        </p:sp>
        <p:sp>
          <p:nvSpPr>
            <p:cNvPr id="66" name="Content Placeholder 16"/>
            <p:cNvSpPr txBox="1">
              <a:spLocks/>
            </p:cNvSpPr>
            <p:nvPr/>
          </p:nvSpPr>
          <p:spPr bwMode="auto">
            <a:xfrm>
              <a:off x="3424921" y="2580936"/>
              <a:ext cx="2011680" cy="2657615"/>
            </a:xfrm>
            <a:prstGeom prst="rect">
              <a:avLst/>
            </a:prstGeom>
            <a:solidFill>
              <a:schemeClr val="tx1">
                <a:lumMod val="75000"/>
                <a:lumOff val="25000"/>
                <a:alpha val="60000"/>
              </a:schemeClr>
            </a:solidFill>
            <a:ln w="9525">
              <a:noFill/>
              <a:miter lim="800000"/>
              <a:headEnd/>
              <a:tailEnd/>
            </a:ln>
          </p:spPr>
          <p:txBody>
            <a:bodyPr vert="horz" wrap="square" lIns="91388" tIns="45695" rIns="91388" bIns="45695"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2513247" indent="-228479" algn="l" defTabSz="456941" rtl="0" eaLnBrk="1" latinLnBrk="0" hangingPunct="1">
                <a:spcBef>
                  <a:spcPct val="20000"/>
                </a:spcBef>
                <a:buFont typeface="Arial"/>
                <a:buChar char="•"/>
                <a:defRPr sz="1900" kern="1200">
                  <a:solidFill>
                    <a:schemeClr val="tx1"/>
                  </a:solidFill>
                  <a:latin typeface="+mn-lt"/>
                  <a:ea typeface="+mn-ea"/>
                  <a:cs typeface="+mn-cs"/>
                </a:defRPr>
              </a:lvl6pPr>
              <a:lvl7pPr marL="2970188" indent="-228479" algn="l" defTabSz="456941" rtl="0" eaLnBrk="1" latinLnBrk="0" hangingPunct="1">
                <a:spcBef>
                  <a:spcPct val="20000"/>
                </a:spcBef>
                <a:buFont typeface="Arial"/>
                <a:buChar char="•"/>
                <a:defRPr sz="1900" kern="1200">
                  <a:solidFill>
                    <a:schemeClr val="tx1"/>
                  </a:solidFill>
                  <a:latin typeface="+mn-lt"/>
                  <a:ea typeface="+mn-ea"/>
                  <a:cs typeface="+mn-cs"/>
                </a:defRPr>
              </a:lvl7pPr>
              <a:lvl8pPr marL="3427145" indent="-228479" algn="l" defTabSz="456941" rtl="0" eaLnBrk="1" latinLnBrk="0" hangingPunct="1">
                <a:spcBef>
                  <a:spcPct val="20000"/>
                </a:spcBef>
                <a:buFont typeface="Arial"/>
                <a:buChar char="•"/>
                <a:defRPr sz="1900" kern="1200">
                  <a:solidFill>
                    <a:schemeClr val="tx1"/>
                  </a:solidFill>
                  <a:latin typeface="+mn-lt"/>
                  <a:ea typeface="+mn-ea"/>
                  <a:cs typeface="+mn-cs"/>
                </a:defRPr>
              </a:lvl8pPr>
              <a:lvl9pPr marL="3884095" indent="-228479" algn="l" defTabSz="456941" rtl="0" eaLnBrk="1" latinLnBrk="0" hangingPunct="1">
                <a:spcBef>
                  <a:spcPct val="20000"/>
                </a:spcBef>
                <a:buFont typeface="Arial"/>
                <a:buChar char="•"/>
                <a:defRPr sz="1900" kern="1200">
                  <a:solidFill>
                    <a:schemeClr val="tx1"/>
                  </a:solidFill>
                  <a:latin typeface="+mn-lt"/>
                  <a:ea typeface="+mn-ea"/>
                  <a:cs typeface="+mn-cs"/>
                </a:defRPr>
              </a:lvl9pPr>
            </a:lstStyle>
            <a:p>
              <a:pPr marL="0" indent="0" eaLnBrk="1" hangingPunct="1">
                <a:spcBef>
                  <a:spcPts val="384"/>
                </a:spcBef>
                <a:buNone/>
              </a:pPr>
              <a:r>
                <a:rPr lang="en-US" sz="1600" b="1" i="1" dirty="0" smtClean="0">
                  <a:solidFill>
                    <a:schemeClr val="bg1"/>
                  </a:solidFill>
                  <a:latin typeface="Calibri" pitchFamily="34" charset="0"/>
                  <a:cs typeface="Calibri" pitchFamily="34" charset="0"/>
                </a:rPr>
                <a:t>PQDT UK &amp; Ireland</a:t>
              </a:r>
            </a:p>
            <a:p>
              <a:pPr marL="0" indent="0" eaLnBrk="1" hangingPunct="1">
                <a:spcBef>
                  <a:spcPts val="384"/>
                </a:spcBef>
                <a:buNone/>
              </a:pPr>
              <a:endParaRPr lang="en-US" sz="1600" b="1" i="1" dirty="0" smtClean="0">
                <a:solidFill>
                  <a:schemeClr val="bg1"/>
                </a:solidFill>
                <a:latin typeface="Calibri" pitchFamily="34" charset="0"/>
                <a:cs typeface="Calibri" pitchFamily="34" charset="0"/>
              </a:endParaRPr>
            </a:p>
            <a:p>
              <a:pPr marL="0" indent="0" eaLnBrk="1" hangingPunct="1">
                <a:spcBef>
                  <a:spcPts val="384"/>
                </a:spcBef>
                <a:buNone/>
              </a:pPr>
              <a:r>
                <a:rPr lang="en-US" sz="1600" b="1" i="1" dirty="0" smtClean="0">
                  <a:solidFill>
                    <a:schemeClr val="bg1"/>
                  </a:solidFill>
                  <a:latin typeface="Calibri" pitchFamily="34" charset="0"/>
                  <a:cs typeface="Calibri" pitchFamily="34" charset="0"/>
                </a:rPr>
                <a:t>560,000 A&amp;I records</a:t>
              </a:r>
            </a:p>
            <a:p>
              <a:pPr marL="0" indent="0" eaLnBrk="1" hangingPunct="1">
                <a:spcBef>
                  <a:spcPts val="384"/>
                </a:spcBef>
                <a:buNone/>
              </a:pPr>
              <a:r>
                <a:rPr lang="en-US" sz="1600" b="1" i="1" dirty="0" smtClean="0">
                  <a:solidFill>
                    <a:schemeClr val="bg1"/>
                  </a:solidFill>
                  <a:latin typeface="Calibri" pitchFamily="34" charset="0"/>
                  <a:cs typeface="Calibri" pitchFamily="34" charset="0"/>
                </a:rPr>
                <a:t>16,000</a:t>
              </a:r>
              <a:r>
                <a:rPr lang="en-US" sz="1600" b="1" i="1" dirty="0">
                  <a:solidFill>
                    <a:schemeClr val="bg1"/>
                  </a:solidFill>
                  <a:latin typeface="Calibri" pitchFamily="34" charset="0"/>
                  <a:cs typeface="Calibri" pitchFamily="34" charset="0"/>
                </a:rPr>
                <a:t> </a:t>
              </a:r>
              <a:r>
                <a:rPr lang="en-US" sz="1600" b="1" i="1" dirty="0" smtClean="0">
                  <a:solidFill>
                    <a:schemeClr val="bg1"/>
                  </a:solidFill>
                  <a:latin typeface="Calibri" pitchFamily="34" charset="0"/>
                  <a:cs typeface="Calibri" pitchFamily="34" charset="0"/>
                </a:rPr>
                <a:t>new A&amp;I per year</a:t>
              </a:r>
            </a:p>
          </p:txBody>
        </p:sp>
        <p:sp>
          <p:nvSpPr>
            <p:cNvPr id="67" name="Content Placeholder 16"/>
            <p:cNvSpPr txBox="1">
              <a:spLocks/>
            </p:cNvSpPr>
            <p:nvPr/>
          </p:nvSpPr>
          <p:spPr bwMode="auto">
            <a:xfrm>
              <a:off x="6567881" y="2580936"/>
              <a:ext cx="2011680" cy="2657615"/>
            </a:xfrm>
            <a:prstGeom prst="rect">
              <a:avLst/>
            </a:prstGeom>
            <a:solidFill>
              <a:schemeClr val="tx1">
                <a:lumMod val="75000"/>
                <a:lumOff val="25000"/>
                <a:alpha val="60000"/>
              </a:schemeClr>
            </a:solidFill>
            <a:ln w="9525">
              <a:noFill/>
              <a:miter lim="800000"/>
              <a:headEnd/>
              <a:tailEnd/>
            </a:ln>
          </p:spPr>
          <p:txBody>
            <a:bodyPr vert="horz" wrap="square" lIns="91388" tIns="45695" rIns="91388" bIns="45695" numCol="1" anchor="t" anchorCtr="0" compatLnSpc="1">
              <a:prstTxWarp prst="textNoShape">
                <a:avLst/>
              </a:prstTxWarp>
            </a:bodyPr>
            <a:lstStyle>
              <a:lvl1pPr marL="341313" indent="-341313" algn="l" defTabSz="455613"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741363" indent="-284163" algn="l" defTabSz="455613" rtl="0" eaLnBrk="0" fontAlgn="base" hangingPunct="0">
                <a:spcBef>
                  <a:spcPct val="20000"/>
                </a:spcBef>
                <a:spcAft>
                  <a:spcPct val="0"/>
                </a:spcAft>
                <a:buFont typeface="Arial" charset="0"/>
                <a:buChar char="–"/>
                <a:defRPr sz="2000" kern="1200">
                  <a:solidFill>
                    <a:schemeClr val="tx1"/>
                  </a:solidFill>
                  <a:latin typeface="+mn-lt"/>
                  <a:ea typeface="+mn-ea"/>
                  <a:cs typeface="+mn-cs"/>
                </a:defRPr>
              </a:lvl2pPr>
              <a:lvl3pPr marL="1141413" indent="-227013" algn="l" defTabSz="4556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3pPr>
              <a:lvl4pPr marL="1598613" indent="-227013" algn="l" defTabSz="455613" rtl="0" eaLnBrk="0" fontAlgn="base" hangingPunct="0">
                <a:spcBef>
                  <a:spcPct val="20000"/>
                </a:spcBef>
                <a:spcAft>
                  <a:spcPct val="0"/>
                </a:spcAft>
                <a:buFont typeface="Arial" charset="0"/>
                <a:buChar char="–"/>
                <a:defRPr sz="1600" kern="1200">
                  <a:solidFill>
                    <a:schemeClr val="tx1"/>
                  </a:solidFill>
                  <a:latin typeface="+mn-lt"/>
                  <a:ea typeface="+mn-ea"/>
                  <a:cs typeface="+mn-cs"/>
                </a:defRPr>
              </a:lvl4pPr>
              <a:lvl5pPr marL="2055813" indent="-227013" algn="l" defTabSz="455613"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2513247" indent="-228479" algn="l" defTabSz="456941" rtl="0" eaLnBrk="1" latinLnBrk="0" hangingPunct="1">
                <a:spcBef>
                  <a:spcPct val="20000"/>
                </a:spcBef>
                <a:buFont typeface="Arial"/>
                <a:buChar char="•"/>
                <a:defRPr sz="1900" kern="1200">
                  <a:solidFill>
                    <a:schemeClr val="tx1"/>
                  </a:solidFill>
                  <a:latin typeface="+mn-lt"/>
                  <a:ea typeface="+mn-ea"/>
                  <a:cs typeface="+mn-cs"/>
                </a:defRPr>
              </a:lvl6pPr>
              <a:lvl7pPr marL="2970188" indent="-228479" algn="l" defTabSz="456941" rtl="0" eaLnBrk="1" latinLnBrk="0" hangingPunct="1">
                <a:spcBef>
                  <a:spcPct val="20000"/>
                </a:spcBef>
                <a:buFont typeface="Arial"/>
                <a:buChar char="•"/>
                <a:defRPr sz="1900" kern="1200">
                  <a:solidFill>
                    <a:schemeClr val="tx1"/>
                  </a:solidFill>
                  <a:latin typeface="+mn-lt"/>
                  <a:ea typeface="+mn-ea"/>
                  <a:cs typeface="+mn-cs"/>
                </a:defRPr>
              </a:lvl7pPr>
              <a:lvl8pPr marL="3427145" indent="-228479" algn="l" defTabSz="456941" rtl="0" eaLnBrk="1" latinLnBrk="0" hangingPunct="1">
                <a:spcBef>
                  <a:spcPct val="20000"/>
                </a:spcBef>
                <a:buFont typeface="Arial"/>
                <a:buChar char="•"/>
                <a:defRPr sz="1900" kern="1200">
                  <a:solidFill>
                    <a:schemeClr val="tx1"/>
                  </a:solidFill>
                  <a:latin typeface="+mn-lt"/>
                  <a:ea typeface="+mn-ea"/>
                  <a:cs typeface="+mn-cs"/>
                </a:defRPr>
              </a:lvl8pPr>
              <a:lvl9pPr marL="3884095" indent="-228479" algn="l" defTabSz="456941" rtl="0" eaLnBrk="1" latinLnBrk="0" hangingPunct="1">
                <a:spcBef>
                  <a:spcPct val="20000"/>
                </a:spcBef>
                <a:buFont typeface="Arial"/>
                <a:buChar char="•"/>
                <a:defRPr sz="1900" kern="1200">
                  <a:solidFill>
                    <a:schemeClr val="tx1"/>
                  </a:solidFill>
                  <a:latin typeface="+mn-lt"/>
                  <a:ea typeface="+mn-ea"/>
                  <a:cs typeface="+mn-cs"/>
                </a:defRPr>
              </a:lvl9pPr>
            </a:lstStyle>
            <a:p>
              <a:pPr marL="0" indent="0" eaLnBrk="1" hangingPunct="1">
                <a:buNone/>
              </a:pPr>
              <a:r>
                <a:rPr lang="en-US" sz="1600" b="1" i="1" dirty="0" smtClean="0">
                  <a:solidFill>
                    <a:schemeClr val="bg1"/>
                  </a:solidFill>
                  <a:latin typeface="Calibri" pitchFamily="34" charset="0"/>
                  <a:cs typeface="Calibri" pitchFamily="34" charset="0"/>
                </a:rPr>
                <a:t>New European Content</a:t>
              </a:r>
            </a:p>
            <a:p>
              <a:pPr marL="0" indent="0" eaLnBrk="1" hangingPunct="1">
                <a:buNone/>
              </a:pPr>
              <a:endParaRPr lang="en-US" sz="1600" b="1" i="1" dirty="0" smtClean="0">
                <a:solidFill>
                  <a:schemeClr val="bg1"/>
                </a:solidFill>
                <a:latin typeface="Calibri" pitchFamily="34" charset="0"/>
                <a:cs typeface="Calibri" pitchFamily="34" charset="0"/>
              </a:endParaRPr>
            </a:p>
            <a:p>
              <a:pPr marL="0" indent="0" eaLnBrk="1" hangingPunct="1">
                <a:buNone/>
              </a:pPr>
              <a:r>
                <a:rPr lang="en-US" sz="1600" b="1" i="1" dirty="0" smtClean="0">
                  <a:solidFill>
                    <a:schemeClr val="bg1"/>
                  </a:solidFill>
                  <a:latin typeface="Calibri" pitchFamily="34" charset="0"/>
                  <a:cs typeface="Calibri" pitchFamily="34" charset="0"/>
                </a:rPr>
                <a:t>15,000 new theses per annum</a:t>
              </a:r>
            </a:p>
            <a:p>
              <a:pPr marL="0" indent="0" eaLnBrk="1" hangingPunct="1">
                <a:buNone/>
              </a:pPr>
              <a:r>
                <a:rPr lang="en-US" sz="1600" b="1" i="1" dirty="0" smtClean="0">
                  <a:solidFill>
                    <a:schemeClr val="bg1"/>
                  </a:solidFill>
                  <a:latin typeface="Calibri" pitchFamily="34" charset="0"/>
                  <a:cs typeface="Calibri" pitchFamily="34" charset="0"/>
                </a:rPr>
                <a:t>100,000 new A&amp; I</a:t>
              </a:r>
            </a:p>
          </p:txBody>
        </p:sp>
      </p:grpSp>
      <p:sp>
        <p:nvSpPr>
          <p:cNvPr id="10" name="TextBox 9"/>
          <p:cNvSpPr txBox="1"/>
          <p:nvPr/>
        </p:nvSpPr>
        <p:spPr>
          <a:xfrm>
            <a:off x="347632" y="5163314"/>
            <a:ext cx="8448737" cy="830997"/>
          </a:xfrm>
          <a:prstGeom prst="rect">
            <a:avLst/>
          </a:prstGeom>
          <a:solidFill>
            <a:schemeClr val="tx2">
              <a:lumMod val="95000"/>
              <a:lumOff val="5000"/>
              <a:alpha val="70000"/>
            </a:schemeClr>
          </a:solidFill>
        </p:spPr>
        <p:txBody>
          <a:bodyPr wrap="square" rtlCol="0" anchor="ctr">
            <a:spAutoFit/>
          </a:bodyPr>
          <a:lstStyle/>
          <a:p>
            <a:pPr algn="ctr"/>
            <a:r>
              <a:rPr lang="en-US" sz="2400" dirty="0" smtClean="0">
                <a:solidFill>
                  <a:schemeClr val="bg1"/>
                </a:solidFill>
                <a:latin typeface="Calibri" pitchFamily="34" charset="0"/>
                <a:cs typeface="Calibri" pitchFamily="34" charset="0"/>
              </a:rPr>
              <a:t>Together  this equals PQDT Global</a:t>
            </a:r>
          </a:p>
          <a:p>
            <a:pPr algn="ctr"/>
            <a:r>
              <a:rPr lang="en-US" sz="1200" dirty="0" smtClean="0">
                <a:solidFill>
                  <a:schemeClr val="bg1"/>
                </a:solidFill>
                <a:latin typeface="Calibri" pitchFamily="34" charset="0"/>
                <a:cs typeface="Calibri" pitchFamily="34" charset="0"/>
              </a:rPr>
              <a:t>90,000 new full-text theses &amp; dissertations per annum and 100,000 new A&amp;I records </a:t>
            </a:r>
          </a:p>
          <a:p>
            <a:pPr algn="ctr"/>
            <a:r>
              <a:rPr lang="en-US" sz="1200" dirty="0" smtClean="0">
                <a:solidFill>
                  <a:schemeClr val="bg1"/>
                </a:solidFill>
                <a:latin typeface="Calibri" pitchFamily="34" charset="0"/>
                <a:cs typeface="Calibri" pitchFamily="34" charset="0"/>
              </a:rPr>
              <a:t>Added to current files of more than 3.2 million A&amp;I records and 1.7 million full-text works </a:t>
            </a:r>
            <a:endParaRPr lang="en-US" sz="2400"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87674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750"/>
                            </p:stCondLst>
                            <p:childTnLst>
                              <p:par>
                                <p:cTn id="9" presetID="42" presetClass="entr" presetSubtype="0" fill="hold" grpId="0" nodeType="afterEffect">
                                  <p:stCondLst>
                                    <p:cond delay="1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250"/>
                                        <p:tgtEl>
                                          <p:spTgt spid="10"/>
                                        </p:tgtEl>
                                      </p:cBhvr>
                                    </p:animEffect>
                                    <p:anim calcmode="lin" valueType="num">
                                      <p:cBhvr>
                                        <p:cTn id="12" dur="1250" fill="hold"/>
                                        <p:tgtEl>
                                          <p:spTgt spid="10"/>
                                        </p:tgtEl>
                                        <p:attrNameLst>
                                          <p:attrName>ppt_x</p:attrName>
                                        </p:attrNameLst>
                                      </p:cBhvr>
                                      <p:tavLst>
                                        <p:tav tm="0">
                                          <p:val>
                                            <p:strVal val="#ppt_x"/>
                                          </p:val>
                                        </p:tav>
                                        <p:tav tm="100000">
                                          <p:val>
                                            <p:strVal val="#ppt_x"/>
                                          </p:val>
                                        </p:tav>
                                      </p:tavLst>
                                    </p:anim>
                                    <p:anim calcmode="lin" valueType="num">
                                      <p:cBhvr>
                                        <p:cTn id="13"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0" y="895731"/>
            <a:ext cx="9144000" cy="5952744"/>
          </a:xfrm>
          <a:prstGeom prst="rect">
            <a:avLst/>
          </a:prstGeom>
        </p:spPr>
      </p:pic>
      <p:sp>
        <p:nvSpPr>
          <p:cNvPr id="8" name="Title 7"/>
          <p:cNvSpPr>
            <a:spLocks noGrp="1"/>
          </p:cNvSpPr>
          <p:nvPr>
            <p:ph type="title"/>
          </p:nvPr>
        </p:nvSpPr>
        <p:spPr/>
        <p:txBody>
          <a:bodyPr>
            <a:noAutofit/>
          </a:bodyPr>
          <a:lstStyle/>
          <a:p>
            <a:r>
              <a:rPr lang="en-US" sz="2800" dirty="0" smtClean="0">
                <a:latin typeface="Calibri" pitchFamily="34" charset="0"/>
                <a:cs typeface="Calibri" pitchFamily="34" charset="0"/>
              </a:rPr>
              <a:t>PQDT Global : new European content</a:t>
            </a:r>
            <a:endParaRPr lang="en-US" sz="2800" dirty="0">
              <a:latin typeface="Calibri" pitchFamily="34" charset="0"/>
              <a:cs typeface="Calibri" pitchFamily="34" charset="0"/>
            </a:endParaRPr>
          </a:p>
        </p:txBody>
      </p:sp>
      <p:sp>
        <p:nvSpPr>
          <p:cNvPr id="15" name="Content Placeholder 14"/>
          <p:cNvSpPr>
            <a:spLocks noGrp="1"/>
          </p:cNvSpPr>
          <p:nvPr>
            <p:ph idx="1"/>
          </p:nvPr>
        </p:nvSpPr>
        <p:spPr/>
        <p:txBody>
          <a:bodyPr>
            <a:normAutofit/>
          </a:bodyPr>
          <a:lstStyle/>
          <a:p>
            <a:pPr algn="ctr">
              <a:buNone/>
            </a:pPr>
            <a:r>
              <a:rPr lang="en-US" sz="2800" b="1" dirty="0" smtClean="0">
                <a:solidFill>
                  <a:srgbClr val="0070C0"/>
                </a:solidFill>
                <a:latin typeface="Calibri" pitchFamily="34" charset="0"/>
                <a:cs typeface="Calibri" pitchFamily="34" charset="0"/>
              </a:rPr>
              <a:t>A vision to connect people to the world’s knowledge</a:t>
            </a:r>
            <a:endParaRPr lang="en-US" sz="2800" b="1" dirty="0">
              <a:solidFill>
                <a:srgbClr val="0070C0"/>
              </a:solidFill>
              <a:latin typeface="Calibri" pitchFamily="34" charset="0"/>
              <a:cs typeface="Calibri" pitchFamily="34" charset="0"/>
            </a:endParaRPr>
          </a:p>
        </p:txBody>
      </p:sp>
      <p:sp>
        <p:nvSpPr>
          <p:cNvPr id="4" name="Slide Number Placeholder 3"/>
          <p:cNvSpPr>
            <a:spLocks noGrp="1"/>
          </p:cNvSpPr>
          <p:nvPr>
            <p:ph type="sldNum" sz="quarter" idx="12"/>
          </p:nvPr>
        </p:nvSpPr>
        <p:spPr>
          <a:xfrm>
            <a:off x="7010400" y="6592424"/>
            <a:ext cx="2133600" cy="256822"/>
          </a:xfrm>
        </p:spPr>
        <p:txBody>
          <a:bodyPr/>
          <a:lstStyle/>
          <a:p>
            <a:fld id="{FD79F44C-B0A7-3A42-A98F-236C7051F6BB}" type="slidenum">
              <a:rPr lang="en-US" smtClean="0"/>
              <a:pPr/>
              <a:t>18</a:t>
            </a:fld>
            <a:endParaRPr lang="en-US" dirty="0"/>
          </a:p>
        </p:txBody>
      </p:sp>
      <p:grpSp>
        <p:nvGrpSpPr>
          <p:cNvPr id="9" name="Group 8"/>
          <p:cNvGrpSpPr/>
          <p:nvPr/>
        </p:nvGrpSpPr>
        <p:grpSpPr>
          <a:xfrm>
            <a:off x="449232" y="4472703"/>
            <a:ext cx="8359092" cy="2304531"/>
            <a:chOff x="489702" y="2322975"/>
            <a:chExt cx="8212290" cy="3404725"/>
          </a:xfrm>
        </p:grpSpPr>
        <p:sp>
          <p:nvSpPr>
            <p:cNvPr id="16" name="TextBox 15"/>
            <p:cNvSpPr txBox="1"/>
            <p:nvPr/>
          </p:nvSpPr>
          <p:spPr>
            <a:xfrm>
              <a:off x="489702" y="4627506"/>
              <a:ext cx="1825648" cy="545653"/>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University of Bath</a:t>
              </a:r>
              <a:endParaRPr lang="en-US" i="1" dirty="0">
                <a:solidFill>
                  <a:schemeClr val="tx2">
                    <a:lumMod val="85000"/>
                    <a:lumOff val="15000"/>
                  </a:schemeClr>
                </a:solidFill>
                <a:latin typeface="Calibri" pitchFamily="34" charset="0"/>
                <a:cs typeface="Calibri" pitchFamily="34" charset="0"/>
              </a:endParaRPr>
            </a:p>
          </p:txBody>
        </p:sp>
        <p:sp>
          <p:nvSpPr>
            <p:cNvPr id="17" name="TextBox 16"/>
            <p:cNvSpPr txBox="1"/>
            <p:nvPr/>
          </p:nvSpPr>
          <p:spPr>
            <a:xfrm>
              <a:off x="2586286" y="4519391"/>
              <a:ext cx="2082798" cy="954892"/>
            </a:xfrm>
            <a:prstGeom prst="rect">
              <a:avLst/>
            </a:prstGeom>
            <a:noFill/>
          </p:spPr>
          <p:txBody>
            <a:bodyPr wrap="square" rtlCol="0">
              <a:spAutoFit/>
            </a:bodyPr>
            <a:lstStyle/>
            <a:p>
              <a:pPr algn="ctr"/>
              <a:r>
                <a:rPr lang="en-US" i="1" dirty="0" err="1" smtClean="0">
                  <a:solidFill>
                    <a:schemeClr val="tx2">
                      <a:lumMod val="85000"/>
                      <a:lumOff val="15000"/>
                    </a:schemeClr>
                  </a:solidFill>
                  <a:latin typeface="Calibri" pitchFamily="34" charset="0"/>
                  <a:cs typeface="Calibri" pitchFamily="34" charset="0"/>
                </a:rPr>
                <a:t>Universitat</a:t>
              </a:r>
              <a:r>
                <a:rPr lang="en-US" i="1" dirty="0" smtClean="0">
                  <a:solidFill>
                    <a:schemeClr val="tx2">
                      <a:lumMod val="85000"/>
                      <a:lumOff val="15000"/>
                    </a:schemeClr>
                  </a:solidFill>
                  <a:latin typeface="Calibri" pitchFamily="34" charset="0"/>
                  <a:cs typeface="Calibri" pitchFamily="34" charset="0"/>
                </a:rPr>
                <a:t> de Valencia</a:t>
              </a:r>
              <a:endParaRPr lang="en-US" i="1" dirty="0">
                <a:solidFill>
                  <a:schemeClr val="tx2">
                    <a:lumMod val="85000"/>
                    <a:lumOff val="15000"/>
                  </a:schemeClr>
                </a:solidFill>
                <a:latin typeface="Calibri" pitchFamily="34" charset="0"/>
                <a:cs typeface="Calibri" pitchFamily="34" charset="0"/>
              </a:endParaRPr>
            </a:p>
          </p:txBody>
        </p:sp>
        <p:sp>
          <p:nvSpPr>
            <p:cNvPr id="18" name="TextBox 17"/>
            <p:cNvSpPr txBox="1"/>
            <p:nvPr/>
          </p:nvSpPr>
          <p:spPr>
            <a:xfrm>
              <a:off x="4798076" y="4996838"/>
              <a:ext cx="2242032" cy="454711"/>
            </a:xfrm>
            <a:prstGeom prst="rect">
              <a:avLst/>
            </a:prstGeom>
            <a:noFill/>
          </p:spPr>
          <p:txBody>
            <a:bodyPr wrap="square" rtlCol="0">
              <a:spAutoFit/>
            </a:bodyPr>
            <a:lstStyle/>
            <a:p>
              <a:pPr algn="ctr"/>
              <a:endParaRPr lang="en-US" sz="1400" i="1" dirty="0">
                <a:solidFill>
                  <a:schemeClr val="tx2">
                    <a:lumMod val="85000"/>
                    <a:lumOff val="15000"/>
                  </a:schemeClr>
                </a:solidFill>
                <a:latin typeface="Calibri" pitchFamily="34" charset="0"/>
                <a:cs typeface="Calibri" pitchFamily="34" charset="0"/>
              </a:endParaRPr>
            </a:p>
          </p:txBody>
        </p:sp>
        <p:sp>
          <p:nvSpPr>
            <p:cNvPr id="20" name="TextBox 19"/>
            <p:cNvSpPr txBox="1"/>
            <p:nvPr/>
          </p:nvSpPr>
          <p:spPr>
            <a:xfrm>
              <a:off x="7165742" y="4627506"/>
              <a:ext cx="1536250" cy="954892"/>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And more to come….</a:t>
              </a:r>
              <a:endParaRPr lang="en-US" i="1" dirty="0">
                <a:solidFill>
                  <a:schemeClr val="tx2">
                    <a:lumMod val="85000"/>
                    <a:lumOff val="15000"/>
                  </a:schemeClr>
                </a:solidFill>
                <a:latin typeface="Calibri" pitchFamily="34" charset="0"/>
                <a:cs typeface="Calibri" pitchFamily="34" charset="0"/>
              </a:endParaRPr>
            </a:p>
          </p:txBody>
        </p:sp>
        <p:cxnSp>
          <p:nvCxnSpPr>
            <p:cNvPr id="13" name="Straight Connector 12"/>
            <p:cNvCxnSpPr/>
            <p:nvPr/>
          </p:nvCxnSpPr>
          <p:spPr>
            <a:xfrm>
              <a:off x="2553728"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00312"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02684"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57200" y="1980682"/>
            <a:ext cx="8359092" cy="2304531"/>
            <a:chOff x="489702" y="2322975"/>
            <a:chExt cx="8212290" cy="3404725"/>
          </a:xfrm>
        </p:grpSpPr>
        <p:sp>
          <p:nvSpPr>
            <p:cNvPr id="25" name="TextBox 24"/>
            <p:cNvSpPr txBox="1"/>
            <p:nvPr/>
          </p:nvSpPr>
          <p:spPr>
            <a:xfrm>
              <a:off x="489702" y="4627506"/>
              <a:ext cx="1825648" cy="954892"/>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University College London</a:t>
              </a:r>
              <a:endParaRPr lang="en-US" i="1" dirty="0">
                <a:solidFill>
                  <a:schemeClr val="tx2">
                    <a:lumMod val="85000"/>
                    <a:lumOff val="15000"/>
                  </a:schemeClr>
                </a:solidFill>
                <a:latin typeface="Calibri" pitchFamily="34" charset="0"/>
                <a:cs typeface="Calibri" pitchFamily="34" charset="0"/>
              </a:endParaRPr>
            </a:p>
          </p:txBody>
        </p:sp>
        <p:sp>
          <p:nvSpPr>
            <p:cNvPr id="27" name="TextBox 26"/>
            <p:cNvSpPr txBox="1"/>
            <p:nvPr/>
          </p:nvSpPr>
          <p:spPr>
            <a:xfrm>
              <a:off x="2586286" y="4627506"/>
              <a:ext cx="2082798" cy="545653"/>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Cardiff University</a:t>
              </a:r>
              <a:endParaRPr lang="en-US" i="1" dirty="0">
                <a:solidFill>
                  <a:schemeClr val="tx2">
                    <a:lumMod val="85000"/>
                    <a:lumOff val="15000"/>
                  </a:schemeClr>
                </a:solidFill>
                <a:latin typeface="Calibri" pitchFamily="34" charset="0"/>
                <a:cs typeface="Calibri" pitchFamily="34" charset="0"/>
              </a:endParaRPr>
            </a:p>
          </p:txBody>
        </p:sp>
        <p:sp>
          <p:nvSpPr>
            <p:cNvPr id="28" name="TextBox 27"/>
            <p:cNvSpPr txBox="1"/>
            <p:nvPr/>
          </p:nvSpPr>
          <p:spPr>
            <a:xfrm>
              <a:off x="4798076" y="4996838"/>
              <a:ext cx="2242032" cy="369332"/>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University of Leicester</a:t>
              </a:r>
              <a:endParaRPr lang="en-US" sz="1400" i="1" dirty="0">
                <a:solidFill>
                  <a:schemeClr val="tx2">
                    <a:lumMod val="85000"/>
                    <a:lumOff val="15000"/>
                  </a:schemeClr>
                </a:solidFill>
                <a:latin typeface="Calibri" pitchFamily="34" charset="0"/>
                <a:cs typeface="Calibri" pitchFamily="34" charset="0"/>
              </a:endParaRPr>
            </a:p>
          </p:txBody>
        </p:sp>
        <p:sp>
          <p:nvSpPr>
            <p:cNvPr id="29" name="TextBox 28"/>
            <p:cNvSpPr txBox="1"/>
            <p:nvPr/>
          </p:nvSpPr>
          <p:spPr>
            <a:xfrm>
              <a:off x="7165742" y="4627506"/>
              <a:ext cx="1536250" cy="954892"/>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University of Aberdeen</a:t>
              </a:r>
              <a:endParaRPr lang="en-US" i="1" dirty="0">
                <a:solidFill>
                  <a:schemeClr val="tx2">
                    <a:lumMod val="85000"/>
                    <a:lumOff val="15000"/>
                  </a:schemeClr>
                </a:solidFill>
                <a:latin typeface="Calibri" pitchFamily="34" charset="0"/>
                <a:cs typeface="Calibri" pitchFamily="34" charset="0"/>
              </a:endParaRPr>
            </a:p>
          </p:txBody>
        </p:sp>
        <p:cxnSp>
          <p:nvCxnSpPr>
            <p:cNvPr id="30" name="Straight Connector 29"/>
            <p:cNvCxnSpPr/>
            <p:nvPr/>
          </p:nvCxnSpPr>
          <p:spPr>
            <a:xfrm>
              <a:off x="2553728"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00312"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002684" y="2322975"/>
              <a:ext cx="0" cy="340472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6" name="TextBox 45"/>
          <p:cNvSpPr txBox="1"/>
          <p:nvPr/>
        </p:nvSpPr>
        <p:spPr>
          <a:xfrm>
            <a:off x="4855724" y="5959375"/>
            <a:ext cx="2120030" cy="646331"/>
          </a:xfrm>
          <a:prstGeom prst="rect">
            <a:avLst/>
          </a:prstGeom>
          <a:noFill/>
        </p:spPr>
        <p:txBody>
          <a:bodyPr wrap="square" rtlCol="0">
            <a:spAutoFit/>
          </a:bodyPr>
          <a:lstStyle/>
          <a:p>
            <a:pPr algn="ctr"/>
            <a:r>
              <a:rPr lang="en-US" i="1" dirty="0" smtClean="0">
                <a:solidFill>
                  <a:schemeClr val="tx2">
                    <a:lumMod val="85000"/>
                    <a:lumOff val="15000"/>
                  </a:schemeClr>
                </a:solidFill>
                <a:latin typeface="Calibri" pitchFamily="34" charset="0"/>
                <a:cs typeface="Calibri" pitchFamily="34" charset="0"/>
              </a:rPr>
              <a:t>London School of Economics</a:t>
            </a:r>
            <a:endParaRPr lang="en-US" i="1" dirty="0">
              <a:solidFill>
                <a:schemeClr val="tx2">
                  <a:lumMod val="85000"/>
                  <a:lumOff val="15000"/>
                </a:schemeClr>
              </a:solidFill>
              <a:latin typeface="Calibri" pitchFamily="34" charset="0"/>
              <a:cs typeface="Calibri" pitchFamily="34" charset="0"/>
            </a:endParaRPr>
          </a:p>
        </p:txBody>
      </p:sp>
      <p:pic>
        <p:nvPicPr>
          <p:cNvPr id="7170" name="Picture 2" descr="http://1.bp.blogspot.com/_EBQXWmofca0/S9ygeheQErI/AAAAAAAAA0U/PIhj0lFtTQQ/s1600/800px-UCL_Portico_Building.jpg"/>
          <p:cNvPicPr>
            <a:picLocks noChangeAspect="1" noChangeArrowheads="1"/>
          </p:cNvPicPr>
          <p:nvPr/>
        </p:nvPicPr>
        <p:blipFill>
          <a:blip r:embed="rId5"/>
          <a:srcRect/>
          <a:stretch>
            <a:fillRect/>
          </a:stretch>
        </p:blipFill>
        <p:spPr bwMode="auto">
          <a:xfrm>
            <a:off x="610508" y="2149256"/>
            <a:ext cx="1704975" cy="1278731"/>
          </a:xfrm>
          <a:prstGeom prst="rect">
            <a:avLst/>
          </a:prstGeom>
          <a:noFill/>
        </p:spPr>
      </p:pic>
      <p:pic>
        <p:nvPicPr>
          <p:cNvPr id="7174" name="Picture 6" descr="http://myea.umd.edu/_customtags/ct_Image.cfm?Image_ID=15854"/>
          <p:cNvPicPr>
            <a:picLocks noChangeAspect="1" noChangeArrowheads="1"/>
          </p:cNvPicPr>
          <p:nvPr/>
        </p:nvPicPr>
        <p:blipFill>
          <a:blip r:embed="rId6"/>
          <a:srcRect/>
          <a:stretch>
            <a:fillRect/>
          </a:stretch>
        </p:blipFill>
        <p:spPr bwMode="auto">
          <a:xfrm>
            <a:off x="2847902" y="2149257"/>
            <a:ext cx="1621812" cy="1081208"/>
          </a:xfrm>
          <a:prstGeom prst="rect">
            <a:avLst/>
          </a:prstGeom>
          <a:noFill/>
        </p:spPr>
      </p:pic>
      <p:pic>
        <p:nvPicPr>
          <p:cNvPr id="7176" name="Picture 8" descr="http://mathi.eu/wp-content/uploads/yapb_cache/leicester_cricket_university.3ucvpo0c3ew40ok4oc0w04ows.eyxxlunssk088oo04goo4ssgk.th.jpeg"/>
          <p:cNvPicPr>
            <a:picLocks noChangeAspect="1" noChangeArrowheads="1"/>
          </p:cNvPicPr>
          <p:nvPr/>
        </p:nvPicPr>
        <p:blipFill>
          <a:blip r:embed="rId7"/>
          <a:srcRect/>
          <a:stretch>
            <a:fillRect/>
          </a:stretch>
        </p:blipFill>
        <p:spPr bwMode="auto">
          <a:xfrm>
            <a:off x="5006300" y="2149257"/>
            <a:ext cx="1820023" cy="1176617"/>
          </a:xfrm>
          <a:prstGeom prst="rect">
            <a:avLst/>
          </a:prstGeom>
          <a:noFill/>
        </p:spPr>
      </p:pic>
      <p:pic>
        <p:nvPicPr>
          <p:cNvPr id="7178" name="Picture 10" descr="http://t3.gstatic.com/images?q=tbn:ANd9GcTDMGMDZK-Fp_RVvmQ3kXUurLjX6eOZGe_9Ye6y_8hgApE2FiY"/>
          <p:cNvPicPr>
            <a:picLocks noChangeAspect="1" noChangeArrowheads="1"/>
          </p:cNvPicPr>
          <p:nvPr/>
        </p:nvPicPr>
        <p:blipFill>
          <a:blip r:embed="rId8"/>
          <a:srcRect/>
          <a:stretch>
            <a:fillRect/>
          </a:stretch>
        </p:blipFill>
        <p:spPr bwMode="auto">
          <a:xfrm>
            <a:off x="7256681" y="2157671"/>
            <a:ext cx="1559611" cy="1168203"/>
          </a:xfrm>
          <a:prstGeom prst="rect">
            <a:avLst/>
          </a:prstGeom>
          <a:noFill/>
        </p:spPr>
      </p:pic>
      <p:pic>
        <p:nvPicPr>
          <p:cNvPr id="7186" name="Picture 18" descr="http://www.thisisbath.co.uk/images/localpeople/ugc-images/275774/Article/images/17329687/4312181.jpg"/>
          <p:cNvPicPr>
            <a:picLocks noChangeAspect="1" noChangeArrowheads="1"/>
          </p:cNvPicPr>
          <p:nvPr/>
        </p:nvPicPr>
        <p:blipFill>
          <a:blip r:embed="rId9"/>
          <a:srcRect/>
          <a:stretch>
            <a:fillRect/>
          </a:stretch>
        </p:blipFill>
        <p:spPr bwMode="auto">
          <a:xfrm>
            <a:off x="610508" y="4641278"/>
            <a:ext cx="1567101" cy="1049398"/>
          </a:xfrm>
          <a:prstGeom prst="rect">
            <a:avLst/>
          </a:prstGeom>
          <a:noFill/>
        </p:spPr>
      </p:pic>
      <p:pic>
        <p:nvPicPr>
          <p:cNvPr id="53" name="Picture 52" descr="http://www.iec.cat/butlleti/imatges/152_butlleti_portada_claustreg.jpg"/>
          <p:cNvPicPr/>
          <p:nvPr/>
        </p:nvPicPr>
        <p:blipFill>
          <a:blip r:embed="rId10"/>
          <a:srcRect/>
          <a:stretch>
            <a:fillRect/>
          </a:stretch>
        </p:blipFill>
        <p:spPr bwMode="auto">
          <a:xfrm>
            <a:off x="2668185" y="4581425"/>
            <a:ext cx="1801529" cy="1109251"/>
          </a:xfrm>
          <a:prstGeom prst="rect">
            <a:avLst/>
          </a:prstGeom>
          <a:noFill/>
          <a:ln w="9525">
            <a:noFill/>
            <a:miter lim="800000"/>
            <a:headEnd/>
            <a:tailEnd/>
          </a:ln>
        </p:spPr>
      </p:pic>
      <p:sp>
        <p:nvSpPr>
          <p:cNvPr id="7192" name="AutoShape 24" descr="data:image/jpeg;base64,/9j/4AAQSkZJRgABAQAAAQABAAD/2wCEAAkGBhQSERUUExQVFBUWGBoWGBgXFxcUGBcYGBgYFxgXFxQXHCYeFxkjGhQXHy8gIycpLCwsFx4xNTAqNSYrLCkBCQoKBQUFDQUFDSkYEhgpKSkpKSkpKSkpKSkpKSkpKSkpKSkpKSkpKSkpKSkpKSkpKSkpKSkpKSkpKSkpKSkpKf/AABEIAQ0AuwMBIgACEQEDEQH/xAAcAAABBQEBAQAAAAAAAAAAAAAGAgMEBQcBAAj/xABCEAABAwIDBQUHAQYEBQUAAAABAAIRAyEEBTEGEkFRYSIycYGRBxOhscHR8OEUI0JSYoJTcpLxFRaistIkJTODwv/EABQBAQAAAAAAAAAAAAAAAAAAAAD/xAAUEQEAAAAAAAAAAAAAAAAAAAAA/9oADAMBAAIRAxEAPwC2DtbnwSOHHxUncMnmkFlvmgadEj8lcAF/knnDQx4Lg1NroGC2y9uiQnYt81w6i1kDbWi6dDBAXY1Q9tFte3DjcaN6py4N5Tx8h8EF8+A69gqXNMxpskFwB8fyEAY/aWvVPaqO8GndHoFUuMoDurtpQYIAfUP9IEeMuKgO2/fPYphsaGST4yCIQnC6QgIm7ZV5mKZ4mz/jeymYbbgA/vWCObCSR4tIFvBCC8g0iltLhnRFZt+ctPmCJBU6lj6bj2ajT/c23iJkLKYS6VUtMtJHgg1mnDpg31SjQ0ugDLNqS3dbVEgEdsWcOpg9q34Ue4TEMqMa9hkR4hBw0tbps0tLqZuC6acwWQRjTN005imlglMvoiEDO6Z1SN3qfgnywSmSAgMHUrpsUrKU5glNlovdAw+mbFcFO5T722CT7u6CPuGCkPB15KRW3WtLnGABKzrajb1xJp4aA24NTUnUdnh5+k6oLLajagUv3dNwNR3K+6D/ABH6A63OmoTXaXHUkm5JNzzlV/vTJMmTqTcnxJUvAsBPaNvGB5koGzheV+vNM1Gwfsryu3ftTH3P1jqYVbiMLua68kESF5LDVwtQIheCVC4g8V4Ly8g4Qr/ZHPDRqbjj2HHjNufwn4KiAXt0i6DZ3CeFk07TRD2w20Bqt9y89po7JvcDVpPMTbp4FElVhhBHc6+i5FtF17DK80FAh7b6Jgt6KU6bJpzDP6hAUueJTe8L2unnTOibvJQNOI3Qlb7QZNgBMrxPZ0Qf7RM8LKQpNMF/e/yjh4HlyQDW2W2DsQ806ZiiD/rg2J6cQPPlAoV0lKYxBxrVIa6EgBLY26C2yvfcD2hTpjU6F3nqU3TdTqVQXT7sdbmOqaxnYAbMki56cgOAUVjUFtjMM0s32DvEho4gD5fqqxuCdBcRDRYnryUzC4mBfy6DokY+vLWsHdHDqefVBXOCSWqwwmFBuV7GYYMHU/BBW7q5CXuSYSqvIdQg82nIlP4VgIM9PLr8k5gmdkzxn5JOGMEzobH6IOU3uw9RtRp7pDrdDceYkeBPNa4Htc0EGxEjzWR7+6SHXGh4cNZWmbN1i7CUpBPYF+ZEtPxagluYJF02Wa3TzjpZNEi9kDTgLXSXC+qWeFlx0TogLHtNuaaNMybp97Ba9025onVBGqWaTNgsY2ozc167jNgSB66/nJahthmAo4So6bkbrfF1vrHmsYKDrWynYXqbU4xk2QNtClYUAGTdNRCew1LePIalA7mZ3ngjkJ8eS7i3ANFNo0EuPU6R0A+aZNTtTwC5Tfvvk8fogdw9K5nRokpVFkwTqd53oPkpDmw1x5wPr9AuVyGjXSnHqEDeWUnPIA01J6BLzWgGXJ7R/wCkcPA9F3J97eAaN48uAHN3RczqmG1IkvdaTBF+QHLrxQNYLL3Oc0NBLjc2mJsPNczDJ3UcQ+i8dpmo8WytX9muyBEVqzZgbzWkceEz1+SBPaew08zqn+YNd8x9EA/VqRTA6hw8IH2S6VIOtpvNInr/ALqvLyY/NE9ha8EfBAlziR1/LLQfZ/XLsIW3O44xJ4Ek+VyfggqpRA7REhw3vWxH5pKKPZ7iADVpWv2m8zwMegQFT2lIcCpDqXVIdTugjGYXTK8adtUrd6oCV7hAskuIlOPmNEl5Mi36IM39quO/+KmLSS4jnuiPm8eiz+mJKJ/aXiS7HFp0YxojkXSSP+34Iaw4ugkUxddaISZSyUCFIe6Gho1Nz9lHC86ogVUdwXcKe15FMJYsgk1K9+i9Ta6rUaxgLnOIa0DiTYBRH1EQezt3/umEJ096R4E03gfE68NUGn4TZXD5Ng3Vq8Vq8TB7gdEBo5wfNU3s12NdjsQcfirsnept4OdeJH8rRoOasPat7yvUoYOm3vuAtfUgFx5wDJK0rK8IzD0adBghtNoaPIRKDrMPuyG2At4LL/bLsualJuJY2XUpDo4scRJ/tN/MrUq+LawybB3zH3HyVRmGZUngscWkEQQSLjig+bcppe836f8AFBeznLRJA6wJj+lQpuijbPZxuFrmphnE0i7eaRrSdMgTyB08IVC6i528+JBMkDmeIHDwQPtxALGjkCD1B19L+qaweYvw9VtVneYZj+YcWnxH0TLQWm355FJqN5oNjwOYU61JtRhBDhMTzTr2iVnmwmfGm/3D7tdJYZ7ptLQI0Nz6o/ZVLjbTwQNPAgrwATjpuuN0QEjqZjVIfTMi6ccRCbqEWQYRtbXL8bXceLyB0DewP+2fNV1FWu2rQMwxIGgeB/0MVXTCBzeTjRZNwrDAYcOY8kgFsGD/ABayOkAEoIQXjRTuLoBruyZBgjwI0TlJiBilg3O7olN1qLhqFe4bHBgDQJJ4nSOq9mFRhIdd7YJNvdtMC7Wm5lAOtYSi32euZTr71SxBaWnq0zbykKdlWzbcweBhaLmU2Ug90PLiTYPAFUCSHGNYMSFLwGXNBdTLAXU4M7rqTwDoXU3XGmuiDV8C2nXqNqwC9tg7WJ1VnmILBIQbsjiCyruzIH2Rrmzt6nA5IMx2t2hrPO5TBPUIewuAxVV/aqU2dXOv/pBkowz3Jy3QEhxIhpDSQBxdqBYi11UbSZfi8GKT6BDWOh7ms/chwB7VN1Rrd+SP4t4HWOgON2Kplu6+u15OrdPQEkrOdosqfgcQ5gMtPaYeY5eSMcCcwqUDVquNWmXQPe3G7EktqxvCLQ6/1VfnOUVcTRAMufSm51LT/CTxOl+MIAkYyTJlSMRRpFu8x5/yuiZ8uCrwzmvEIOh0GQYIuDyPNaVs1m76rAajuETEyZ4nh+qzIox2Er7wLCdHi1yIeI+bW+hQHjWWXGi2qVT4rgAQEM2Nk246WTt4KbLTAQYx7RsH7vMah/xGsqjzBZ86ZVAwI89rQaa2HaB+8FN5dHCmXNDZ5dqY80Bt1QOhOMeRMcU2EoIOtuQOdkW5JkrHCXaXQrhu8OiMchxIBE6IEf8ALZqVIYIaOfFGeB2ew5phn7M8O4lrnCOomfTRWuX4JjxvCB6K6w+FERxQNZNgxhqZbQpgb3ec5xc4xzi0dOqr9pmCAXBu+bbwHajlPLoiJjN25QjtPiCakmwFvBBH2dcGvk6ko9dVmmstyOsalTeHdmy1HBU5pEdEFfSaXbzQe8PXz5qPTw1Vsjff07Xwg2IT12Og+X2VmaYdBIugpK2Vud3nOLeR4jlEqPXy4AEwINvJEhZzVbmMbpQfOG0WB9ziq1OIAeXDwf2x5dqPJVpRT7R6cYsO4uYJ8nO/8kLIOIs9nzCarrTbX+5kf/pCiO/ZrgSW1Kh0ndHUt1+cIDXibapueifqa6qM4HmgIw3W6S7u6rpIkpkuEIBhuAZiM2xLKkOH7GxkH+V1SSPiFmWe5Q7C4mpQdcsNibbzTdro8PiCtBdjP2fP6e9O5iKIZPCTvkHydTA81H9rmTONSniG0zDWllRwvAB7Jdyu6Lc0GeNS00CptHD747PnOsoGWkAtjzV/l9U+iHqrCCLcfkrfC1IIKDTNm8dYXRZhcVKy7KccaZ6euqLMrzcuIk6IDtrZCCPaC4U6QE9qo7dHhqfgEWYTHWuUD+0jJcRiXMfREhhmJjhrdBT5TmzcM0AiVp+WbUUDTaQRBCwWrs1iqtZrXUnAkwJ7vrwWiZJ7MqjCwYit2f5WSPLeP0QEVbaSlUrOY17JbeN4TbprwRTQZ2fG6ztvs3o0McKlMNazvEdpxceNybTaStBpYi0IPV2/BD+cVoCuK9eUMZ9V7MIMY23xPvMW/k0NaPmfmh0q0z+f2mt1dz6D8uo+W5RUr1NxguBLidGgmJceF/yxQRqNFz3NawbznENaBxJ0C2PJctbh8OymDO6LkcXG7j6qn2T2OGGIqVYdVi0TusB5c3W1jp1JE5+tkHXuEhR3RPFOkpt7r6ICY6mybAtolkmUkEwUAh7Scoc+hTxFIfvMM7e6lhIkeAIa7wBUz/mSnistq1HRApkOEgkODRY9QY8oKvcS47o49OayzPdma9Os4YWk9rK1txpB3ouBBs1oJMXGpGiATDSAJ1hLpVCDIMFP5lldaiQK9N1MnQOIvHKCZ8VECCczHlxAdBnjx6SpVIqlcVbYSpKAqy/tMU/LsTunW6o8urwE/QxXb80GkYHETHQXU8YkCULUM1FKmXHlKHKntAL3xSBdOkXQagz3Yc11QhoHMxdXX7bSqNlrmuHPeFlk9PFYyo2W4YuvBLnNB+aivoY8PIFAiY1cIHPTwKDVsViaT9Ht3h1XKVWNfJZz7/HNBBw7bXPa++i5l+2T2vDH06o/p3d4n/LuyD5INBr1rIZzl29Yq5diw+lvCdONj6IdxVWXE8EGOZ/W/wDU14/xHeNrfRaHsXs+cPhpcP3lXtOm8D+FvkL+JKzHGVd6tUdzqPI/1khapslnRxOHDnWc0lpI0Jm3nET4oLa4twSQTdKeNLpEC6BUm3xSXkykmISXRKAnIg6psixErj3CUhpF0CatAECTxTGNw9NjS99XcAEklxkf5bpvOcY6nRL6bQ8tuWkxIGsHwWTbV7XPxjgC006QiGaknXecYHkPwAvaLNqVetNNpDQY3iSXP6y4kxyE2k81T1xy0UZj0r3iDzlKwFWFCLlJwQsgv8PXheo4iKoJ0kSoVKpCtNl8pOJxAbctbBd66INOy7Kn1KQc1hMi0gX8JQXm+S4kPM4ZwjjTYD8G/wC61OpjarwKVP8AdtgAkd48wOQV7gcvYGgAaIMXyfbv9nAZV3qZ/qBbJH9LgDwV1U9oFAw73gnwWp4jLWvEOAcOTgHD0KHMb7OMA9xc7CU2uOrqY3PUNhAGP20FUbrHa6w3grTKQ1sObrzRDhtisNTtTAA5Wt6QUzm2QBjZYCOkyD4cQeiCtxdcNa6OIKF81xfu6FR/JpPwspWZYwxAQZtvmk0W0mnUhzvAH6n5FAG06Bc8MGpcGz4mJ+q1nZnJm4agGAlx7zieZ1gfDwCDPZ9lwfWc9wndbA01dxHWJH9xWjhx0QIc7Sy4vPcV6TKBt7oGi4u1CYXBKC8fXggkKrxW0tNhIALzwDRN+p0CuaWTe/70x1H0Vtgchp0wIa2/TVBkGfbU4pzSC33LSSO6Sd3xQTiHb3EnqV9MYjJaTm7rqYLTa/69VTD2YYIne93BBtBifLQoPncAhcJW3ba7BMdSO42I7pF49OCxbGYR1N5Y8Q4GD/ugRSaTPQSrnH5Z+zvaODmgg9YupOymUsqVCHEyIPQiQfmPgijaLJvfUYA7TbiEAvk+WOxFUU22nU8gtl2eySlhKYiB/MeJPMrLdhahpvc4jtDsxpxifgjWljnvq9sy0EWHdn6oCx2PeXfum+ZsplLE12DtOb4AG3qqMbQ06R7ThKZxW3FLi4eqA0wOMqOEkj0UPGbR1Q8to0BU3e+7e3QOYHMoawG3tGYFQHoDKkbK7dUWtfSrvAcXPeyASXMLib8zMoCjD5jRrtJ0cLOa6zmnkfuFyvgy5p3XEjlqm8BSa8vqNENqbpAiNBqRzMp//hYmRI8DCDM9qMrfvywXJgzYA/zeH5xVPtp7KKv7TvYcy00afeMlzwHB88gYB5XK0XO8L2iDc6jrzCnMx3vgxwMODd1w5Ecb8DqgxXZXJcXQqw1oDSYeHXg8eq0A5cIkPnyP4Fe1Mvbv78CXWJ0lLblrOA/PFAK1crfFrjmo76bmntAjxRu2gW1O72IsZvPhyXK+Ga4kESgBDpqlNV5mGzovu26cFSOwT2mN02QanSG7aLJIbJ5dJhR8NUsCZ/2SjU5n4jmgeMH8lRmvANo+/H1TrW8fr9lDxVE6iSQNA78vZA9iKIeHTex6x+BYT7RslIqb4GhIPhw/Oq27DYgRax4gD1uP0QttjljXODrQ4bruN/NBmOzLS2rSdwcHMPiBIRniscKLH1CJDWOMc4Ei3iEOZNUaG1aW7L2k1KcfzsuACSBfu+ZV/XqhzeDg4WHMHggz/I8NiMRXih3zdx0aATefstIwOwWKcP3mJYwcmMLj6kx8FYbHbNtpNO40N3jJ+0o2oYf0CAPwnsgw1TtYipXqnq/dH+lsJ+r7HcvcbU3j/wCx31RvM2CkMpoM6xHsQwUfu3VabuBDp+aq8V7JsVQZv0MQKpZcU3siQLwHTqtdkBIfUlBnGyW0rnjdc4h7bOa6xaRYgjmjzC4olqqs72QoV5qbvu6vCqzsunhP8w6FD+y2fVGvfQr9+m4tJ5jg4eIgoL/Pe0LajTxVTRqlhFRvmPmFf4ijvhUlNoD3NOhPxQWtMh7ZDt4G4JTmHdIgqpoPNJ+6e4fh1Vjh3dqP1QTq1h+fNVNXEtvAJPJT8Ubc/wBVWBkO4H86aIJJqTA3f09VWV6I3j9lMFSDYJZe03+/2QSW1gy3eESf05pw4mRAnlb86jVRKdQRbSY00Snv3TvX6xz+6CzpOBE6+iTiTafn9IuoVWpEEEacXGD8+SiY7MYY6N2REidPgEEHE5tuvO6YcJmB9NVT5xtB+7d7yY5wR53Cg4muDefoLWjiEH7V5vM02+cR9kETE51GJ3qZknTjf6o32SyZxa11S8d0chMwEP7E7H3FaqLnutPAc/Fapl2DgDggs8HTAaABCsKNKFGwwU5pQLaIXQ9eaxL3QNECCF51SEl71Fr1LXQN4rGTIFlmmb4r3eZNPCowerCR9QjXH5rTaSHODbTJMQsWzraT3mOYQ6WskAjq79Ag3HBYuW6qFjWdsEKkyXM95oV4wzCB+ph95o5/RQsHW3X7h1Hd6jl5K6o4UbnkqTMcOZDmzvtuPJBYYh8xMDzjRQq9aJgi3JOUa4qsDt4W1bHdPnwKqM0xRkgA2/PBBObiQOF0tlYETf0hQMCd+5JJImwm/lorljRF6bvVo+BKCM7FWNh2XB/rE+m8fTzVg4ieR0iwMRP1KosVIBadJaQecOb4cwFZYLETYgTIif8ALx8wgTiqzgD2gIHEH0mUKZpmtT/Eb6H0jeCKsyG/TJETqI9CBHks9zirY3jX9EA3mmdua5zA+eoAb9+nFe2Wyc4ir718ljCDe8nzT2D2Er4ntsdTubgm4B8Ee5PsbWwtIN3d8alzO0PTggssqZcWRHQozdV2U0I1F+R1V46wQKoCdAp1ChxKZwrbKW19kHXGFGqV1GxeMvEqlx+chgN5QXFfGgIO2r21p4dpJdflxPgqjP8AbltNhJd5TeVkOcZs/E1S9xPQcAEEnONoauKquc9x3ZMNmwHXmq91JzHtLhG81tRvVrp3T8FMwIptfT943ep7wL2gwXgX3d7gDEHpKu/aJmn7VVo12UxTY2k2lDRDQAZYJ6bxHogJtmMSdxpnl4o7yx5KzPYzGhze0dOX3Wh5ZmNMCxk8UBphGSxQMwwgMnQruWZoCrOtRDxIQA2JpFjt9tjx69CPqqytvVi8gO3Wd46QTFj1v8kXZnk1QAllMv5iRJ9Sntk8t3sC0VWFj6suqNIhwcSRDuoAA8kFJldHdZ2TAIMDyGnol18TDj+vJLdSNI+70LTE8+yb+YVbvE/zH0+6CfmtLfYd3vC/KYIMdPqqDLM4ivuifPodfCOPVEFAgDvC+sXjiD4GefACFn22NE4bEsrNJax3ZPiJ9LFBoFfENDASXDd3udySCIlZztFiRvOLdDp56hWwzj3rGkuGgifG6HsW73tRoF4NxzE2+CC3yrFPo0gQbkx9TZHuW525lNvP6nmgyrhWOqU6YsGa21JuZV9iMLuwB4xPPRAX4XOmVI3mgnSRqnMQ0Pux1hqDr5c0L4JpAN9ApOHxJHE2QFWDdItdP15iwKoMNmjmCRy0KsaW0LSLgjwQC+0ec/s4c5+8G84MLNtqNt2utSdJmZWke1Wq7EZc9mGBqOLm7wGu6DLl88uBBIIg6GeHkgVjcW6o4ucZJSsHWDTOqYcuBBIqVd506BH+UYKnUbTYQ1zS3dIJtBgmTwNlnbXLQ9nK7TTZEGIkIOY/YGvg96th6jH0GtL3Ne7ccxobvETcPESAbd26vNjqdXEhri1tJp4G7iOcK4w2MFRnuXDsvY5jp0II3ePiVS7H4k0nupO1Y4t/0mJ8xdBqmWZFTYATLz108miytgFEy2rLQpiDyjYCpLT0c8ejj9ErE4xlMdpwHTifAIf/AOLdp4YYa928DrcgSLaaIH8/wzHPDuIbB68vMXQ8/BXsbeCm1MVFjoeXBMOpdT6II76AaRrHIXjj8ghHbWszEUzR0OoPJw7p8OCLM2x8NuY5Drp9Cs/zvHtDSfP7fFANYDNN2mWk9oWPG8/YIn2Tyve7ZkjUk8IugXDtNSuI/iN1sGAw4pUBFi4BvpqfVB3KsFvvc7+YjgrJtIuqSDofgFzDU/dUp4xfxKeyit8bXQSCIAtBN/wpdJ0xNpUmvVBMc0plMDgYQRqjzo0rmIdwiycxFBsyCRHBQKz7wD1QLdWLBut4n8usR2vrh+LqkNDe0Z6nmtezLF7rHu4NaVhuIqFznONySSUDBXpXSklB6VdZNmppEcfoqUJ+mUGkYLNN8DtRIjkbSRHTX8smcqzZtTGvFMkkQHW1cLGOJ0F0J4HMtzWVOyraQsMNY2noJY0B0AySSdT4oN7y7O6dOnLjcCSONlFzDbB0nchoB11J9bLPMPmDw8Bzy4aEm0tddrtPD4ohw9Ilsm5HZNtRwNvRBYVqpqGS64ve8tP2SKDBO7BaNRBt5eB+ai4CoWxxc0xINiOE/wBvyKsathaZHaE69RfWxI8UEynR3mzbqev2K4aX9QXcLXkTNnenQkcEuowSez8SgyPaDaQga3vb88vignEYxzzJKl5g8l8OMiY+Kl4DZsVHubvkbs/wzMHxCBnZmqG1d5zSY4gTdaazG06xYG1AC0CRxBmVGyTZ2lTpbsTBuTxMLtfZSm4728QTy/3QEmJYSwakOmYFrJ7LKIbzsFTNwz6VGW1HdkQAdI9VU5dtfUBhzWukxxbogOMOw71/FTRWtc6Ksy3G74ndA08lZ4toHAHhxHyQMPqSCVAqNEzCmbocIgjwP6JjGUYbAQDG01Q/s1SO8QY69FnWH2bduku7JA48r3tw7JutSzzDwGDqOHifoqPEYUBxEyLfER9z5oMurU4KZcFb5/hwyq4DmqooGk+xMlScPTkE8h9YQc307h60GdeiZdUE90eZN/SEulWbPcj+531KA+y/Ee8pMcLlnYPg67T4C4RZleMDmtNu1LHjrMT0vdBGyleW1Bp+7J82GWlFGQUJbVM6Br/M9n6BBcMobpnTn58x48VY0JgjiLjw4i/Hj6qrp4gkwf4rHj0J84S6OPcPd8ySJ8J/8fiUFvh2w4gXBuL2ExPnPzTstNy6/mo2PxYY1pDRe4v3dPVOUmvcA4VN2eAaIHq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94" name="Picture 26" descr="http://t1.gstatic.com/images?q=tbn:ANd9GcQu-YQbjwLKLjSqiKE0KQ8-LgergukeK3c4FFkqeIzqTo2x_CK-"/>
          <p:cNvPicPr>
            <a:picLocks noChangeAspect="1" noChangeArrowheads="1"/>
          </p:cNvPicPr>
          <p:nvPr/>
        </p:nvPicPr>
        <p:blipFill>
          <a:blip r:embed="rId11"/>
          <a:srcRect/>
          <a:stretch>
            <a:fillRect/>
          </a:stretch>
        </p:blipFill>
        <p:spPr bwMode="auto">
          <a:xfrm>
            <a:off x="5174420" y="4581425"/>
            <a:ext cx="1651903" cy="1109307"/>
          </a:xfrm>
          <a:prstGeom prst="rect">
            <a:avLst/>
          </a:prstGeom>
          <a:noFill/>
        </p:spPr>
      </p:pic>
      <p:pic>
        <p:nvPicPr>
          <p:cNvPr id="7196" name="Picture 28" descr="http://www.ticklethewire.com/wp-content/uploads/2009/09/question-mark-150x150.jpg"/>
          <p:cNvPicPr>
            <a:picLocks noChangeAspect="1" noChangeArrowheads="1"/>
          </p:cNvPicPr>
          <p:nvPr/>
        </p:nvPicPr>
        <p:blipFill>
          <a:blip r:embed="rId12"/>
          <a:srcRect/>
          <a:stretch>
            <a:fillRect/>
          </a:stretch>
        </p:blipFill>
        <p:spPr bwMode="auto">
          <a:xfrm>
            <a:off x="7658100" y="4581425"/>
            <a:ext cx="1028700" cy="1028700"/>
          </a:xfrm>
          <a:prstGeom prst="rect">
            <a:avLst/>
          </a:prstGeom>
          <a:noFill/>
        </p:spPr>
      </p:pic>
    </p:spTree>
    <p:extLst>
      <p:ext uri="{BB962C8B-B14F-4D97-AF65-F5344CB8AC3E}">
        <p14:creationId xmlns:p14="http://schemas.microsoft.com/office/powerpoint/2010/main" val="387813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lvl="0"/>
            <a:r>
              <a:rPr lang="en-US" sz="2800" dirty="0" smtClean="0">
                <a:latin typeface="Calibri" pitchFamily="34" charset="0"/>
              </a:rPr>
              <a:t>Value Proposition</a:t>
            </a:r>
            <a:endParaRPr lang="en-US" sz="2800" dirty="0">
              <a:latin typeface="Calibri" pitchFamily="34" charset="0"/>
            </a:endParaRPr>
          </a:p>
        </p:txBody>
      </p:sp>
      <p:pic>
        <p:nvPicPr>
          <p:cNvPr id="12" name="Content Placeholder 4" descr="Navarra.jpg"/>
          <p:cNvPicPr>
            <a:picLocks noChangeAspect="1"/>
          </p:cNvPicPr>
          <p:nvPr/>
        </p:nvPicPr>
        <p:blipFill>
          <a:blip r:embed="rId3" cstate="print"/>
          <a:stretch>
            <a:fillRect/>
          </a:stretch>
        </p:blipFill>
        <p:spPr>
          <a:xfrm>
            <a:off x="5553737" y="1139756"/>
            <a:ext cx="2771775" cy="2309813"/>
          </a:xfrm>
          <a:prstGeom prst="rect">
            <a:avLst/>
          </a:prstGeom>
        </p:spPr>
      </p:pic>
      <p:pic>
        <p:nvPicPr>
          <p:cNvPr id="13" name="Picture 12" descr="images.jpg"/>
          <p:cNvPicPr>
            <a:picLocks noChangeAspect="1"/>
          </p:cNvPicPr>
          <p:nvPr/>
        </p:nvPicPr>
        <p:blipFill>
          <a:blip r:embed="rId4" cstate="print"/>
          <a:stretch>
            <a:fillRect/>
          </a:stretch>
        </p:blipFill>
        <p:spPr>
          <a:xfrm>
            <a:off x="5782999" y="3886928"/>
            <a:ext cx="2542513" cy="2185300"/>
          </a:xfrm>
          <a:prstGeom prst="rect">
            <a:avLst/>
          </a:prstGeom>
        </p:spPr>
      </p:pic>
      <p:sp>
        <p:nvSpPr>
          <p:cNvPr id="3" name="TextBox 2"/>
          <p:cNvSpPr txBox="1"/>
          <p:nvPr/>
        </p:nvSpPr>
        <p:spPr>
          <a:xfrm>
            <a:off x="542926" y="1009650"/>
            <a:ext cx="4724400"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Offers previously unavailable content from Russell Group and other leading institutions across all disciplines.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Allows quick and seamless discovery and access hard-to-find international dissertations which are otherwise scattered in thousands of institutional repositories.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Save time, costs and resources required to find and get dissertations via ILL.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Dissertations can be searched together with other leading academic content sources in </a:t>
            </a:r>
            <a:r>
              <a:rPr lang="en-US" dirty="0" err="1" smtClean="0"/>
              <a:t>ProQuest’s</a:t>
            </a:r>
            <a:r>
              <a:rPr lang="en-US" dirty="0" smtClean="0"/>
              <a:t> powerful research environment.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Models work of other leading institutions for graduate students.</a:t>
            </a:r>
            <a:endParaRPr lang="en-US" dirty="0"/>
          </a:p>
        </p:txBody>
      </p:sp>
    </p:spTree>
    <p:extLst>
      <p:ext uri="{BB962C8B-B14F-4D97-AF65-F5344CB8AC3E}">
        <p14:creationId xmlns:p14="http://schemas.microsoft.com/office/powerpoint/2010/main" val="39790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1828800"/>
            <a:ext cx="6718300" cy="3911600"/>
          </a:xfrm>
          <a:prstGeom prst="rect">
            <a:avLst/>
          </a:prstGeom>
        </p:spPr>
      </p:pic>
    </p:spTree>
    <p:extLst>
      <p:ext uri="{BB962C8B-B14F-4D97-AF65-F5344CB8AC3E}">
        <p14:creationId xmlns:p14="http://schemas.microsoft.com/office/powerpoint/2010/main" val="297002011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783774" y="2003777"/>
            <a:ext cx="8086690" cy="750906"/>
          </a:xfrm>
          <a:prstGeom prst="rect">
            <a:avLst/>
          </a:prstGeom>
        </p:spPr>
        <p:txBody>
          <a:bodyPr anchor="b"/>
          <a:lstStyle>
            <a:lvl1pPr marL="0" indent="0" algn="ctr" defTabSz="457200" rtl="0" eaLnBrk="1" latinLnBrk="0" hangingPunct="1">
              <a:spcBef>
                <a:spcPct val="20000"/>
              </a:spcBef>
              <a:buFont typeface="Arial"/>
              <a:buNone/>
              <a:defRPr sz="2000" kern="1200">
                <a:solidFill>
                  <a:schemeClr val="bg1"/>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l"/>
            <a:r>
              <a:rPr lang="en-US" i="1" dirty="0" smtClean="0"/>
              <a:t>Discovery, Management and Assessment for a Transformed Library </a:t>
            </a:r>
            <a:endParaRPr lang="en-US" i="1" dirty="0"/>
          </a:p>
        </p:txBody>
      </p:sp>
      <p:sp>
        <p:nvSpPr>
          <p:cNvPr id="11" name="Title 1"/>
          <p:cNvSpPr txBox="1">
            <a:spLocks/>
          </p:cNvSpPr>
          <p:nvPr/>
        </p:nvSpPr>
        <p:spPr>
          <a:xfrm>
            <a:off x="762505" y="1649901"/>
            <a:ext cx="7772400" cy="705556"/>
          </a:xfrm>
          <a:prstGeom prst="rect">
            <a:avLst/>
          </a:prstGeom>
        </p:spPr>
        <p:txBody>
          <a:bodyPr anchor="t"/>
          <a:lstStyle>
            <a:lvl1pPr algn="l" defTabSz="457200" rtl="0" eaLnBrk="1" latinLnBrk="0" hangingPunct="1">
              <a:spcBef>
                <a:spcPct val="0"/>
              </a:spcBef>
              <a:buNone/>
              <a:defRPr sz="4000" b="1" kern="1200" cap="all">
                <a:solidFill>
                  <a:schemeClr val="bg1"/>
                </a:solidFill>
                <a:latin typeface="+mj-lt"/>
                <a:ea typeface="+mj-ea"/>
                <a:cs typeface="+mj-cs"/>
              </a:defRPr>
            </a:lvl1pPr>
          </a:lstStyle>
          <a:p>
            <a:r>
              <a:rPr lang="en-US" dirty="0" smtClean="0"/>
              <a:t>INTOTA</a:t>
            </a:r>
            <a:r>
              <a:rPr lang="en-US" sz="3200" baseline="30000" dirty="0" smtClean="0"/>
              <a:t>™</a:t>
            </a:r>
            <a:endParaRPr lang="en-US" sz="3200" baseline="30000" dirty="0"/>
          </a:p>
        </p:txBody>
      </p:sp>
      <p:pic>
        <p:nvPicPr>
          <p:cNvPr id="12" name="Picture 11" descr="start he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99432"/>
            <a:ext cx="9144000" cy="2258568"/>
          </a:xfrm>
          <a:prstGeom prst="rect">
            <a:avLst/>
          </a:prstGeom>
        </p:spPr>
      </p:pic>
    </p:spTree>
    <p:extLst>
      <p:ext uri="{BB962C8B-B14F-4D97-AF65-F5344CB8AC3E}">
        <p14:creationId xmlns:p14="http://schemas.microsoft.com/office/powerpoint/2010/main" val="3850215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9969" y="1828798"/>
            <a:ext cx="8382000" cy="2751522"/>
          </a:xfrm>
          <a:prstGeom prst="rect">
            <a:avLst/>
          </a:prstGeom>
          <a:noFill/>
        </p:spPr>
        <p:txBody>
          <a:bodyPr wrap="square" rtlCol="0">
            <a:spAutoFit/>
          </a:bodyPr>
          <a:lstStyle/>
          <a:p>
            <a:pPr algn="ctr">
              <a:lnSpc>
                <a:spcPct val="90000"/>
              </a:lnSpc>
              <a:spcAft>
                <a:spcPts val="1000"/>
              </a:spcAft>
            </a:pPr>
            <a:r>
              <a:rPr lang="en-US" sz="4800" b="1" dirty="0" smtClean="0">
                <a:solidFill>
                  <a:schemeClr val="tx1">
                    <a:lumMod val="50000"/>
                    <a:lumOff val="50000"/>
                  </a:schemeClr>
                </a:solidFill>
                <a:latin typeface="Calibri" panose="020F0502020204030204" pitchFamily="34" charset="0"/>
              </a:rPr>
              <a:t>Your collections have transformed, now it’s time to transform the way you manage those collections.</a:t>
            </a:r>
            <a:endParaRPr lang="en-US" sz="4800" b="1" dirty="0">
              <a:solidFill>
                <a:schemeClr val="tx1">
                  <a:lumMod val="50000"/>
                  <a:lumOff val="50000"/>
                </a:schemeClr>
              </a:solidFill>
              <a:latin typeface="Calibri" panose="020F0502020204030204" pitchFamily="34" charset="0"/>
            </a:endParaRPr>
          </a:p>
        </p:txBody>
      </p:sp>
    </p:spTree>
    <p:extLst>
      <p:ext uri="{BB962C8B-B14F-4D97-AF65-F5344CB8AC3E}">
        <p14:creationId xmlns:p14="http://schemas.microsoft.com/office/powerpoint/2010/main" val="52340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000000"/>
                </a:solidFill>
                <a:latin typeface="Arial"/>
              </a:rPr>
              <a:t>ProQuest Confidential</a:t>
            </a:r>
            <a:endParaRPr lang="en-US" dirty="0">
              <a:solidFill>
                <a:srgbClr val="000000"/>
              </a:solidFill>
              <a:latin typeface="Arial"/>
            </a:endParaRPr>
          </a:p>
        </p:txBody>
      </p:sp>
      <p:sp>
        <p:nvSpPr>
          <p:cNvPr id="4" name="Title 3"/>
          <p:cNvSpPr>
            <a:spLocks noGrp="1"/>
          </p:cNvSpPr>
          <p:nvPr>
            <p:ph type="title"/>
          </p:nvPr>
        </p:nvSpPr>
        <p:spPr/>
        <p:txBody>
          <a:bodyPr vert="horz" lIns="91440" tIns="45720" rIns="91440" bIns="45720" rtlCol="0" anchor="ctr">
            <a:noAutofit/>
          </a:bodyPr>
          <a:lstStyle/>
          <a:p>
            <a:pPr>
              <a:lnSpc>
                <a:spcPct val="90000"/>
              </a:lnSpc>
            </a:pPr>
            <a:r>
              <a:rPr lang="en-US" sz="2800" b="0" dirty="0">
                <a:solidFill>
                  <a:srgbClr val="404040"/>
                </a:solidFill>
                <a:latin typeface="Calibri" pitchFamily="34" charset="0"/>
              </a:rPr>
              <a:t>Biggest Pain Points</a:t>
            </a:r>
          </a:p>
        </p:txBody>
      </p:sp>
      <p:graphicFrame>
        <p:nvGraphicFramePr>
          <p:cNvPr id="5" name="Content Placeholder 4"/>
          <p:cNvGraphicFramePr>
            <a:graphicFrameLocks/>
          </p:cNvGraphicFramePr>
          <p:nvPr>
            <p:custDataLst>
              <p:tags r:id="rId1"/>
            </p:custDataLst>
            <p:extLst>
              <p:ext uri="{D42A27DB-BD31-4B8C-83A1-F6EECF244321}">
                <p14:modId xmlns:p14="http://schemas.microsoft.com/office/powerpoint/2010/main" val="1991033823"/>
              </p:ext>
            </p:extLst>
          </p:nvPr>
        </p:nvGraphicFramePr>
        <p:xfrm>
          <a:off x="757647" y="1515292"/>
          <a:ext cx="7582766" cy="40902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347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79692889.jpeg"/>
          <p:cNvPicPr>
            <a:picLocks noChangeAspect="1"/>
          </p:cNvPicPr>
          <p:nvPr/>
        </p:nvPicPr>
        <p:blipFill>
          <a:blip r:embed="rId3"/>
          <a:stretch>
            <a:fillRect/>
          </a:stretch>
        </p:blipFill>
        <p:spPr>
          <a:xfrm>
            <a:off x="201882" y="2198301"/>
            <a:ext cx="8679071" cy="1176625"/>
          </a:xfrm>
          <a:prstGeom prst="rect">
            <a:avLst/>
          </a:prstGeom>
        </p:spPr>
      </p:pic>
      <p:pic>
        <p:nvPicPr>
          <p:cNvPr id="10" name="Picture 9" descr="179692889.jpeg"/>
          <p:cNvPicPr>
            <a:picLocks noChangeAspect="1"/>
          </p:cNvPicPr>
          <p:nvPr/>
        </p:nvPicPr>
        <p:blipFill>
          <a:blip r:embed="rId3"/>
          <a:stretch>
            <a:fillRect/>
          </a:stretch>
        </p:blipFill>
        <p:spPr>
          <a:xfrm>
            <a:off x="201882" y="3324127"/>
            <a:ext cx="8679071" cy="1176625"/>
          </a:xfrm>
          <a:prstGeom prst="rect">
            <a:avLst/>
          </a:prstGeom>
        </p:spPr>
      </p:pic>
      <p:pic>
        <p:nvPicPr>
          <p:cNvPr id="11" name="Picture 10" descr="179692889.jpeg"/>
          <p:cNvPicPr>
            <a:picLocks noChangeAspect="1"/>
          </p:cNvPicPr>
          <p:nvPr/>
        </p:nvPicPr>
        <p:blipFill>
          <a:blip r:embed="rId3"/>
          <a:stretch>
            <a:fillRect/>
          </a:stretch>
        </p:blipFill>
        <p:spPr>
          <a:xfrm>
            <a:off x="201882" y="4433020"/>
            <a:ext cx="8679071" cy="1176625"/>
          </a:xfrm>
          <a:prstGeom prst="rect">
            <a:avLst/>
          </a:prstGeom>
        </p:spPr>
      </p:pic>
      <p:pic>
        <p:nvPicPr>
          <p:cNvPr id="12" name="Picture 11" descr="179692889.jpeg"/>
          <p:cNvPicPr>
            <a:picLocks noChangeAspect="1"/>
          </p:cNvPicPr>
          <p:nvPr/>
        </p:nvPicPr>
        <p:blipFill>
          <a:blip r:embed="rId3"/>
          <a:stretch>
            <a:fillRect/>
          </a:stretch>
        </p:blipFill>
        <p:spPr>
          <a:xfrm>
            <a:off x="201882" y="5528978"/>
            <a:ext cx="8679071" cy="1176625"/>
          </a:xfrm>
          <a:prstGeom prst="rect">
            <a:avLst/>
          </a:prstGeom>
        </p:spPr>
      </p:pic>
      <p:pic>
        <p:nvPicPr>
          <p:cNvPr id="3" name="Picture 2" descr="179692889.jpeg"/>
          <p:cNvPicPr>
            <a:picLocks noChangeAspect="1"/>
          </p:cNvPicPr>
          <p:nvPr/>
        </p:nvPicPr>
        <p:blipFill>
          <a:blip r:embed="rId3"/>
          <a:stretch>
            <a:fillRect/>
          </a:stretch>
        </p:blipFill>
        <p:spPr>
          <a:xfrm>
            <a:off x="201882" y="1072475"/>
            <a:ext cx="8679071" cy="1176625"/>
          </a:xfrm>
          <a:prstGeom prst="rect">
            <a:avLst/>
          </a:prstGeom>
        </p:spPr>
      </p:pic>
      <p:sp>
        <p:nvSpPr>
          <p:cNvPr id="26" name="Title 69"/>
          <p:cNvSpPr txBox="1">
            <a:spLocks/>
          </p:cNvSpPr>
          <p:nvPr/>
        </p:nvSpPr>
        <p:spPr>
          <a:xfrm>
            <a:off x="201882" y="11875"/>
            <a:ext cx="7398328" cy="84314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kern="1200">
                <a:solidFill>
                  <a:srgbClr val="404040"/>
                </a:solidFill>
                <a:latin typeface="+mj-lt"/>
                <a:ea typeface="+mj-ea"/>
                <a:cs typeface="+mj-cs"/>
              </a:defRPr>
            </a:lvl1pPr>
          </a:lstStyle>
          <a:p>
            <a:pPr>
              <a:lnSpc>
                <a:spcPct val="90000"/>
              </a:lnSpc>
            </a:pPr>
            <a:r>
              <a:rPr lang="en-US" sz="2800" dirty="0">
                <a:latin typeface="Calibri" pitchFamily="34" charset="0"/>
              </a:rPr>
              <a:t>Can Available Systems Address </a:t>
            </a:r>
            <a:r>
              <a:rPr lang="en-US" sz="2800" dirty="0" smtClean="0">
                <a:latin typeface="Calibri" pitchFamily="34" charset="0"/>
              </a:rPr>
              <a:t>Your Needs</a:t>
            </a:r>
            <a:r>
              <a:rPr lang="en-US" sz="2800" dirty="0">
                <a:latin typeface="Calibri" pitchFamily="34" charset="0"/>
              </a:rPr>
              <a:t>?</a:t>
            </a:r>
          </a:p>
        </p:txBody>
      </p:sp>
      <p:sp>
        <p:nvSpPr>
          <p:cNvPr id="4" name="TextBox 3"/>
          <p:cNvSpPr txBox="1"/>
          <p:nvPr/>
        </p:nvSpPr>
        <p:spPr>
          <a:xfrm>
            <a:off x="2167466" y="1417719"/>
            <a:ext cx="5854295" cy="480131"/>
          </a:xfrm>
          <a:prstGeom prst="rect">
            <a:avLst/>
          </a:prstGeom>
          <a:noFill/>
        </p:spPr>
        <p:txBody>
          <a:bodyPr wrap="square" rtlCol="0">
            <a:spAutoFit/>
          </a:bodyPr>
          <a:lstStyle/>
          <a:p>
            <a:pPr>
              <a:lnSpc>
                <a:spcPct val="90000"/>
              </a:lnSpc>
              <a:spcAft>
                <a:spcPts val="1000"/>
              </a:spcAft>
            </a:pPr>
            <a:r>
              <a:rPr lang="en-US" sz="2800" dirty="0" smtClean="0">
                <a:solidFill>
                  <a:srgbClr val="4D4D4F"/>
                </a:solidFill>
                <a:latin typeface="Calibri" pitchFamily="34" charset="0"/>
              </a:rPr>
              <a:t>New offerings built on old workflows</a:t>
            </a:r>
            <a:endParaRPr lang="en-US" sz="2800" dirty="0">
              <a:solidFill>
                <a:srgbClr val="4D4D4F"/>
              </a:solidFill>
              <a:latin typeface="Calibri" pitchFamily="34" charset="0"/>
            </a:endParaRPr>
          </a:p>
        </p:txBody>
      </p:sp>
      <p:sp>
        <p:nvSpPr>
          <p:cNvPr id="5" name="TextBox 4"/>
          <p:cNvSpPr txBox="1"/>
          <p:nvPr/>
        </p:nvSpPr>
        <p:spPr>
          <a:xfrm>
            <a:off x="2167466" y="2506133"/>
            <a:ext cx="5854295" cy="480131"/>
          </a:xfrm>
          <a:prstGeom prst="rect">
            <a:avLst/>
          </a:prstGeom>
          <a:noFill/>
        </p:spPr>
        <p:txBody>
          <a:bodyPr wrap="square" rtlCol="0">
            <a:spAutoFit/>
          </a:bodyPr>
          <a:lstStyle/>
          <a:p>
            <a:pPr>
              <a:lnSpc>
                <a:spcPct val="90000"/>
              </a:lnSpc>
              <a:spcAft>
                <a:spcPts val="1000"/>
              </a:spcAft>
            </a:pPr>
            <a:r>
              <a:rPr lang="en-US" sz="2800" dirty="0" smtClean="0">
                <a:solidFill>
                  <a:srgbClr val="4D4D4F"/>
                </a:solidFill>
                <a:latin typeface="Calibri" pitchFamily="34" charset="0"/>
              </a:rPr>
              <a:t>Not true multi-tenant </a:t>
            </a:r>
            <a:r>
              <a:rPr lang="en-US" sz="2800" dirty="0" err="1" smtClean="0">
                <a:solidFill>
                  <a:srgbClr val="4D4D4F"/>
                </a:solidFill>
                <a:latin typeface="Calibri" pitchFamily="34" charset="0"/>
              </a:rPr>
              <a:t>SaaS</a:t>
            </a:r>
            <a:endParaRPr lang="en-US" sz="2800" dirty="0">
              <a:solidFill>
                <a:srgbClr val="4D4D4F"/>
              </a:solidFill>
              <a:latin typeface="Calibri" pitchFamily="34" charset="0"/>
            </a:endParaRPr>
          </a:p>
        </p:txBody>
      </p:sp>
      <p:sp>
        <p:nvSpPr>
          <p:cNvPr id="6" name="TextBox 5"/>
          <p:cNvSpPr txBox="1"/>
          <p:nvPr/>
        </p:nvSpPr>
        <p:spPr>
          <a:xfrm>
            <a:off x="2167466" y="3623733"/>
            <a:ext cx="5854295" cy="487313"/>
          </a:xfrm>
          <a:prstGeom prst="rect">
            <a:avLst/>
          </a:prstGeom>
          <a:noFill/>
        </p:spPr>
        <p:txBody>
          <a:bodyPr wrap="square" rtlCol="0">
            <a:spAutoFit/>
          </a:bodyPr>
          <a:lstStyle/>
          <a:p>
            <a:pPr>
              <a:lnSpc>
                <a:spcPct val="90000"/>
              </a:lnSpc>
              <a:spcAft>
                <a:spcPts val="1000"/>
              </a:spcAft>
            </a:pPr>
            <a:r>
              <a:rPr lang="en-US" sz="2800" dirty="0">
                <a:solidFill>
                  <a:srgbClr val="4D4D4F"/>
                </a:solidFill>
                <a:latin typeface="Calibri" pitchFamily="34" charset="0"/>
              </a:rPr>
              <a:t>Not networked</a:t>
            </a:r>
          </a:p>
        </p:txBody>
      </p:sp>
      <p:sp>
        <p:nvSpPr>
          <p:cNvPr id="7" name="TextBox 6"/>
          <p:cNvSpPr txBox="1"/>
          <p:nvPr/>
        </p:nvSpPr>
        <p:spPr>
          <a:xfrm>
            <a:off x="2167466" y="4741333"/>
            <a:ext cx="5854295" cy="487313"/>
          </a:xfrm>
          <a:prstGeom prst="rect">
            <a:avLst/>
          </a:prstGeom>
          <a:noFill/>
        </p:spPr>
        <p:txBody>
          <a:bodyPr wrap="square" rtlCol="0">
            <a:spAutoFit/>
          </a:bodyPr>
          <a:lstStyle/>
          <a:p>
            <a:pPr>
              <a:lnSpc>
                <a:spcPct val="90000"/>
              </a:lnSpc>
              <a:spcAft>
                <a:spcPts val="1000"/>
              </a:spcAft>
            </a:pPr>
            <a:r>
              <a:rPr lang="en-US" sz="2800" dirty="0">
                <a:solidFill>
                  <a:srgbClr val="4D4D4F"/>
                </a:solidFill>
                <a:latin typeface="Calibri" pitchFamily="34" charset="0"/>
              </a:rPr>
              <a:t>Don’t address your biggest </a:t>
            </a:r>
            <a:r>
              <a:rPr lang="en-US" sz="2800" dirty="0" smtClean="0">
                <a:solidFill>
                  <a:srgbClr val="4D4D4F"/>
                </a:solidFill>
                <a:latin typeface="Calibri" pitchFamily="34" charset="0"/>
              </a:rPr>
              <a:t>challenges</a:t>
            </a:r>
            <a:endParaRPr lang="en-US" sz="2800" dirty="0">
              <a:solidFill>
                <a:srgbClr val="4D4D4F"/>
              </a:solidFill>
              <a:latin typeface="Calibri" pitchFamily="34" charset="0"/>
            </a:endParaRPr>
          </a:p>
        </p:txBody>
      </p:sp>
      <p:sp>
        <p:nvSpPr>
          <p:cNvPr id="8" name="TextBox 7"/>
          <p:cNvSpPr txBox="1"/>
          <p:nvPr/>
        </p:nvSpPr>
        <p:spPr>
          <a:xfrm>
            <a:off x="2167466" y="5825067"/>
            <a:ext cx="5854295" cy="480131"/>
          </a:xfrm>
          <a:prstGeom prst="rect">
            <a:avLst/>
          </a:prstGeom>
          <a:noFill/>
        </p:spPr>
        <p:txBody>
          <a:bodyPr wrap="square" rtlCol="0">
            <a:spAutoFit/>
          </a:bodyPr>
          <a:lstStyle/>
          <a:p>
            <a:pPr>
              <a:lnSpc>
                <a:spcPct val="90000"/>
              </a:lnSpc>
              <a:spcAft>
                <a:spcPts val="1000"/>
              </a:spcAft>
            </a:pPr>
            <a:r>
              <a:rPr lang="en-US" sz="2800" dirty="0" smtClean="0">
                <a:solidFill>
                  <a:srgbClr val="4D4D4F"/>
                </a:solidFill>
                <a:latin typeface="Calibri" pitchFamily="34" charset="0"/>
              </a:rPr>
              <a:t>Intensive migrations</a:t>
            </a:r>
            <a:endParaRPr lang="en-US" sz="2800" dirty="0">
              <a:solidFill>
                <a:srgbClr val="4D4D4F"/>
              </a:solidFill>
              <a:latin typeface="Calibri" pitchFamily="34" charset="0"/>
            </a:endParaRPr>
          </a:p>
        </p:txBody>
      </p:sp>
    </p:spTree>
    <p:extLst>
      <p:ext uri="{BB962C8B-B14F-4D97-AF65-F5344CB8AC3E}">
        <p14:creationId xmlns:p14="http://schemas.microsoft.com/office/powerpoint/2010/main" val="160596239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ackmalcolm.com/blog/wp-content/uploads/2011/08/columns.jpg"/>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837897"/>
            <a:ext cx="9144000" cy="60673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a:bodyPr>
          <a:lstStyle/>
          <a:p>
            <a:r>
              <a:rPr lang="en-US" sz="2800" b="0" dirty="0">
                <a:solidFill>
                  <a:srgbClr val="404040"/>
                </a:solidFill>
                <a:latin typeface="Calibri" pitchFamily="34" charset="0"/>
              </a:rPr>
              <a:t>The Pillars of Intota</a:t>
            </a:r>
          </a:p>
        </p:txBody>
      </p:sp>
      <p:sp>
        <p:nvSpPr>
          <p:cNvPr id="7" name="Rounded Rectangle 6"/>
          <p:cNvSpPr/>
          <p:nvPr/>
        </p:nvSpPr>
        <p:spPr>
          <a:xfrm>
            <a:off x="938147" y="3831555"/>
            <a:ext cx="7123671" cy="771880"/>
          </a:xfrm>
          <a:prstGeom prst="roundRect">
            <a:avLst/>
          </a:prstGeom>
          <a:solidFill>
            <a:srgbClr val="A1AA3B">
              <a:alpha val="87843"/>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82058" tIns="41029" rIns="82058" bIns="41029" rtlCol="0" anchor="ctr"/>
          <a:lstStyle/>
          <a:p>
            <a:pPr algn="ctr"/>
            <a:r>
              <a:rPr lang="en-US" sz="2500" b="1" dirty="0">
                <a:solidFill>
                  <a:schemeClr val="bg2"/>
                </a:solidFill>
                <a:latin typeface="Arial" pitchFamily="34" charset="0"/>
                <a:cs typeface="Arial" pitchFamily="34" charset="0"/>
              </a:rPr>
              <a:t>Unified, Intelligent Workflows</a:t>
            </a:r>
          </a:p>
        </p:txBody>
      </p:sp>
      <p:sp>
        <p:nvSpPr>
          <p:cNvPr id="8" name="Rounded Rectangle 7"/>
          <p:cNvSpPr/>
          <p:nvPr/>
        </p:nvSpPr>
        <p:spPr>
          <a:xfrm>
            <a:off x="938147" y="1795583"/>
            <a:ext cx="7123673" cy="775866"/>
          </a:xfrm>
          <a:prstGeom prst="roundRect">
            <a:avLst/>
          </a:prstGeom>
          <a:solidFill>
            <a:srgbClr val="A1AA3B">
              <a:alpha val="87843"/>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82058" tIns="41029" rIns="82058" bIns="41029" rtlCol="0" anchor="ctr"/>
          <a:lstStyle/>
          <a:p>
            <a:pPr algn="ctr"/>
            <a:r>
              <a:rPr lang="en-US" sz="2500" b="1" dirty="0">
                <a:solidFill>
                  <a:schemeClr val="bg2"/>
                </a:solidFill>
                <a:latin typeface="Arial" pitchFamily="34" charset="0"/>
                <a:cs typeface="Arial" pitchFamily="34" charset="0"/>
              </a:rPr>
              <a:t>Comprehensive Knowledgebase</a:t>
            </a:r>
          </a:p>
        </p:txBody>
      </p:sp>
      <p:sp>
        <p:nvSpPr>
          <p:cNvPr id="9" name="Rounded Rectangle 8"/>
          <p:cNvSpPr/>
          <p:nvPr/>
        </p:nvSpPr>
        <p:spPr>
          <a:xfrm>
            <a:off x="938147" y="2815564"/>
            <a:ext cx="7123673" cy="771876"/>
          </a:xfrm>
          <a:prstGeom prst="roundRect">
            <a:avLst/>
          </a:prstGeom>
          <a:solidFill>
            <a:srgbClr val="A1AA3B">
              <a:alpha val="87843"/>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82058" tIns="41029" rIns="82058" bIns="41029" rtlCol="0" anchor="ctr"/>
          <a:lstStyle/>
          <a:p>
            <a:pPr algn="ctr"/>
            <a:r>
              <a:rPr lang="en-US" sz="2500" b="1" dirty="0">
                <a:solidFill>
                  <a:schemeClr val="bg2"/>
                </a:solidFill>
                <a:latin typeface="Arial" pitchFamily="34" charset="0"/>
                <a:cs typeface="Arial" pitchFamily="34" charset="0"/>
              </a:rPr>
              <a:t>Complete Collection Assessment</a:t>
            </a:r>
          </a:p>
        </p:txBody>
      </p:sp>
      <p:sp>
        <p:nvSpPr>
          <p:cNvPr id="10" name="Rounded Rectangle 9"/>
          <p:cNvSpPr/>
          <p:nvPr/>
        </p:nvSpPr>
        <p:spPr>
          <a:xfrm>
            <a:off x="938145" y="4847549"/>
            <a:ext cx="7123673" cy="844896"/>
          </a:xfrm>
          <a:prstGeom prst="roundRect">
            <a:avLst/>
          </a:prstGeom>
          <a:solidFill>
            <a:srgbClr val="A1AA3B">
              <a:alpha val="87843"/>
            </a:srgbClr>
          </a:solidFill>
          <a:ln>
            <a:solidFill>
              <a:schemeClr val="tx1">
                <a:lumMod val="50000"/>
                <a:lumOff val="50000"/>
              </a:schemeClr>
            </a:solidFill>
          </a:ln>
        </p:spPr>
        <p:style>
          <a:lnRef idx="2">
            <a:schemeClr val="accent2">
              <a:shade val="50000"/>
            </a:schemeClr>
          </a:lnRef>
          <a:fillRef idx="1">
            <a:schemeClr val="accent2"/>
          </a:fillRef>
          <a:effectRef idx="0">
            <a:schemeClr val="accent2"/>
          </a:effectRef>
          <a:fontRef idx="minor">
            <a:schemeClr val="lt1"/>
          </a:fontRef>
        </p:style>
        <p:txBody>
          <a:bodyPr lIns="82058" tIns="41029" rIns="82058" bIns="41029" rtlCol="0" anchor="ctr"/>
          <a:lstStyle/>
          <a:p>
            <a:pPr algn="ctr"/>
            <a:r>
              <a:rPr lang="en-US" sz="2500" b="1" dirty="0" smtClean="0">
                <a:solidFill>
                  <a:schemeClr val="bg2"/>
                </a:solidFill>
                <a:latin typeface="Arial" pitchFamily="34" charset="0"/>
                <a:cs typeface="Arial" pitchFamily="34" charset="0"/>
              </a:rPr>
              <a:t>Industry-Leading Discovery &amp; Linking</a:t>
            </a:r>
            <a:endParaRPr lang="en-US" sz="2500" b="1"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44158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slide_5_12.png"/>
          <p:cNvPicPr>
            <a:picLocks noGrp="1" noChangeAspect="1"/>
          </p:cNvPicPr>
          <p:nvPr>
            <p:ph type="pic" idx="1"/>
          </p:nvPr>
        </p:nvPicPr>
        <p:blipFill>
          <a:blip r:embed="rId3"/>
          <a:stretch>
            <a:fillRect/>
          </a:stretch>
        </p:blipFill>
        <p:spPr>
          <a:xfrm>
            <a:off x="516833" y="791669"/>
            <a:ext cx="8133523" cy="6284995"/>
          </a:xfrm>
        </p:spPr>
      </p:pic>
      <p:sp>
        <p:nvSpPr>
          <p:cNvPr id="2" name="Title 1"/>
          <p:cNvSpPr>
            <a:spLocks noGrp="1"/>
          </p:cNvSpPr>
          <p:nvPr>
            <p:ph type="title"/>
          </p:nvPr>
        </p:nvSpPr>
        <p:spPr>
          <a:xfrm>
            <a:off x="231648" y="0"/>
            <a:ext cx="7327102" cy="852493"/>
          </a:xfrm>
        </p:spPr>
        <p:txBody>
          <a:bodyPr vert="horz" lIns="91440" tIns="45720" rIns="91440" bIns="45720" rtlCol="0" anchor="ctr">
            <a:noAutofit/>
          </a:bodyPr>
          <a:lstStyle/>
          <a:p>
            <a:pPr>
              <a:lnSpc>
                <a:spcPct val="90000"/>
              </a:lnSpc>
            </a:pPr>
            <a:r>
              <a:rPr lang="en-US" sz="2800" b="0" dirty="0">
                <a:solidFill>
                  <a:srgbClr val="404040"/>
                </a:solidFill>
                <a:latin typeface="Calibri" pitchFamily="34" charset="0"/>
              </a:rPr>
              <a:t>Intota </a:t>
            </a:r>
            <a:r>
              <a:rPr lang="en-US" sz="2800" b="0" dirty="0" smtClean="0">
                <a:solidFill>
                  <a:srgbClr val="404040"/>
                </a:solidFill>
                <a:latin typeface="Calibri" pitchFamily="34" charset="0"/>
              </a:rPr>
              <a:t>2014 Mid-Year Release</a:t>
            </a:r>
            <a:endParaRPr lang="en-US" sz="2800" b="0" dirty="0">
              <a:solidFill>
                <a:srgbClr val="404040"/>
              </a:solidFill>
              <a:latin typeface="Calibri" pitchFamily="34" charset="0"/>
            </a:endParaRPr>
          </a:p>
        </p:txBody>
      </p:sp>
      <p:pic>
        <p:nvPicPr>
          <p:cNvPr id="8" name="Picture 7" descr="slide_21v4b.png"/>
          <p:cNvPicPr>
            <a:picLocks noChangeAspect="1"/>
          </p:cNvPicPr>
          <p:nvPr/>
        </p:nvPicPr>
        <p:blipFill>
          <a:blip r:embed="rId4"/>
          <a:stretch>
            <a:fillRect/>
          </a:stretch>
        </p:blipFill>
        <p:spPr>
          <a:xfrm>
            <a:off x="1297792" y="2997027"/>
            <a:ext cx="1825528" cy="2555739"/>
          </a:xfrm>
          <a:prstGeom prst="rect">
            <a:avLst/>
          </a:prstGeom>
        </p:spPr>
      </p:pic>
      <p:pic>
        <p:nvPicPr>
          <p:cNvPr id="9" name="Picture 8" descr="slide_21v4e.png"/>
          <p:cNvPicPr>
            <a:picLocks noChangeAspect="1"/>
          </p:cNvPicPr>
          <p:nvPr/>
        </p:nvPicPr>
        <p:blipFill>
          <a:blip r:embed="rId5"/>
          <a:stretch>
            <a:fillRect/>
          </a:stretch>
        </p:blipFill>
        <p:spPr>
          <a:xfrm>
            <a:off x="5907978" y="3069339"/>
            <a:ext cx="1957372" cy="2474605"/>
          </a:xfrm>
          <a:prstGeom prst="rect">
            <a:avLst/>
          </a:prstGeom>
        </p:spPr>
      </p:pic>
      <p:pic>
        <p:nvPicPr>
          <p:cNvPr id="10" name="Picture 9" descr="slide_21v4d.png"/>
          <p:cNvPicPr>
            <a:picLocks noChangeAspect="1"/>
          </p:cNvPicPr>
          <p:nvPr/>
        </p:nvPicPr>
        <p:blipFill>
          <a:blip r:embed="rId6"/>
          <a:stretch>
            <a:fillRect/>
          </a:stretch>
        </p:blipFill>
        <p:spPr>
          <a:xfrm>
            <a:off x="4500631" y="3950359"/>
            <a:ext cx="1561841" cy="1602408"/>
          </a:xfrm>
          <a:prstGeom prst="rect">
            <a:avLst/>
          </a:prstGeom>
        </p:spPr>
      </p:pic>
      <p:pic>
        <p:nvPicPr>
          <p:cNvPr id="12" name="Picture 11" descr="slide_21v4c.png"/>
          <p:cNvPicPr>
            <a:picLocks noChangeAspect="1"/>
          </p:cNvPicPr>
          <p:nvPr/>
        </p:nvPicPr>
        <p:blipFill>
          <a:blip r:embed="rId7"/>
          <a:stretch>
            <a:fillRect/>
          </a:stretch>
        </p:blipFill>
        <p:spPr>
          <a:xfrm>
            <a:off x="3146189" y="3973753"/>
            <a:ext cx="1450280" cy="1592266"/>
          </a:xfrm>
          <a:prstGeom prst="rect">
            <a:avLst/>
          </a:prstGeom>
        </p:spPr>
      </p:pic>
    </p:spTree>
    <p:extLst>
      <p:ext uri="{BB962C8B-B14F-4D97-AF65-F5344CB8AC3E}">
        <p14:creationId xmlns:p14="http://schemas.microsoft.com/office/powerpoint/2010/main" val="674361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Content Placeholder 6" descr="slide_5_12.png"/>
          <p:cNvPicPr>
            <a:picLocks noGrp="1" noChangeAspect="1"/>
          </p:cNvPicPr>
          <p:nvPr>
            <p:ph idx="1"/>
          </p:nvPr>
        </p:nvPicPr>
        <p:blipFill>
          <a:blip r:embed="rId3"/>
          <a:stretch>
            <a:fillRect/>
          </a:stretch>
        </p:blipFill>
        <p:spPr>
          <a:xfrm>
            <a:off x="280086" y="-622288"/>
            <a:ext cx="8592976" cy="6640027"/>
          </a:xfrm>
        </p:spPr>
      </p:pic>
      <p:sp>
        <p:nvSpPr>
          <p:cNvPr id="33" name="TextBox 32"/>
          <p:cNvSpPr txBox="1"/>
          <p:nvPr/>
        </p:nvSpPr>
        <p:spPr>
          <a:xfrm>
            <a:off x="461839" y="4860293"/>
            <a:ext cx="2587124" cy="1599925"/>
          </a:xfrm>
          <a:prstGeom prst="rect">
            <a:avLst/>
          </a:prstGeom>
          <a:noFill/>
        </p:spPr>
        <p:txBody>
          <a:bodyPr wrap="square" rtlCol="0">
            <a:spAutoFit/>
          </a:bodyPr>
          <a:lstStyle/>
          <a:p>
            <a:pPr algn="ctr">
              <a:lnSpc>
                <a:spcPct val="90000"/>
              </a:lnSpc>
              <a:spcAft>
                <a:spcPts val="1000"/>
              </a:spcAft>
            </a:pPr>
            <a:r>
              <a:rPr lang="en-US" b="1" dirty="0" smtClean="0">
                <a:solidFill>
                  <a:srgbClr val="4D4D4F"/>
                </a:solidFill>
                <a:latin typeface="Calibri" pitchFamily="34" charset="0"/>
              </a:rPr>
              <a:t>Manage</a:t>
            </a:r>
          </a:p>
          <a:p>
            <a:pPr>
              <a:lnSpc>
                <a:spcPct val="90000"/>
              </a:lnSpc>
              <a:spcAft>
                <a:spcPts val="1000"/>
              </a:spcAft>
            </a:pPr>
            <a:r>
              <a:rPr lang="en-US" dirty="0">
                <a:solidFill>
                  <a:srgbClr val="000000">
                    <a:lumMod val="50000"/>
                    <a:lumOff val="50000"/>
                  </a:srgbClr>
                </a:solidFill>
                <a:latin typeface="Calibri" pitchFamily="34" charset="0"/>
              </a:rPr>
              <a:t>U</a:t>
            </a:r>
            <a:r>
              <a:rPr lang="en-US" dirty="0" smtClean="0">
                <a:solidFill>
                  <a:srgbClr val="000000">
                    <a:lumMod val="50000"/>
                    <a:lumOff val="50000"/>
                  </a:srgbClr>
                </a:solidFill>
                <a:latin typeface="Calibri" pitchFamily="34" charset="0"/>
              </a:rPr>
              <a:t>nified management system makes DDA easy</a:t>
            </a:r>
          </a:p>
          <a:p>
            <a:pPr>
              <a:lnSpc>
                <a:spcPct val="90000"/>
              </a:lnSpc>
              <a:spcAft>
                <a:spcPts val="1000"/>
              </a:spcAft>
            </a:pPr>
            <a:r>
              <a:rPr lang="en-US" dirty="0" smtClean="0">
                <a:solidFill>
                  <a:srgbClr val="000000">
                    <a:lumMod val="50000"/>
                    <a:lumOff val="50000"/>
                  </a:srgbClr>
                </a:solidFill>
                <a:latin typeface="Calibri" pitchFamily="34" charset="0"/>
              </a:rPr>
              <a:t>Fit as part of your total inventory</a:t>
            </a:r>
            <a:endParaRPr lang="en-US" dirty="0">
              <a:solidFill>
                <a:srgbClr val="000000">
                  <a:lumMod val="50000"/>
                  <a:lumOff val="50000"/>
                </a:srgbClr>
              </a:solidFill>
              <a:latin typeface="Calibri" pitchFamily="34" charset="0"/>
            </a:endParaRPr>
          </a:p>
        </p:txBody>
      </p:sp>
      <p:sp>
        <p:nvSpPr>
          <p:cNvPr id="2" name="Title 1"/>
          <p:cNvSpPr>
            <a:spLocks noGrp="1"/>
          </p:cNvSpPr>
          <p:nvPr>
            <p:ph type="title"/>
          </p:nvPr>
        </p:nvSpPr>
        <p:spPr>
          <a:xfrm>
            <a:off x="244548" y="0"/>
            <a:ext cx="7314202" cy="852493"/>
          </a:xfrm>
        </p:spPr>
        <p:txBody>
          <a:bodyPr vert="horz" lIns="91440" tIns="45720" rIns="91440" bIns="45720" rtlCol="0" anchor="ctr">
            <a:noAutofit/>
          </a:bodyPr>
          <a:lstStyle/>
          <a:p>
            <a:pPr>
              <a:lnSpc>
                <a:spcPct val="90000"/>
              </a:lnSpc>
            </a:pPr>
            <a:r>
              <a:rPr lang="en-US" sz="2800" b="0" dirty="0" smtClean="0">
                <a:solidFill>
                  <a:srgbClr val="404040"/>
                </a:solidFill>
                <a:latin typeface="Calibri" pitchFamily="34" charset="0"/>
              </a:rPr>
              <a:t>Core Functionality Today</a:t>
            </a:r>
            <a:endParaRPr lang="en-US" sz="2800" b="0" dirty="0">
              <a:solidFill>
                <a:srgbClr val="404040"/>
              </a:solidFill>
              <a:latin typeface="Calibri" pitchFamily="34" charset="0"/>
            </a:endParaRPr>
          </a:p>
        </p:txBody>
      </p:sp>
      <p:sp>
        <p:nvSpPr>
          <p:cNvPr id="31" name="TextBox 30"/>
          <p:cNvSpPr txBox="1"/>
          <p:nvPr/>
        </p:nvSpPr>
        <p:spPr>
          <a:xfrm>
            <a:off x="3261615" y="4849407"/>
            <a:ext cx="2445396" cy="1599925"/>
          </a:xfrm>
          <a:prstGeom prst="rect">
            <a:avLst/>
          </a:prstGeom>
          <a:noFill/>
        </p:spPr>
        <p:txBody>
          <a:bodyPr wrap="square" rtlCol="0">
            <a:spAutoFit/>
          </a:bodyPr>
          <a:lstStyle/>
          <a:p>
            <a:pPr algn="ctr">
              <a:lnSpc>
                <a:spcPct val="90000"/>
              </a:lnSpc>
              <a:spcAft>
                <a:spcPts val="1000"/>
              </a:spcAft>
            </a:pPr>
            <a:r>
              <a:rPr lang="en-US" b="1" dirty="0" smtClean="0">
                <a:solidFill>
                  <a:srgbClr val="4D4D4F"/>
                </a:solidFill>
                <a:latin typeface="Calibri" pitchFamily="34" charset="0"/>
              </a:rPr>
              <a:t>Discover</a:t>
            </a:r>
          </a:p>
          <a:p>
            <a:pPr>
              <a:lnSpc>
                <a:spcPct val="90000"/>
              </a:lnSpc>
              <a:spcAft>
                <a:spcPts val="1000"/>
              </a:spcAft>
            </a:pPr>
            <a:r>
              <a:rPr lang="en-US" dirty="0">
                <a:solidFill>
                  <a:srgbClr val="000000">
                    <a:lumMod val="50000"/>
                    <a:lumOff val="50000"/>
                  </a:srgbClr>
                </a:solidFill>
                <a:latin typeface="Calibri" pitchFamily="34" charset="0"/>
              </a:rPr>
              <a:t>M</a:t>
            </a:r>
            <a:r>
              <a:rPr lang="en-US" dirty="0" smtClean="0">
                <a:solidFill>
                  <a:srgbClr val="000000">
                    <a:lumMod val="50000"/>
                    <a:lumOff val="50000"/>
                  </a:srgbClr>
                </a:solidFill>
                <a:latin typeface="Calibri" pitchFamily="34" charset="0"/>
              </a:rPr>
              <a:t>inimal time and effort to make discoverable</a:t>
            </a:r>
          </a:p>
          <a:p>
            <a:pPr>
              <a:lnSpc>
                <a:spcPct val="90000"/>
              </a:lnSpc>
              <a:spcAft>
                <a:spcPts val="1000"/>
              </a:spcAft>
            </a:pPr>
            <a:r>
              <a:rPr lang="en-US" dirty="0" smtClean="0">
                <a:solidFill>
                  <a:srgbClr val="000000">
                    <a:lumMod val="50000"/>
                    <a:lumOff val="50000"/>
                  </a:srgbClr>
                </a:solidFill>
                <a:latin typeface="Calibri" pitchFamily="34" charset="0"/>
              </a:rPr>
              <a:t>Offer the best discovery experience</a:t>
            </a:r>
            <a:endParaRPr lang="en-US" dirty="0">
              <a:solidFill>
                <a:srgbClr val="000000">
                  <a:lumMod val="50000"/>
                  <a:lumOff val="50000"/>
                </a:srgbClr>
              </a:solidFill>
              <a:latin typeface="Calibri" pitchFamily="34" charset="0"/>
            </a:endParaRPr>
          </a:p>
        </p:txBody>
      </p:sp>
      <p:sp>
        <p:nvSpPr>
          <p:cNvPr id="32" name="TextBox 31"/>
          <p:cNvSpPr txBox="1"/>
          <p:nvPr/>
        </p:nvSpPr>
        <p:spPr>
          <a:xfrm>
            <a:off x="6259286" y="4860293"/>
            <a:ext cx="2400195" cy="2226764"/>
          </a:xfrm>
          <a:prstGeom prst="rect">
            <a:avLst/>
          </a:prstGeom>
          <a:noFill/>
        </p:spPr>
        <p:txBody>
          <a:bodyPr wrap="square" rtlCol="0">
            <a:spAutoFit/>
          </a:bodyPr>
          <a:lstStyle/>
          <a:p>
            <a:pPr algn="ctr">
              <a:lnSpc>
                <a:spcPct val="90000"/>
              </a:lnSpc>
              <a:spcAft>
                <a:spcPts val="1000"/>
              </a:spcAft>
            </a:pPr>
            <a:r>
              <a:rPr lang="en-US" b="1" dirty="0" smtClean="0">
                <a:solidFill>
                  <a:srgbClr val="4D4D4F"/>
                </a:solidFill>
                <a:latin typeface="Calibri" pitchFamily="34" charset="0"/>
              </a:rPr>
              <a:t>Assess</a:t>
            </a:r>
          </a:p>
          <a:p>
            <a:pPr>
              <a:lnSpc>
                <a:spcPct val="90000"/>
              </a:lnSpc>
              <a:spcAft>
                <a:spcPts val="1000"/>
              </a:spcAft>
            </a:pPr>
            <a:r>
              <a:rPr lang="en-US" dirty="0" smtClean="0">
                <a:solidFill>
                  <a:schemeClr val="tx1">
                    <a:lumMod val="50000"/>
                    <a:lumOff val="50000"/>
                  </a:schemeClr>
                </a:solidFill>
                <a:latin typeface="Calibri" pitchFamily="34" charset="0"/>
              </a:rPr>
              <a:t>Evaluate for profiling and purchase decisions</a:t>
            </a:r>
          </a:p>
          <a:p>
            <a:pPr>
              <a:lnSpc>
                <a:spcPct val="90000"/>
              </a:lnSpc>
              <a:spcAft>
                <a:spcPts val="1000"/>
              </a:spcAft>
            </a:pPr>
            <a:r>
              <a:rPr lang="en-US" dirty="0" smtClean="0">
                <a:solidFill>
                  <a:schemeClr val="tx1">
                    <a:lumMod val="50000"/>
                    <a:lumOff val="50000"/>
                  </a:schemeClr>
                </a:solidFill>
                <a:latin typeface="Calibri" pitchFamily="34" charset="0"/>
              </a:rPr>
              <a:t>Easily demonstrate ROI of programs and show success</a:t>
            </a:r>
          </a:p>
          <a:p>
            <a:pPr>
              <a:lnSpc>
                <a:spcPct val="90000"/>
              </a:lnSpc>
              <a:spcAft>
                <a:spcPts val="1000"/>
              </a:spcAft>
            </a:pPr>
            <a:endParaRPr lang="en-US" dirty="0" smtClean="0">
              <a:solidFill>
                <a:srgbClr val="4D4D4F"/>
              </a:solidFill>
              <a:latin typeface="Calibri" pitchFamily="34" charset="0"/>
            </a:endParaRPr>
          </a:p>
        </p:txBody>
      </p:sp>
    </p:spTree>
    <p:extLst>
      <p:ext uri="{BB962C8B-B14F-4D97-AF65-F5344CB8AC3E}">
        <p14:creationId xmlns:p14="http://schemas.microsoft.com/office/powerpoint/2010/main" val="25909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Proquest</a:t>
            </a:r>
            <a:r>
              <a:rPr lang="en-GB" dirty="0" smtClean="0"/>
              <a:t> flow</a:t>
            </a:r>
            <a:endParaRPr lang="en-US" dirty="0"/>
          </a:p>
        </p:txBody>
      </p:sp>
      <p:sp>
        <p:nvSpPr>
          <p:cNvPr id="3" name="Text Placeholder 2"/>
          <p:cNvSpPr>
            <a:spLocks noGrp="1"/>
          </p:cNvSpPr>
          <p:nvPr>
            <p:ph type="body" idx="1"/>
          </p:nvPr>
        </p:nvSpPr>
        <p:spPr>
          <a:xfrm>
            <a:off x="722313" y="2896604"/>
            <a:ext cx="7772400" cy="2284996"/>
          </a:xfrm>
        </p:spPr>
        <p:txBody>
          <a:bodyPr>
            <a:normAutofit/>
          </a:bodyPr>
          <a:lstStyle/>
          <a:p>
            <a:endParaRPr lang="en-US" dirty="0"/>
          </a:p>
        </p:txBody>
      </p:sp>
    </p:spTree>
    <p:extLst>
      <p:ext uri="{BB962C8B-B14F-4D97-AF65-F5344CB8AC3E}">
        <p14:creationId xmlns:p14="http://schemas.microsoft.com/office/powerpoint/2010/main" val="1376292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FLOW</a:t>
            </a:r>
            <a:endParaRPr lang="en-US" dirty="0"/>
          </a:p>
        </p:txBody>
      </p:sp>
      <p:sp>
        <p:nvSpPr>
          <p:cNvPr id="5" name="Content Placeholder 4"/>
          <p:cNvSpPr>
            <a:spLocks noGrp="1"/>
          </p:cNvSpPr>
          <p:nvPr>
            <p:ph idx="1"/>
          </p:nvPr>
        </p:nvSpPr>
        <p:spPr/>
        <p:txBody>
          <a:bodyPr/>
          <a:lstStyle/>
          <a:p>
            <a:r>
              <a:rPr lang="en-GB" dirty="0" smtClean="0"/>
              <a:t>Institutional version vs free individual access</a:t>
            </a:r>
          </a:p>
          <a:p>
            <a:r>
              <a:rPr lang="en-GB" dirty="0" smtClean="0"/>
              <a:t>Integration with ProQuest Platform</a:t>
            </a:r>
          </a:p>
          <a:p>
            <a:r>
              <a:rPr lang="en-GB" dirty="0" smtClean="0"/>
              <a:t>Integration with Summon 2.0</a:t>
            </a:r>
          </a:p>
          <a:p>
            <a:r>
              <a:rPr lang="en-GB" dirty="0" smtClean="0"/>
              <a:t>Integration with MS word </a:t>
            </a:r>
          </a:p>
          <a:p>
            <a:r>
              <a:rPr lang="en-GB" dirty="0" smtClean="0"/>
              <a:t>Integration with Google docs</a:t>
            </a:r>
            <a:endParaRPr lang="en-US" dirty="0"/>
          </a:p>
        </p:txBody>
      </p:sp>
    </p:spTree>
    <p:extLst>
      <p:ext uri="{BB962C8B-B14F-4D97-AF65-F5344CB8AC3E}">
        <p14:creationId xmlns:p14="http://schemas.microsoft.com/office/powerpoint/2010/main" val="2372167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Integrated Reference Management</a:t>
            </a:r>
            <a:endParaRPr lang="en-US" dirty="0"/>
          </a:p>
        </p:txBody>
      </p:sp>
      <p:sp>
        <p:nvSpPr>
          <p:cNvPr id="4" name="Slide Number Placeholder 3"/>
          <p:cNvSpPr>
            <a:spLocks noGrp="1"/>
          </p:cNvSpPr>
          <p:nvPr>
            <p:ph type="sldNum" sz="quarter" idx="12"/>
          </p:nvPr>
        </p:nvSpPr>
        <p:spPr/>
        <p:txBody>
          <a:bodyPr/>
          <a:lstStyle/>
          <a:p>
            <a:pPr>
              <a:defRPr/>
            </a:pPr>
            <a:fld id="{781BEB2B-552B-4D92-A3F2-4498369275C0}" type="slidenum">
              <a:rPr lang="en-US" smtClean="0"/>
              <a:pPr>
                <a:defRPr/>
              </a:pPr>
              <a:t>29</a:t>
            </a:fld>
            <a:endParaRPr lang="en-US"/>
          </a:p>
        </p:txBody>
      </p:sp>
      <p:pic>
        <p:nvPicPr>
          <p:cNvPr id="11" name="Content Placeholder 10" descr="Screen Shot 2014-05-07 at 4.17.48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1920" r="3015"/>
          <a:stretch/>
        </p:blipFill>
        <p:spPr>
          <a:xfrm>
            <a:off x="179512" y="980728"/>
            <a:ext cx="4728091" cy="3816424"/>
          </a:xfrm>
          <a:prstGeom prst="rect">
            <a:avLst/>
          </a:prstGeom>
          <a:ln>
            <a:noFill/>
          </a:ln>
          <a:effectLst>
            <a:outerShdw blurRad="292100" dist="139700" dir="2700000" algn="tl" rotWithShape="0">
              <a:srgbClr val="333333">
                <a:alpha val="65000"/>
              </a:srgbClr>
            </a:outerShdw>
          </a:effectLst>
        </p:spPr>
      </p:pic>
      <p:pic>
        <p:nvPicPr>
          <p:cNvPr id="12" name="Picture 11" descr="Screen Shot 2014-05-07 at 4.20.23 PM.png"/>
          <p:cNvPicPr>
            <a:picLocks noChangeAspect="1"/>
          </p:cNvPicPr>
          <p:nvPr/>
        </p:nvPicPr>
        <p:blipFill rotWithShape="1">
          <a:blip r:embed="rId3">
            <a:extLst>
              <a:ext uri="{28A0092B-C50C-407E-A947-70E740481C1C}">
                <a14:useLocalDpi xmlns:a14="http://schemas.microsoft.com/office/drawing/2010/main" val="0"/>
              </a:ext>
            </a:extLst>
          </a:blip>
          <a:srcRect r="31042"/>
          <a:stretch/>
        </p:blipFill>
        <p:spPr>
          <a:xfrm>
            <a:off x="2564904" y="1930028"/>
            <a:ext cx="5151118" cy="3600400"/>
          </a:xfrm>
          <a:prstGeom prst="rect">
            <a:avLst/>
          </a:prstGeom>
          <a:ln>
            <a:noFill/>
          </a:ln>
          <a:effectLst>
            <a:outerShdw blurRad="292100" dist="139700" dir="2700000" algn="tl" rotWithShape="0">
              <a:srgbClr val="333333">
                <a:alpha val="65000"/>
              </a:srgbClr>
            </a:outerShdw>
          </a:effectLst>
        </p:spPr>
      </p:pic>
      <p:sp>
        <p:nvSpPr>
          <p:cNvPr id="7" name="Bent Arrow 6"/>
          <p:cNvSpPr/>
          <p:nvPr/>
        </p:nvSpPr>
        <p:spPr>
          <a:xfrm flipV="1">
            <a:off x="1640114" y="3280757"/>
            <a:ext cx="2842986" cy="681643"/>
          </a:xfrm>
          <a:prstGeom prst="bentArrow">
            <a:avLst>
              <a:gd name="adj1" fmla="val 25000"/>
              <a:gd name="adj2" fmla="val 20417"/>
              <a:gd name="adj3" fmla="val 50000"/>
              <a:gd name="adj4" fmla="val 43750"/>
            </a:avLst>
          </a:prstGeom>
          <a:ln/>
        </p:spPr>
        <p:style>
          <a:lnRef idx="2">
            <a:schemeClr val="accent3">
              <a:shade val="50000"/>
            </a:schemeClr>
          </a:lnRef>
          <a:fillRef idx="1">
            <a:schemeClr val="accent3"/>
          </a:fillRef>
          <a:effectRef idx="0">
            <a:schemeClr val="accent3"/>
          </a:effectRef>
          <a:fontRef idx="minor">
            <a:schemeClr val="lt1"/>
          </a:fontRef>
        </p:style>
        <p:txBody>
          <a:bodyPr/>
          <a:lstStyle/>
          <a:p>
            <a:endParaRPr lang="en-US"/>
          </a:p>
        </p:txBody>
      </p:sp>
      <p:pic>
        <p:nvPicPr>
          <p:cNvPr id="2" name="Picture 1" descr="Screen Shot 2014-06-18 at 10.08.19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8286" y="3962399"/>
            <a:ext cx="4199014" cy="245926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9209" y="5683603"/>
            <a:ext cx="9146885" cy="566420"/>
          </a:xfrm>
          <a:prstGeom prst="rect">
            <a:avLst/>
          </a:prstGeom>
          <a:solidFill>
            <a:schemeClr val="bg1">
              <a:alpha val="75000"/>
            </a:schemeClr>
          </a:solidFill>
          <a:effectLst>
            <a:outerShdw blurRad="50800" dist="38100" dir="2700000" algn="tl" rotWithShape="0">
              <a:prstClr val="black">
                <a:alpha val="40000"/>
              </a:prstClr>
            </a:outerShdw>
          </a:effectLst>
        </p:spPr>
        <p:txBody>
          <a:bodyPr wrap="square" lIns="73262" tIns="36631" rIns="73262" bIns="36631" rtlCol="0">
            <a:spAutoFit/>
          </a:bodyPr>
          <a:lstStyle/>
          <a:p>
            <a:pPr algn="ctr"/>
            <a:r>
              <a:rPr lang="en-US" sz="3200" b="1" cap="all" dirty="0" smtClean="0">
                <a:ln w="9000" cmpd="sng">
                  <a:solidFill>
                    <a:srgbClr val="8064A2">
                      <a:shade val="50000"/>
                      <a:satMod val="120000"/>
                    </a:srgbClr>
                  </a:solidFill>
                  <a:prstDash val="solid"/>
                </a:ln>
                <a:effectLst>
                  <a:reflection blurRad="12700" stA="28000" endPos="45000" dist="1000" dir="5400000" sy="-100000" algn="bl" rotWithShape="0"/>
                </a:effectLst>
                <a:latin typeface="Gotham Black"/>
                <a:cs typeface="Gotham Black"/>
              </a:rPr>
              <a:t>Discover  Save  Share  Collaborate</a:t>
            </a:r>
            <a:endParaRPr lang="en-US" sz="3200" b="1" cap="all" dirty="0">
              <a:ln w="9000" cmpd="sng">
                <a:solidFill>
                  <a:srgbClr val="8064A2">
                    <a:shade val="50000"/>
                    <a:satMod val="120000"/>
                  </a:srgbClr>
                </a:solidFill>
                <a:prstDash val="solid"/>
              </a:ln>
              <a:effectLst>
                <a:reflection blurRad="12700" stA="28000" endPos="45000" dist="1000" dir="5400000" sy="-100000" algn="bl" rotWithShape="0"/>
              </a:effectLst>
              <a:latin typeface="Gotham Black"/>
              <a:cs typeface="Gotham Black"/>
            </a:endParaRPr>
          </a:p>
        </p:txBody>
      </p:sp>
    </p:spTree>
    <p:extLst>
      <p:ext uri="{BB962C8B-B14F-4D97-AF65-F5344CB8AC3E}">
        <p14:creationId xmlns:p14="http://schemas.microsoft.com/office/powerpoint/2010/main" val="37735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8"/>
                                        </p:tgtEl>
                                        <p:attrNameLst>
                                          <p:attrName>ppt_x</p:attrName>
                                        </p:attrNameLst>
                                      </p:cBhvr>
                                      <p:tavLst>
                                        <p:tav tm="0">
                                          <p:val>
                                            <p:strVal val="ppt_x"/>
                                          </p:val>
                                        </p:tav>
                                        <p:tav tm="100000">
                                          <p:val>
                                            <p:strVal val="ppt_x"/>
                                          </p:val>
                                        </p:tav>
                                      </p:tavLst>
                                    </p:anim>
                                    <p:anim calcmode="lin" valueType="num">
                                      <p:cBhvr additive="base">
                                        <p:cTn id="14" dur="500"/>
                                        <p:tgtEl>
                                          <p:spTgt spid="8"/>
                                        </p:tgtEl>
                                        <p:attrNameLst>
                                          <p:attrName>ppt_y</p:attrName>
                                        </p:attrNameLst>
                                      </p:cBhvr>
                                      <p:tavLst>
                                        <p:tav tm="0">
                                          <p:val>
                                            <p:strVal val="ppt_y"/>
                                          </p:val>
                                        </p:tav>
                                        <p:tav tm="100000">
                                          <p:val>
                                            <p:strVal val="1+ppt_h/2"/>
                                          </p:val>
                                        </p:tav>
                                      </p:tavLst>
                                    </p:anim>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p:cNvSpPr txBox="1">
            <a:spLocks/>
          </p:cNvSpPr>
          <p:nvPr/>
        </p:nvSpPr>
        <p:spPr>
          <a:xfrm>
            <a:off x="0" y="217488"/>
            <a:ext cx="8099425" cy="369332"/>
          </a:xfrm>
          <a:prstGeom prst="rect">
            <a:avLst/>
          </a:prstGeom>
        </p:spPr>
        <p:txBody>
          <a:bodyPr vert="horz" wrap="square" lIns="0" tIns="0" rIns="0" bIns="0" rtlCol="0">
            <a:spAutoFit/>
          </a:bodyPr>
          <a:lstStyle>
            <a:lvl1pPr>
              <a:defRPr>
                <a:latin typeface="+mj-lt"/>
                <a:ea typeface="+mj-ea"/>
                <a:cs typeface="+mj-cs"/>
              </a:defRPr>
            </a:lvl1pPr>
          </a:lstStyle>
          <a:p>
            <a:pPr marL="355600"/>
            <a:r>
              <a:rPr lang="en-US" sz="2400" spc="-25" dirty="0" smtClean="0"/>
              <a:t>A long hi</a:t>
            </a:r>
            <a:r>
              <a:rPr lang="en-US" sz="2400" spc="-55" dirty="0" smtClean="0"/>
              <a:t>s</a:t>
            </a:r>
            <a:r>
              <a:rPr lang="en-US" sz="2400" spc="-50" dirty="0" smtClean="0"/>
              <a:t>t</a:t>
            </a:r>
            <a:r>
              <a:rPr lang="en-US" sz="2400" spc="-25" dirty="0" smtClean="0"/>
              <a:t>o</a:t>
            </a:r>
            <a:r>
              <a:rPr lang="en-US" sz="2400" spc="-15" dirty="0" smtClean="0"/>
              <a:t>r</a:t>
            </a:r>
            <a:r>
              <a:rPr lang="en-US" sz="2400" dirty="0" smtClean="0"/>
              <a:t>y of partnering with libraries</a:t>
            </a:r>
            <a:endParaRPr lang="en-US" sz="2400" dirty="0"/>
          </a:p>
        </p:txBody>
      </p:sp>
      <p:sp>
        <p:nvSpPr>
          <p:cNvPr id="3" name="object 7"/>
          <p:cNvSpPr txBox="1"/>
          <p:nvPr/>
        </p:nvSpPr>
        <p:spPr>
          <a:xfrm>
            <a:off x="760293" y="1171399"/>
            <a:ext cx="8993307" cy="4963538"/>
          </a:xfrm>
          <a:prstGeom prst="rect">
            <a:avLst/>
          </a:prstGeom>
        </p:spPr>
        <p:txBody>
          <a:bodyPr vert="horz" wrap="square" lIns="0" tIns="0" rIns="0" bIns="0" rtlCol="0">
            <a:spAutoFit/>
          </a:bodyPr>
          <a:lstStyle/>
          <a:p>
            <a:pPr marL="12700" marR="935990">
              <a:lnSpc>
                <a:spcPct val="125899"/>
              </a:lnSpc>
            </a:pPr>
            <a:r>
              <a:rPr sz="1600" b="1" dirty="0">
                <a:solidFill>
                  <a:srgbClr val="DFE191"/>
                </a:solidFill>
                <a:latin typeface="Calibri"/>
                <a:cs typeface="Calibri"/>
              </a:rPr>
              <a:t>1872 </a:t>
            </a:r>
            <a:r>
              <a:rPr sz="1600" dirty="0">
                <a:solidFill>
                  <a:srgbClr val="FFFFFF"/>
                </a:solidFill>
                <a:latin typeface="Calibri"/>
                <a:cs typeface="Calibri"/>
              </a:rPr>
              <a:t>– 1876 – </a:t>
            </a:r>
            <a:r>
              <a:rPr sz="1600" spc="5" dirty="0">
                <a:solidFill>
                  <a:srgbClr val="FFFFFF"/>
                </a:solidFill>
                <a:latin typeface="Calibri"/>
                <a:cs typeface="Calibri"/>
              </a:rPr>
              <a:t>R</a:t>
            </a:r>
            <a:r>
              <a:rPr sz="1600" spc="-5" dirty="0">
                <a:solidFill>
                  <a:srgbClr val="FFFFFF"/>
                </a:solidFill>
                <a:latin typeface="Calibri"/>
                <a:cs typeface="Calibri"/>
              </a:rPr>
              <a:t>.</a:t>
            </a:r>
            <a:r>
              <a:rPr sz="1600" spc="5" dirty="0">
                <a:solidFill>
                  <a:srgbClr val="FFFFFF"/>
                </a:solidFill>
                <a:latin typeface="Calibri"/>
                <a:cs typeface="Calibri"/>
              </a:rPr>
              <a:t>R</a:t>
            </a:r>
            <a:r>
              <a:rPr sz="1600" dirty="0">
                <a:solidFill>
                  <a:srgbClr val="FFFFFF"/>
                </a:solidFill>
                <a:latin typeface="Calibri"/>
                <a:cs typeface="Calibri"/>
              </a:rPr>
              <a:t>. B</a:t>
            </a:r>
            <a:r>
              <a:rPr sz="1600" spc="-5" dirty="0">
                <a:solidFill>
                  <a:srgbClr val="FFFFFF"/>
                </a:solidFill>
                <a:latin typeface="Calibri"/>
                <a:cs typeface="Calibri"/>
              </a:rPr>
              <a:t>ow</a:t>
            </a:r>
            <a:r>
              <a:rPr sz="1600" spc="-45" dirty="0">
                <a:solidFill>
                  <a:srgbClr val="FFFFFF"/>
                </a:solidFill>
                <a:latin typeface="Calibri"/>
                <a:cs typeface="Calibri"/>
              </a:rPr>
              <a:t>k</a:t>
            </a:r>
            <a:r>
              <a:rPr sz="1600" spc="-5" dirty="0">
                <a:solidFill>
                  <a:srgbClr val="FFFFFF"/>
                </a:solidFill>
                <a:latin typeface="Calibri"/>
                <a:cs typeface="Calibri"/>
              </a:rPr>
              <a:t>e</a:t>
            </a:r>
            <a:r>
              <a:rPr sz="1600" dirty="0">
                <a:solidFill>
                  <a:srgbClr val="FFFFFF"/>
                </a:solidFill>
                <a:latin typeface="Calibri"/>
                <a:cs typeface="Calibri"/>
              </a:rPr>
              <a:t>r launches</a:t>
            </a:r>
            <a:r>
              <a:rPr sz="1600" spc="-5" dirty="0">
                <a:solidFill>
                  <a:srgbClr val="FFFFFF"/>
                </a:solidFill>
                <a:latin typeface="Calibri"/>
                <a:cs typeface="Calibri"/>
              </a:rPr>
              <a:t> </a:t>
            </a:r>
            <a:r>
              <a:rPr sz="1600" i="1" spc="-5" dirty="0">
                <a:solidFill>
                  <a:srgbClr val="FFFFFF"/>
                </a:solidFill>
                <a:latin typeface="Calibri"/>
                <a:cs typeface="Calibri"/>
              </a:rPr>
              <a:t>Publishe</a:t>
            </a:r>
            <a:r>
              <a:rPr sz="1600" i="1" spc="-15" dirty="0">
                <a:solidFill>
                  <a:srgbClr val="FFFFFF"/>
                </a:solidFill>
                <a:latin typeface="Calibri"/>
                <a:cs typeface="Calibri"/>
              </a:rPr>
              <a:t>r</a:t>
            </a:r>
            <a:r>
              <a:rPr sz="1600" i="1" dirty="0">
                <a:solidFill>
                  <a:srgbClr val="FFFFFF"/>
                </a:solidFill>
                <a:latin typeface="Calibri"/>
                <a:cs typeface="Calibri"/>
              </a:rPr>
              <a:t>s </a:t>
            </a:r>
            <a:r>
              <a:rPr sz="1600" i="1" spc="-60" dirty="0">
                <a:solidFill>
                  <a:srgbClr val="FFFFFF"/>
                </a:solidFill>
                <a:latin typeface="Calibri"/>
                <a:cs typeface="Calibri"/>
              </a:rPr>
              <a:t>W</a:t>
            </a:r>
            <a:r>
              <a:rPr sz="1600" i="1" spc="-5" dirty="0">
                <a:solidFill>
                  <a:srgbClr val="FFFFFF"/>
                </a:solidFill>
                <a:latin typeface="Calibri"/>
                <a:cs typeface="Calibri"/>
              </a:rPr>
              <a:t>eekl</a:t>
            </a:r>
            <a:r>
              <a:rPr sz="1600" i="1" dirty="0">
                <a:solidFill>
                  <a:srgbClr val="FFFFFF"/>
                </a:solidFill>
                <a:latin typeface="Calibri"/>
                <a:cs typeface="Calibri"/>
              </a:rPr>
              <a:t>y</a:t>
            </a:r>
            <a:r>
              <a:rPr sz="1600" i="1" spc="5" dirty="0">
                <a:solidFill>
                  <a:srgbClr val="FFFFFF"/>
                </a:solidFill>
                <a:latin typeface="Calibri"/>
                <a:cs typeface="Calibri"/>
              </a:rPr>
              <a:t> </a:t>
            </a:r>
            <a:r>
              <a:rPr sz="1600" dirty="0">
                <a:solidFill>
                  <a:srgbClr val="FFFFFF"/>
                </a:solidFill>
                <a:latin typeface="Calibri"/>
                <a:cs typeface="Calibri"/>
              </a:rPr>
              <a:t>and </a:t>
            </a:r>
            <a:r>
              <a:rPr sz="1600" i="1" dirty="0">
                <a:solidFill>
                  <a:srgbClr val="FFFFFF"/>
                </a:solidFill>
                <a:latin typeface="Calibri"/>
                <a:cs typeface="Calibri"/>
              </a:rPr>
              <a:t>Lib</a:t>
            </a:r>
            <a:r>
              <a:rPr sz="1600" i="1" spc="-35" dirty="0">
                <a:solidFill>
                  <a:srgbClr val="FFFFFF"/>
                </a:solidFill>
                <a:latin typeface="Calibri"/>
                <a:cs typeface="Calibri"/>
              </a:rPr>
              <a:t>r</a:t>
            </a:r>
            <a:r>
              <a:rPr sz="1600" i="1" dirty="0">
                <a:solidFill>
                  <a:srgbClr val="FFFFFF"/>
                </a:solidFill>
                <a:latin typeface="Calibri"/>
                <a:cs typeface="Calibri"/>
              </a:rPr>
              <a:t>a</a:t>
            </a:r>
            <a:r>
              <a:rPr sz="1600" i="1" spc="5" dirty="0">
                <a:solidFill>
                  <a:srgbClr val="FFFFFF"/>
                </a:solidFill>
                <a:latin typeface="Calibri"/>
                <a:cs typeface="Calibri"/>
              </a:rPr>
              <a:t>r</a:t>
            </a:r>
            <a:r>
              <a:rPr sz="1600" i="1" dirty="0">
                <a:solidFill>
                  <a:srgbClr val="FFFFFF"/>
                </a:solidFill>
                <a:latin typeface="Calibri"/>
                <a:cs typeface="Calibri"/>
              </a:rPr>
              <a:t>y Journal </a:t>
            </a:r>
            <a:endParaRPr lang="en-US" sz="1600" i="1" dirty="0" smtClean="0">
              <a:solidFill>
                <a:srgbClr val="FFFFFF"/>
              </a:solidFill>
              <a:latin typeface="Calibri"/>
              <a:cs typeface="Calibri"/>
            </a:endParaRPr>
          </a:p>
          <a:p>
            <a:pPr marL="12700" marR="935990">
              <a:lnSpc>
                <a:spcPct val="125899"/>
              </a:lnSpc>
            </a:pPr>
            <a:r>
              <a:rPr sz="1600" b="1" dirty="0" smtClean="0">
                <a:solidFill>
                  <a:srgbClr val="DFE191"/>
                </a:solidFill>
                <a:latin typeface="Calibri"/>
                <a:cs typeface="Calibri"/>
              </a:rPr>
              <a:t>1932 </a:t>
            </a:r>
            <a:r>
              <a:rPr sz="1600" dirty="0" smtClean="0">
                <a:solidFill>
                  <a:srgbClr val="FFFFFF"/>
                </a:solidFill>
                <a:latin typeface="Calibri"/>
                <a:cs typeface="Calibri"/>
              </a:rPr>
              <a:t>– </a:t>
            </a:r>
            <a:r>
              <a:rPr sz="1600" spc="5" dirty="0">
                <a:solidFill>
                  <a:srgbClr val="FFFFFF"/>
                </a:solidFill>
                <a:latin typeface="Calibri"/>
                <a:cs typeface="Calibri"/>
              </a:rPr>
              <a:t>R</a:t>
            </a:r>
            <a:r>
              <a:rPr sz="1600" dirty="0">
                <a:solidFill>
                  <a:srgbClr val="FFFFFF"/>
                </a:solidFill>
                <a:latin typeface="Calibri"/>
                <a:cs typeface="Calibri"/>
              </a:rPr>
              <a:t>.</a:t>
            </a:r>
            <a:r>
              <a:rPr sz="1600" spc="5" dirty="0">
                <a:solidFill>
                  <a:srgbClr val="FFFFFF"/>
                </a:solidFill>
                <a:latin typeface="Calibri"/>
                <a:cs typeface="Calibri"/>
              </a:rPr>
              <a:t>R</a:t>
            </a:r>
            <a:r>
              <a:rPr sz="1600" dirty="0">
                <a:solidFill>
                  <a:srgbClr val="FFFFFF"/>
                </a:solidFill>
                <a:latin typeface="Calibri"/>
                <a:cs typeface="Calibri"/>
              </a:rPr>
              <a:t>. </a:t>
            </a:r>
            <a:r>
              <a:rPr sz="1600" spc="-5" dirty="0">
                <a:solidFill>
                  <a:srgbClr val="FFFFFF"/>
                </a:solidFill>
                <a:latin typeface="Calibri"/>
                <a:cs typeface="Calibri"/>
              </a:rPr>
              <a:t>Bo</a:t>
            </a:r>
            <a:r>
              <a:rPr sz="1600" dirty="0">
                <a:solidFill>
                  <a:srgbClr val="FFFFFF"/>
                </a:solidFill>
                <a:latin typeface="Calibri"/>
                <a:cs typeface="Calibri"/>
              </a:rPr>
              <a:t>w</a:t>
            </a:r>
            <a:r>
              <a:rPr sz="1600" spc="-45" dirty="0">
                <a:solidFill>
                  <a:srgbClr val="FFFFFF"/>
                </a:solidFill>
                <a:latin typeface="Calibri"/>
                <a:cs typeface="Calibri"/>
              </a:rPr>
              <a:t>k</a:t>
            </a:r>
            <a:r>
              <a:rPr sz="1600" dirty="0">
                <a:solidFill>
                  <a:srgbClr val="FFFFFF"/>
                </a:solidFill>
                <a:latin typeface="Calibri"/>
                <a:cs typeface="Calibri"/>
              </a:rPr>
              <a:t>er launches </a:t>
            </a:r>
            <a:r>
              <a:rPr sz="1600" spc="-5" dirty="0">
                <a:solidFill>
                  <a:srgbClr val="FFFFFF"/>
                </a:solidFill>
                <a:latin typeface="Calibri"/>
                <a:cs typeface="Calibri"/>
              </a:rPr>
              <a:t>fi</a:t>
            </a:r>
            <a:r>
              <a:rPr sz="1600" spc="-30" dirty="0">
                <a:solidFill>
                  <a:srgbClr val="FFFFFF"/>
                </a:solidFill>
                <a:latin typeface="Calibri"/>
                <a:cs typeface="Calibri"/>
              </a:rPr>
              <a:t>r</a:t>
            </a:r>
            <a:r>
              <a:rPr sz="1600" spc="-20" dirty="0">
                <a:solidFill>
                  <a:srgbClr val="FFFFFF"/>
                </a:solidFill>
                <a:latin typeface="Calibri"/>
                <a:cs typeface="Calibri"/>
              </a:rPr>
              <a:t>s</a:t>
            </a:r>
            <a:r>
              <a:rPr sz="1600" dirty="0">
                <a:solidFill>
                  <a:srgbClr val="FFFFFF"/>
                </a:solidFill>
                <a:latin typeface="Calibri"/>
                <a:cs typeface="Calibri"/>
              </a:rPr>
              <a:t>t periodi</a:t>
            </a:r>
            <a:r>
              <a:rPr sz="1600" spc="-10" dirty="0">
                <a:solidFill>
                  <a:srgbClr val="FFFFFF"/>
                </a:solidFill>
                <a:latin typeface="Calibri"/>
                <a:cs typeface="Calibri"/>
              </a:rPr>
              <a:t>c</a:t>
            </a:r>
            <a:r>
              <a:rPr sz="1600" dirty="0">
                <a:solidFill>
                  <a:srgbClr val="FFFFFF"/>
                </a:solidFill>
                <a:latin typeface="Calibri"/>
                <a:cs typeface="Calibri"/>
              </a:rPr>
              <a:t>als di</a:t>
            </a:r>
            <a:r>
              <a:rPr sz="1600" spc="-20" dirty="0">
                <a:solidFill>
                  <a:srgbClr val="FFFFFF"/>
                </a:solidFill>
                <a:latin typeface="Calibri"/>
                <a:cs typeface="Calibri"/>
              </a:rPr>
              <a:t>r</a:t>
            </a:r>
            <a:r>
              <a:rPr sz="1600" dirty="0">
                <a:solidFill>
                  <a:srgbClr val="FFFFFF"/>
                </a:solidFill>
                <a:latin typeface="Calibri"/>
                <a:cs typeface="Calibri"/>
              </a:rPr>
              <a:t>ec</a:t>
            </a:r>
            <a:r>
              <a:rPr sz="1600" spc="-20" dirty="0">
                <a:solidFill>
                  <a:srgbClr val="FFFFFF"/>
                </a:solidFill>
                <a:latin typeface="Calibri"/>
                <a:cs typeface="Calibri"/>
              </a:rPr>
              <a:t>t</a:t>
            </a:r>
            <a:r>
              <a:rPr sz="1600" dirty="0">
                <a:solidFill>
                  <a:srgbClr val="FFFFFF"/>
                </a:solidFill>
                <a:latin typeface="Calibri"/>
                <a:cs typeface="Calibri"/>
              </a:rPr>
              <a:t>o</a:t>
            </a:r>
            <a:r>
              <a:rPr sz="1600" spc="5" dirty="0">
                <a:solidFill>
                  <a:srgbClr val="FFFFFF"/>
                </a:solidFill>
                <a:latin typeface="Calibri"/>
                <a:cs typeface="Calibri"/>
              </a:rPr>
              <a:t>r</a:t>
            </a:r>
            <a:r>
              <a:rPr sz="1600" dirty="0">
                <a:solidFill>
                  <a:srgbClr val="FFFFFF"/>
                </a:solidFill>
                <a:latin typeface="Calibri"/>
                <a:cs typeface="Calibri"/>
              </a:rPr>
              <a:t>y</a:t>
            </a:r>
            <a:endParaRPr sz="1600" dirty="0">
              <a:latin typeface="Calibri"/>
              <a:cs typeface="Calibri"/>
            </a:endParaRPr>
          </a:p>
          <a:p>
            <a:pPr marL="12700" marR="3385820">
              <a:lnSpc>
                <a:spcPct val="125899"/>
              </a:lnSpc>
            </a:pPr>
            <a:r>
              <a:rPr sz="1600" b="1" dirty="0">
                <a:solidFill>
                  <a:srgbClr val="DFE191"/>
                </a:solidFill>
                <a:latin typeface="Calibri"/>
                <a:cs typeface="Calibri"/>
              </a:rPr>
              <a:t>1948 </a:t>
            </a:r>
            <a:r>
              <a:rPr sz="1600" dirty="0">
                <a:solidFill>
                  <a:srgbClr val="FFFFFF"/>
                </a:solidFill>
                <a:latin typeface="Calibri"/>
                <a:cs typeface="Calibri"/>
              </a:rPr>
              <a:t>– Fi</a:t>
            </a:r>
            <a:r>
              <a:rPr sz="1600" spc="-20" dirty="0">
                <a:solidFill>
                  <a:srgbClr val="FFFFFF"/>
                </a:solidFill>
                <a:latin typeface="Calibri"/>
                <a:cs typeface="Calibri"/>
              </a:rPr>
              <a:t>rs</a:t>
            </a:r>
            <a:r>
              <a:rPr sz="1600" dirty="0">
                <a:solidFill>
                  <a:srgbClr val="FFFFFF"/>
                </a:solidFill>
                <a:latin typeface="Calibri"/>
                <a:cs typeface="Calibri"/>
              </a:rPr>
              <a:t>t edition of Boo</a:t>
            </a:r>
            <a:r>
              <a:rPr sz="1600" spc="-15" dirty="0">
                <a:solidFill>
                  <a:srgbClr val="FFFFFF"/>
                </a:solidFill>
                <a:latin typeface="Calibri"/>
                <a:cs typeface="Calibri"/>
              </a:rPr>
              <a:t>k</a:t>
            </a:r>
            <a:r>
              <a:rPr sz="1600" dirty="0">
                <a:solidFill>
                  <a:srgbClr val="FFFFFF"/>
                </a:solidFill>
                <a:latin typeface="Calibri"/>
                <a:cs typeface="Calibri"/>
              </a:rPr>
              <a:t>s in Pri</a:t>
            </a:r>
            <a:r>
              <a:rPr sz="1600" spc="-20" dirty="0">
                <a:solidFill>
                  <a:srgbClr val="FFFFFF"/>
                </a:solidFill>
                <a:latin typeface="Calibri"/>
                <a:cs typeface="Calibri"/>
              </a:rPr>
              <a:t>n</a:t>
            </a:r>
            <a:r>
              <a:rPr sz="1600" dirty="0">
                <a:solidFill>
                  <a:srgbClr val="FFFFFF"/>
                </a:solidFill>
                <a:latin typeface="Calibri"/>
                <a:cs typeface="Calibri"/>
              </a:rPr>
              <a:t>t launches </a:t>
            </a:r>
            <a:endParaRPr lang="en-US" sz="1600" dirty="0" smtClean="0">
              <a:solidFill>
                <a:srgbClr val="FFFFFF"/>
              </a:solidFill>
              <a:latin typeface="Calibri"/>
              <a:cs typeface="Calibri"/>
            </a:endParaRPr>
          </a:p>
          <a:p>
            <a:pPr marL="12700" marR="3385820">
              <a:lnSpc>
                <a:spcPct val="125899"/>
              </a:lnSpc>
            </a:pPr>
            <a:r>
              <a:rPr sz="1600" b="1" dirty="0" smtClean="0">
                <a:solidFill>
                  <a:srgbClr val="DFE191"/>
                </a:solidFill>
                <a:latin typeface="Calibri"/>
                <a:cs typeface="Calibri"/>
              </a:rPr>
              <a:t>1951 </a:t>
            </a:r>
            <a:r>
              <a:rPr sz="1600" dirty="0">
                <a:solidFill>
                  <a:srgbClr val="FFFFFF"/>
                </a:solidFill>
                <a:latin typeface="Calibri"/>
                <a:cs typeface="Calibri"/>
              </a:rPr>
              <a:t>– UMI launches disser</a:t>
            </a:r>
            <a:r>
              <a:rPr sz="1600" spc="-20" dirty="0">
                <a:solidFill>
                  <a:srgbClr val="FFFFFF"/>
                </a:solidFill>
                <a:latin typeface="Calibri"/>
                <a:cs typeface="Calibri"/>
              </a:rPr>
              <a:t>ta</a:t>
            </a:r>
            <a:r>
              <a:rPr sz="1600" dirty="0">
                <a:solidFill>
                  <a:srgbClr val="FFFFFF"/>
                </a:solidFill>
                <a:latin typeface="Calibri"/>
                <a:cs typeface="Calibri"/>
              </a:rPr>
              <a:t>tions se</a:t>
            </a:r>
            <a:r>
              <a:rPr sz="1600" spc="10" dirty="0">
                <a:solidFill>
                  <a:srgbClr val="FFFFFF"/>
                </a:solidFill>
                <a:latin typeface="Calibri"/>
                <a:cs typeface="Calibri"/>
              </a:rPr>
              <a:t>r</a:t>
            </a:r>
            <a:r>
              <a:rPr sz="1600" dirty="0">
                <a:solidFill>
                  <a:srgbClr val="FFFFFF"/>
                </a:solidFill>
                <a:latin typeface="Calibri"/>
                <a:cs typeface="Calibri"/>
              </a:rPr>
              <a:t>vice </a:t>
            </a:r>
            <a:endParaRPr lang="en-US" sz="1600" dirty="0" smtClean="0">
              <a:solidFill>
                <a:srgbClr val="FFFFFF"/>
              </a:solidFill>
              <a:latin typeface="Calibri"/>
              <a:cs typeface="Calibri"/>
            </a:endParaRPr>
          </a:p>
          <a:p>
            <a:pPr marL="12700" marR="3385820">
              <a:lnSpc>
                <a:spcPct val="125899"/>
              </a:lnSpc>
            </a:pPr>
            <a:r>
              <a:rPr sz="1600" b="1" dirty="0" smtClean="0">
                <a:solidFill>
                  <a:srgbClr val="DFE191"/>
                </a:solidFill>
                <a:latin typeface="Calibri"/>
                <a:cs typeface="Calibri"/>
              </a:rPr>
              <a:t>1968 </a:t>
            </a:r>
            <a:r>
              <a:rPr sz="1600" dirty="0">
                <a:solidFill>
                  <a:srgbClr val="FFFFFF"/>
                </a:solidFill>
                <a:latin typeface="Calibri"/>
                <a:cs typeface="Calibri"/>
              </a:rPr>
              <a:t>– B</a:t>
            </a:r>
            <a:r>
              <a:rPr sz="1600" spc="-5" dirty="0">
                <a:solidFill>
                  <a:srgbClr val="FFFFFF"/>
                </a:solidFill>
                <a:latin typeface="Calibri"/>
                <a:cs typeface="Calibri"/>
              </a:rPr>
              <a:t>ow</a:t>
            </a:r>
            <a:r>
              <a:rPr sz="1600" spc="-45" dirty="0">
                <a:solidFill>
                  <a:srgbClr val="FFFFFF"/>
                </a:solidFill>
                <a:latin typeface="Calibri"/>
                <a:cs typeface="Calibri"/>
              </a:rPr>
              <a:t>k</a:t>
            </a:r>
            <a:r>
              <a:rPr sz="1600" spc="-5" dirty="0">
                <a:solidFill>
                  <a:srgbClr val="FFFFFF"/>
                </a:solidFill>
                <a:latin typeface="Calibri"/>
                <a:cs typeface="Calibri"/>
              </a:rPr>
              <a:t>e</a:t>
            </a:r>
            <a:r>
              <a:rPr sz="1600" dirty="0">
                <a:solidFill>
                  <a:srgbClr val="FFFFFF"/>
                </a:solidFill>
                <a:latin typeface="Calibri"/>
                <a:cs typeface="Calibri"/>
              </a:rPr>
              <a:t>r named</a:t>
            </a:r>
            <a:r>
              <a:rPr sz="1600" spc="-5" dirty="0">
                <a:solidFill>
                  <a:srgbClr val="FFFFFF"/>
                </a:solidFill>
                <a:latin typeface="Calibri"/>
                <a:cs typeface="Calibri"/>
              </a:rPr>
              <a:t> </a:t>
            </a:r>
            <a:r>
              <a:rPr sz="1600" spc="-25" dirty="0">
                <a:solidFill>
                  <a:srgbClr val="FFFFFF"/>
                </a:solidFill>
                <a:latin typeface="Calibri"/>
                <a:cs typeface="Calibri"/>
              </a:rPr>
              <a:t>U</a:t>
            </a:r>
            <a:r>
              <a:rPr sz="1600" spc="-5" dirty="0">
                <a:solidFill>
                  <a:srgbClr val="FFFFFF"/>
                </a:solidFill>
                <a:latin typeface="Calibri"/>
                <a:cs typeface="Calibri"/>
              </a:rPr>
              <a:t>.S</a:t>
            </a:r>
            <a:r>
              <a:rPr sz="1600" dirty="0">
                <a:solidFill>
                  <a:srgbClr val="FFFFFF"/>
                </a:solidFill>
                <a:latin typeface="Calibri"/>
                <a:cs typeface="Calibri"/>
              </a:rPr>
              <a:t>. IS</a:t>
            </a:r>
            <a:r>
              <a:rPr sz="1600" spc="-5" dirty="0">
                <a:solidFill>
                  <a:srgbClr val="FFFFFF"/>
                </a:solidFill>
                <a:latin typeface="Calibri"/>
                <a:cs typeface="Calibri"/>
              </a:rPr>
              <a:t>B</a:t>
            </a:r>
            <a:r>
              <a:rPr sz="1600" dirty="0">
                <a:solidFill>
                  <a:srgbClr val="FFFFFF"/>
                </a:solidFill>
                <a:latin typeface="Calibri"/>
                <a:cs typeface="Calibri"/>
              </a:rPr>
              <a:t>N A</a:t>
            </a:r>
            <a:r>
              <a:rPr sz="1600" spc="-20" dirty="0">
                <a:solidFill>
                  <a:srgbClr val="FFFFFF"/>
                </a:solidFill>
                <a:latin typeface="Calibri"/>
                <a:cs typeface="Calibri"/>
              </a:rPr>
              <a:t>g</a:t>
            </a:r>
            <a:r>
              <a:rPr sz="1600" spc="-5" dirty="0">
                <a:solidFill>
                  <a:srgbClr val="FFFFFF"/>
                </a:solidFill>
                <a:latin typeface="Calibri"/>
                <a:cs typeface="Calibri"/>
              </a:rPr>
              <a:t>ency</a:t>
            </a:r>
            <a:endParaRPr sz="1600" dirty="0">
              <a:latin typeface="Calibri"/>
              <a:cs typeface="Calibri"/>
            </a:endParaRPr>
          </a:p>
          <a:p>
            <a:pPr marL="12700" marR="1754505">
              <a:lnSpc>
                <a:spcPct val="125899"/>
              </a:lnSpc>
            </a:pPr>
            <a:r>
              <a:rPr sz="1600" b="1" dirty="0">
                <a:solidFill>
                  <a:srgbClr val="D3D566"/>
                </a:solidFill>
                <a:latin typeface="Calibri"/>
                <a:cs typeface="Calibri"/>
              </a:rPr>
              <a:t>1979 </a:t>
            </a:r>
            <a:r>
              <a:rPr sz="1600" b="1" dirty="0">
                <a:solidFill>
                  <a:srgbClr val="FFFFFF"/>
                </a:solidFill>
                <a:latin typeface="Calibri"/>
                <a:cs typeface="Calibri"/>
              </a:rPr>
              <a:t>– </a:t>
            </a:r>
            <a:r>
              <a:rPr sz="1600" dirty="0">
                <a:solidFill>
                  <a:srgbClr val="FFFFFF"/>
                </a:solidFill>
                <a:latin typeface="Calibri"/>
                <a:cs typeface="Calibri"/>
              </a:rPr>
              <a:t>Cambrid</a:t>
            </a:r>
            <a:r>
              <a:rPr sz="1600" spc="-20" dirty="0">
                <a:solidFill>
                  <a:srgbClr val="FFFFFF"/>
                </a:solidFill>
                <a:latin typeface="Calibri"/>
                <a:cs typeface="Calibri"/>
              </a:rPr>
              <a:t>g</a:t>
            </a:r>
            <a:r>
              <a:rPr sz="1600" dirty="0">
                <a:solidFill>
                  <a:srgbClr val="FFFFFF"/>
                </a:solidFill>
                <a:latin typeface="Calibri"/>
                <a:cs typeface="Calibri"/>
              </a:rPr>
              <a:t>e Scie</a:t>
            </a:r>
            <a:r>
              <a:rPr sz="1600" spc="-20" dirty="0">
                <a:solidFill>
                  <a:srgbClr val="FFFFFF"/>
                </a:solidFill>
                <a:latin typeface="Calibri"/>
                <a:cs typeface="Calibri"/>
              </a:rPr>
              <a:t>n</a:t>
            </a:r>
            <a:r>
              <a:rPr sz="1600" spc="-5" dirty="0">
                <a:solidFill>
                  <a:srgbClr val="FFFFFF"/>
                </a:solidFill>
                <a:latin typeface="Calibri"/>
                <a:cs typeface="Calibri"/>
              </a:rPr>
              <a:t>tific</a:t>
            </a:r>
            <a:r>
              <a:rPr sz="1600" dirty="0">
                <a:solidFill>
                  <a:srgbClr val="FFFFFF"/>
                </a:solidFill>
                <a:latin typeface="Calibri"/>
                <a:cs typeface="Calibri"/>
              </a:rPr>
              <a:t> A</a:t>
            </a:r>
            <a:r>
              <a:rPr sz="1600" spc="-10" dirty="0">
                <a:solidFill>
                  <a:srgbClr val="FFFFFF"/>
                </a:solidFill>
                <a:latin typeface="Calibri"/>
                <a:cs typeface="Calibri"/>
              </a:rPr>
              <a:t>b</a:t>
            </a:r>
            <a:r>
              <a:rPr sz="1600" spc="-20" dirty="0">
                <a:solidFill>
                  <a:srgbClr val="FFFFFF"/>
                </a:solidFill>
                <a:latin typeface="Calibri"/>
                <a:cs typeface="Calibri"/>
              </a:rPr>
              <a:t>s</a:t>
            </a:r>
            <a:r>
              <a:rPr sz="1600" dirty="0">
                <a:solidFill>
                  <a:srgbClr val="FFFFFF"/>
                </a:solidFill>
                <a:latin typeface="Calibri"/>
                <a:cs typeface="Calibri"/>
              </a:rPr>
              <a:t>t</a:t>
            </a:r>
            <a:r>
              <a:rPr sz="1600" spc="-35" dirty="0">
                <a:solidFill>
                  <a:srgbClr val="FFFFFF"/>
                </a:solidFill>
                <a:latin typeface="Calibri"/>
                <a:cs typeface="Calibri"/>
              </a:rPr>
              <a:t>r</a:t>
            </a:r>
            <a:r>
              <a:rPr sz="1600" dirty="0">
                <a:solidFill>
                  <a:srgbClr val="FFFFFF"/>
                </a:solidFill>
                <a:latin typeface="Calibri"/>
                <a:cs typeface="Calibri"/>
              </a:rPr>
              <a:t>acts launches Medline CD-</a:t>
            </a:r>
            <a:r>
              <a:rPr sz="1600" spc="-20" dirty="0">
                <a:solidFill>
                  <a:srgbClr val="FFFFFF"/>
                </a:solidFill>
                <a:latin typeface="Calibri"/>
                <a:cs typeface="Calibri"/>
              </a:rPr>
              <a:t>R</a:t>
            </a:r>
            <a:r>
              <a:rPr sz="1600" dirty="0">
                <a:solidFill>
                  <a:srgbClr val="FFFFFF"/>
                </a:solidFill>
                <a:latin typeface="Calibri"/>
                <a:cs typeface="Calibri"/>
              </a:rPr>
              <a:t>OM </a:t>
            </a:r>
            <a:endParaRPr lang="en-US" sz="1600" dirty="0" smtClean="0">
              <a:solidFill>
                <a:srgbClr val="FFFFFF"/>
              </a:solidFill>
              <a:latin typeface="Calibri"/>
              <a:cs typeface="Calibri"/>
            </a:endParaRPr>
          </a:p>
          <a:p>
            <a:pPr marL="12700" marR="1754505">
              <a:lnSpc>
                <a:spcPct val="125899"/>
              </a:lnSpc>
            </a:pPr>
            <a:r>
              <a:rPr sz="1600" b="1" dirty="0" smtClean="0">
                <a:solidFill>
                  <a:srgbClr val="DFE191"/>
                </a:solidFill>
                <a:latin typeface="Calibri"/>
                <a:cs typeface="Calibri"/>
              </a:rPr>
              <a:t>1996 </a:t>
            </a:r>
            <a:r>
              <a:rPr sz="1600" b="1" dirty="0">
                <a:solidFill>
                  <a:srgbClr val="FFFFFF"/>
                </a:solidFill>
                <a:latin typeface="Calibri"/>
                <a:cs typeface="Calibri"/>
              </a:rPr>
              <a:t>– </a:t>
            </a:r>
            <a:r>
              <a:rPr sz="1600" dirty="0">
                <a:solidFill>
                  <a:srgbClr val="FFFFFF"/>
                </a:solidFill>
                <a:latin typeface="Calibri"/>
                <a:cs typeface="Calibri"/>
              </a:rPr>
              <a:t>UMI </a:t>
            </a:r>
            <a:r>
              <a:rPr sz="1600" spc="-20" dirty="0">
                <a:solidFill>
                  <a:srgbClr val="FFFFFF"/>
                </a:solidFill>
                <a:latin typeface="Calibri"/>
                <a:cs typeface="Calibri"/>
              </a:rPr>
              <a:t>g</a:t>
            </a:r>
            <a:r>
              <a:rPr sz="1600" dirty="0">
                <a:solidFill>
                  <a:srgbClr val="FFFFFF"/>
                </a:solidFill>
                <a:latin typeface="Calibri"/>
                <a:cs typeface="Calibri"/>
              </a:rPr>
              <a:t>oes online under P</a:t>
            </a:r>
            <a:r>
              <a:rPr sz="1600" spc="-20" dirty="0">
                <a:solidFill>
                  <a:srgbClr val="FFFFFF"/>
                </a:solidFill>
                <a:latin typeface="Calibri"/>
                <a:cs typeface="Calibri"/>
              </a:rPr>
              <a:t>r</a:t>
            </a:r>
            <a:r>
              <a:rPr sz="1600" dirty="0">
                <a:solidFill>
                  <a:srgbClr val="FFFFFF"/>
                </a:solidFill>
                <a:latin typeface="Calibri"/>
                <a:cs typeface="Calibri"/>
              </a:rPr>
              <a:t>oQue</a:t>
            </a:r>
            <a:r>
              <a:rPr sz="1600" spc="-20" dirty="0">
                <a:solidFill>
                  <a:srgbClr val="FFFFFF"/>
                </a:solidFill>
                <a:latin typeface="Calibri"/>
                <a:cs typeface="Calibri"/>
              </a:rPr>
              <a:t>s</a:t>
            </a:r>
            <a:r>
              <a:rPr sz="1600" dirty="0">
                <a:solidFill>
                  <a:srgbClr val="FFFFFF"/>
                </a:solidFill>
                <a:latin typeface="Calibri"/>
                <a:cs typeface="Calibri"/>
              </a:rPr>
              <a:t>t Di</a:t>
            </a:r>
            <a:r>
              <a:rPr sz="1600" spc="-20" dirty="0">
                <a:solidFill>
                  <a:srgbClr val="FFFFFF"/>
                </a:solidFill>
                <a:latin typeface="Calibri"/>
                <a:cs typeface="Calibri"/>
              </a:rPr>
              <a:t>r</a:t>
            </a:r>
            <a:r>
              <a:rPr sz="1600" dirty="0">
                <a:solidFill>
                  <a:srgbClr val="FFFFFF"/>
                </a:solidFill>
                <a:latin typeface="Calibri"/>
                <a:cs typeface="Calibri"/>
              </a:rPr>
              <a:t>ect</a:t>
            </a:r>
            <a:endParaRPr sz="1600" dirty="0">
              <a:latin typeface="Calibri"/>
              <a:cs typeface="Calibri"/>
            </a:endParaRPr>
          </a:p>
          <a:p>
            <a:pPr marL="12700" marR="6350">
              <a:lnSpc>
                <a:spcPct val="125899"/>
              </a:lnSpc>
            </a:pPr>
            <a:r>
              <a:rPr sz="1600" b="1" dirty="0">
                <a:solidFill>
                  <a:srgbClr val="DFE191"/>
                </a:solidFill>
                <a:latin typeface="Calibri"/>
                <a:cs typeface="Calibri"/>
              </a:rPr>
              <a:t>1998 </a:t>
            </a:r>
            <a:r>
              <a:rPr lang="en-US" sz="1600" dirty="0">
                <a:solidFill>
                  <a:srgbClr val="FFFFFF"/>
                </a:solidFill>
                <a:cs typeface="Calibri"/>
              </a:rPr>
              <a:t>– </a:t>
            </a:r>
            <a:r>
              <a:rPr sz="1600" spc="5" dirty="0" smtClean="0">
                <a:solidFill>
                  <a:srgbClr val="FFFFFF"/>
                </a:solidFill>
                <a:latin typeface="Calibri"/>
                <a:cs typeface="Calibri"/>
              </a:rPr>
              <a:t>L</a:t>
            </a:r>
            <a:r>
              <a:rPr sz="1600" spc="-5" dirty="0" smtClean="0">
                <a:solidFill>
                  <a:srgbClr val="FFFFFF"/>
                </a:solidFill>
                <a:latin typeface="Calibri"/>
                <a:cs typeface="Calibri"/>
              </a:rPr>
              <a:t>i</a:t>
            </a:r>
            <a:r>
              <a:rPr sz="1600" dirty="0" smtClean="0">
                <a:solidFill>
                  <a:srgbClr val="FFFFFF"/>
                </a:solidFill>
                <a:latin typeface="Calibri"/>
                <a:cs typeface="Calibri"/>
              </a:rPr>
              <a:t>b</a:t>
            </a:r>
            <a:r>
              <a:rPr sz="1600" spc="-35" dirty="0" smtClean="0">
                <a:solidFill>
                  <a:srgbClr val="FFFFFF"/>
                </a:solidFill>
                <a:latin typeface="Calibri"/>
                <a:cs typeface="Calibri"/>
              </a:rPr>
              <a:t>r</a:t>
            </a:r>
            <a:r>
              <a:rPr sz="1600" dirty="0" smtClean="0">
                <a:solidFill>
                  <a:srgbClr val="FFFFFF"/>
                </a:solidFill>
                <a:latin typeface="Calibri"/>
                <a:cs typeface="Calibri"/>
              </a:rPr>
              <a:t>a</a:t>
            </a:r>
            <a:r>
              <a:rPr sz="1600" spc="5" dirty="0" smtClean="0">
                <a:solidFill>
                  <a:srgbClr val="FFFFFF"/>
                </a:solidFill>
                <a:latin typeface="Calibri"/>
                <a:cs typeface="Calibri"/>
              </a:rPr>
              <a:t>r</a:t>
            </a:r>
            <a:r>
              <a:rPr sz="1600" dirty="0" smtClean="0">
                <a:solidFill>
                  <a:srgbClr val="FFFFFF"/>
                </a:solidFill>
                <a:latin typeface="Calibri"/>
                <a:cs typeface="Calibri"/>
              </a:rPr>
              <a:t>y </a:t>
            </a:r>
            <a:r>
              <a:rPr sz="1600" dirty="0">
                <a:solidFill>
                  <a:srgbClr val="FFFFFF"/>
                </a:solidFill>
                <a:latin typeface="Calibri"/>
                <a:cs typeface="Calibri"/>
              </a:rPr>
              <a:t>of Cong</a:t>
            </a:r>
            <a:r>
              <a:rPr sz="1600" spc="-20" dirty="0">
                <a:solidFill>
                  <a:srgbClr val="FFFFFF"/>
                </a:solidFill>
                <a:latin typeface="Calibri"/>
                <a:cs typeface="Calibri"/>
              </a:rPr>
              <a:t>r</a:t>
            </a:r>
            <a:r>
              <a:rPr sz="1600" dirty="0">
                <a:solidFill>
                  <a:srgbClr val="FFFFFF"/>
                </a:solidFill>
                <a:latin typeface="Calibri"/>
                <a:cs typeface="Calibri"/>
              </a:rPr>
              <a:t>ess names UMI </a:t>
            </a:r>
            <a:r>
              <a:rPr lang="en-US" sz="1600" spc="5" dirty="0" smtClean="0">
                <a:solidFill>
                  <a:srgbClr val="FFFFFF"/>
                </a:solidFill>
                <a:latin typeface="Calibri"/>
                <a:cs typeface="Calibri"/>
              </a:rPr>
              <a:t>the </a:t>
            </a:r>
            <a:r>
              <a:rPr sz="1600" spc="-10" dirty="0" smtClean="0">
                <a:solidFill>
                  <a:srgbClr val="FFFFFF"/>
                </a:solidFill>
                <a:latin typeface="Calibri"/>
                <a:cs typeface="Calibri"/>
              </a:rPr>
              <a:t>official</a:t>
            </a:r>
            <a:r>
              <a:rPr sz="1600" dirty="0" smtClean="0">
                <a:solidFill>
                  <a:srgbClr val="FFFFFF"/>
                </a:solidFill>
                <a:latin typeface="Calibri"/>
                <a:cs typeface="Calibri"/>
              </a:rPr>
              <a:t> </a:t>
            </a:r>
            <a:r>
              <a:rPr sz="1600" spc="-20" dirty="0">
                <a:solidFill>
                  <a:srgbClr val="FFFFFF"/>
                </a:solidFill>
                <a:latin typeface="Calibri"/>
                <a:cs typeface="Calibri"/>
              </a:rPr>
              <a:t>r</a:t>
            </a:r>
            <a:r>
              <a:rPr sz="1600" dirty="0">
                <a:solidFill>
                  <a:srgbClr val="FFFFFF"/>
                </a:solidFill>
                <a:latin typeface="Calibri"/>
                <a:cs typeface="Calibri"/>
              </a:rPr>
              <a:t>eposi</a:t>
            </a:r>
            <a:r>
              <a:rPr sz="1600" spc="-20" dirty="0">
                <a:solidFill>
                  <a:srgbClr val="FFFFFF"/>
                </a:solidFill>
                <a:latin typeface="Calibri"/>
                <a:cs typeface="Calibri"/>
              </a:rPr>
              <a:t>t</a:t>
            </a:r>
            <a:r>
              <a:rPr sz="1600" dirty="0">
                <a:solidFill>
                  <a:srgbClr val="FFFFFF"/>
                </a:solidFill>
                <a:latin typeface="Calibri"/>
                <a:cs typeface="Calibri"/>
              </a:rPr>
              <a:t>o</a:t>
            </a:r>
            <a:r>
              <a:rPr sz="1600" spc="5" dirty="0">
                <a:solidFill>
                  <a:srgbClr val="FFFFFF"/>
                </a:solidFill>
                <a:latin typeface="Calibri"/>
                <a:cs typeface="Calibri"/>
              </a:rPr>
              <a:t>r</a:t>
            </a:r>
            <a:r>
              <a:rPr sz="1600" dirty="0">
                <a:solidFill>
                  <a:srgbClr val="FFFFFF"/>
                </a:solidFill>
                <a:latin typeface="Calibri"/>
                <a:cs typeface="Calibri"/>
              </a:rPr>
              <a:t>y </a:t>
            </a:r>
            <a:r>
              <a:rPr sz="1600" spc="-25" dirty="0">
                <a:solidFill>
                  <a:srgbClr val="FFFFFF"/>
                </a:solidFill>
                <a:latin typeface="Calibri"/>
                <a:cs typeface="Calibri"/>
              </a:rPr>
              <a:t>f</a:t>
            </a:r>
            <a:r>
              <a:rPr sz="1600" dirty="0">
                <a:solidFill>
                  <a:srgbClr val="FFFFFF"/>
                </a:solidFill>
                <a:latin typeface="Calibri"/>
                <a:cs typeface="Calibri"/>
              </a:rPr>
              <a:t>or Ameri</a:t>
            </a:r>
            <a:r>
              <a:rPr sz="1600" spc="-10" dirty="0">
                <a:solidFill>
                  <a:srgbClr val="FFFFFF"/>
                </a:solidFill>
                <a:latin typeface="Calibri"/>
                <a:cs typeface="Calibri"/>
              </a:rPr>
              <a:t>c</a:t>
            </a:r>
            <a:r>
              <a:rPr sz="1600" dirty="0">
                <a:solidFill>
                  <a:srgbClr val="FFFFFF"/>
                </a:solidFill>
                <a:latin typeface="Calibri"/>
                <a:cs typeface="Calibri"/>
              </a:rPr>
              <a:t>an disser</a:t>
            </a:r>
            <a:r>
              <a:rPr sz="1600" spc="-20" dirty="0">
                <a:solidFill>
                  <a:srgbClr val="FFFFFF"/>
                </a:solidFill>
                <a:latin typeface="Calibri"/>
                <a:cs typeface="Calibri"/>
              </a:rPr>
              <a:t>ta</a:t>
            </a:r>
            <a:r>
              <a:rPr sz="1600" dirty="0">
                <a:solidFill>
                  <a:srgbClr val="FFFFFF"/>
                </a:solidFill>
                <a:latin typeface="Calibri"/>
                <a:cs typeface="Calibri"/>
              </a:rPr>
              <a:t>tions </a:t>
            </a:r>
            <a:endParaRPr lang="en-US" sz="1600" dirty="0" smtClean="0">
              <a:solidFill>
                <a:srgbClr val="FFFFFF"/>
              </a:solidFill>
              <a:latin typeface="Calibri"/>
              <a:cs typeface="Calibri"/>
            </a:endParaRPr>
          </a:p>
          <a:p>
            <a:pPr marL="12700" marR="6350">
              <a:lnSpc>
                <a:spcPct val="125899"/>
              </a:lnSpc>
            </a:pPr>
            <a:r>
              <a:rPr sz="1600" b="1" dirty="0" smtClean="0">
                <a:solidFill>
                  <a:srgbClr val="DFE191"/>
                </a:solidFill>
                <a:latin typeface="Calibri"/>
                <a:cs typeface="Calibri"/>
              </a:rPr>
              <a:t>1999 </a:t>
            </a:r>
            <a:r>
              <a:rPr lang="en-US" sz="1600" dirty="0">
                <a:solidFill>
                  <a:srgbClr val="FFFFFF"/>
                </a:solidFill>
                <a:cs typeface="Calibri"/>
              </a:rPr>
              <a:t>– </a:t>
            </a:r>
            <a:r>
              <a:rPr sz="1600" dirty="0" err="1" smtClean="0">
                <a:solidFill>
                  <a:srgbClr val="FFFFFF"/>
                </a:solidFill>
                <a:latin typeface="Calibri"/>
                <a:cs typeface="Calibri"/>
              </a:rPr>
              <a:t>eb</a:t>
            </a:r>
            <a:r>
              <a:rPr sz="1600" spc="-35" dirty="0" err="1" smtClean="0">
                <a:solidFill>
                  <a:srgbClr val="FFFFFF"/>
                </a:solidFill>
                <a:latin typeface="Calibri"/>
                <a:cs typeface="Calibri"/>
              </a:rPr>
              <a:t>r</a:t>
            </a:r>
            <a:r>
              <a:rPr sz="1600" dirty="0" err="1" smtClean="0">
                <a:solidFill>
                  <a:srgbClr val="FFFFFF"/>
                </a:solidFill>
                <a:latin typeface="Calibri"/>
                <a:cs typeface="Calibri"/>
              </a:rPr>
              <a:t>a</a:t>
            </a:r>
            <a:r>
              <a:rPr sz="1600" spc="5" dirty="0" err="1" smtClean="0">
                <a:solidFill>
                  <a:srgbClr val="FFFFFF"/>
                </a:solidFill>
                <a:latin typeface="Calibri"/>
                <a:cs typeface="Calibri"/>
              </a:rPr>
              <a:t>r</a:t>
            </a:r>
            <a:r>
              <a:rPr sz="1600" dirty="0" err="1" smtClean="0">
                <a:solidFill>
                  <a:srgbClr val="FFFFFF"/>
                </a:solidFill>
                <a:latin typeface="Calibri"/>
                <a:cs typeface="Calibri"/>
              </a:rPr>
              <a:t>y</a:t>
            </a:r>
            <a:r>
              <a:rPr sz="1600" dirty="0" smtClean="0">
                <a:solidFill>
                  <a:srgbClr val="FFFFFF"/>
                </a:solidFill>
                <a:latin typeface="Calibri"/>
                <a:cs typeface="Calibri"/>
              </a:rPr>
              <a:t> </a:t>
            </a:r>
            <a:r>
              <a:rPr sz="1600" dirty="0">
                <a:solidFill>
                  <a:srgbClr val="FFFFFF"/>
                </a:solidFill>
                <a:latin typeface="Calibri"/>
                <a:cs typeface="Calibri"/>
              </a:rPr>
              <a:t>and EBL pioneer the ebook indu</a:t>
            </a:r>
            <a:r>
              <a:rPr sz="1600" spc="-20" dirty="0">
                <a:solidFill>
                  <a:srgbClr val="FFFFFF"/>
                </a:solidFill>
                <a:latin typeface="Calibri"/>
                <a:cs typeface="Calibri"/>
              </a:rPr>
              <a:t>s</a:t>
            </a:r>
            <a:r>
              <a:rPr sz="1600" dirty="0">
                <a:solidFill>
                  <a:srgbClr val="FFFFFF"/>
                </a:solidFill>
                <a:latin typeface="Calibri"/>
                <a:cs typeface="Calibri"/>
              </a:rPr>
              <a:t>t</a:t>
            </a:r>
            <a:r>
              <a:rPr sz="1600" spc="5" dirty="0">
                <a:solidFill>
                  <a:srgbClr val="FFFFFF"/>
                </a:solidFill>
                <a:latin typeface="Calibri"/>
                <a:cs typeface="Calibri"/>
              </a:rPr>
              <a:t>r</a:t>
            </a:r>
            <a:r>
              <a:rPr sz="1600" dirty="0">
                <a:solidFill>
                  <a:srgbClr val="FFFFFF"/>
                </a:solidFill>
                <a:latin typeface="Calibri"/>
                <a:cs typeface="Calibri"/>
              </a:rPr>
              <a:t>y</a:t>
            </a:r>
            <a:endParaRPr sz="1600" dirty="0">
              <a:latin typeface="Calibri"/>
              <a:cs typeface="Calibri"/>
            </a:endParaRPr>
          </a:p>
          <a:p>
            <a:pPr marL="12700">
              <a:lnSpc>
                <a:spcPct val="100000"/>
              </a:lnSpc>
              <a:spcBef>
                <a:spcPts val="495"/>
              </a:spcBef>
            </a:pPr>
            <a:r>
              <a:rPr lang="en-US" sz="1600" b="1" dirty="0" smtClean="0">
                <a:solidFill>
                  <a:srgbClr val="DFE191"/>
                </a:solidFill>
                <a:latin typeface="Calibri"/>
                <a:cs typeface="Calibri"/>
              </a:rPr>
              <a:t>2000</a:t>
            </a:r>
            <a:r>
              <a:rPr sz="1600" b="1" dirty="0" smtClean="0">
                <a:solidFill>
                  <a:srgbClr val="DFE191"/>
                </a:solidFill>
                <a:latin typeface="Calibri"/>
                <a:cs typeface="Calibri"/>
              </a:rPr>
              <a:t> </a:t>
            </a:r>
            <a:r>
              <a:rPr lang="en-US" sz="1600" dirty="0">
                <a:solidFill>
                  <a:srgbClr val="FFFFFF"/>
                </a:solidFill>
                <a:cs typeface="Calibri"/>
              </a:rPr>
              <a:t>– </a:t>
            </a:r>
            <a:r>
              <a:rPr sz="1600" dirty="0" smtClean="0">
                <a:solidFill>
                  <a:srgbClr val="FFFFFF"/>
                </a:solidFill>
                <a:latin typeface="Calibri"/>
                <a:cs typeface="Calibri"/>
              </a:rPr>
              <a:t>Serials </a:t>
            </a:r>
            <a:r>
              <a:rPr sz="1600" dirty="0">
                <a:solidFill>
                  <a:srgbClr val="FFFFFF"/>
                </a:solidFill>
                <a:latin typeface="Calibri"/>
                <a:cs typeface="Calibri"/>
              </a:rPr>
              <a:t>Solutions </a:t>
            </a:r>
            <a:r>
              <a:rPr lang="en-US" sz="1600" dirty="0" smtClean="0">
                <a:solidFill>
                  <a:srgbClr val="FFFFFF"/>
                </a:solidFill>
                <a:latin typeface="Calibri"/>
                <a:cs typeface="Calibri"/>
              </a:rPr>
              <a:t>is founded, by a librarian</a:t>
            </a:r>
            <a:endParaRPr sz="1600" i="1" dirty="0">
              <a:latin typeface="Calibri"/>
              <a:cs typeface="Calibri"/>
            </a:endParaRPr>
          </a:p>
          <a:p>
            <a:pPr marL="12700" marR="628650">
              <a:lnSpc>
                <a:spcPct val="125899"/>
              </a:lnSpc>
            </a:pPr>
            <a:r>
              <a:rPr sz="1600" b="1" i="1" dirty="0">
                <a:solidFill>
                  <a:srgbClr val="DFE191"/>
                </a:solidFill>
                <a:latin typeface="Calibri"/>
                <a:cs typeface="Calibri"/>
              </a:rPr>
              <a:t>2001 </a:t>
            </a:r>
            <a:r>
              <a:rPr lang="en-US" sz="1600" i="1" dirty="0">
                <a:solidFill>
                  <a:srgbClr val="FFFFFF"/>
                </a:solidFill>
                <a:cs typeface="Calibri"/>
              </a:rPr>
              <a:t>– </a:t>
            </a:r>
            <a:r>
              <a:rPr sz="1600" dirty="0" smtClean="0">
                <a:solidFill>
                  <a:srgbClr val="FFFFFF"/>
                </a:solidFill>
                <a:latin typeface="Calibri"/>
                <a:cs typeface="Calibri"/>
              </a:rPr>
              <a:t>Hi</a:t>
            </a:r>
            <a:r>
              <a:rPr sz="1600" spc="-20" dirty="0" smtClean="0">
                <a:solidFill>
                  <a:srgbClr val="FFFFFF"/>
                </a:solidFill>
                <a:latin typeface="Calibri"/>
                <a:cs typeface="Calibri"/>
              </a:rPr>
              <a:t>st</a:t>
            </a:r>
            <a:r>
              <a:rPr sz="1600" dirty="0" smtClean="0">
                <a:solidFill>
                  <a:srgbClr val="FFFFFF"/>
                </a:solidFill>
                <a:latin typeface="Calibri"/>
                <a:cs typeface="Calibri"/>
              </a:rPr>
              <a:t>ori</a:t>
            </a:r>
            <a:r>
              <a:rPr sz="1600" spc="-10" dirty="0" smtClean="0">
                <a:solidFill>
                  <a:srgbClr val="FFFFFF"/>
                </a:solidFill>
                <a:latin typeface="Calibri"/>
                <a:cs typeface="Calibri"/>
              </a:rPr>
              <a:t>c</a:t>
            </a:r>
            <a:r>
              <a:rPr sz="1600" dirty="0" smtClean="0">
                <a:solidFill>
                  <a:srgbClr val="FFFFFF"/>
                </a:solidFill>
                <a:latin typeface="Calibri"/>
                <a:cs typeface="Calibri"/>
              </a:rPr>
              <a:t>al </a:t>
            </a:r>
            <a:r>
              <a:rPr sz="1600" dirty="0">
                <a:solidFill>
                  <a:srgbClr val="FFFFFF"/>
                </a:solidFill>
                <a:latin typeface="Calibri"/>
                <a:cs typeface="Calibri"/>
              </a:rPr>
              <a:t>N</a:t>
            </a:r>
            <a:r>
              <a:rPr sz="1600" spc="-10" dirty="0">
                <a:solidFill>
                  <a:srgbClr val="FFFFFF"/>
                </a:solidFill>
                <a:latin typeface="Calibri"/>
                <a:cs typeface="Calibri"/>
              </a:rPr>
              <a:t>ew</a:t>
            </a:r>
            <a:r>
              <a:rPr sz="1600" dirty="0">
                <a:solidFill>
                  <a:srgbClr val="FFFFFF"/>
                </a:solidFill>
                <a:latin typeface="Calibri"/>
                <a:cs typeface="Calibri"/>
              </a:rPr>
              <a:t>spape</a:t>
            </a:r>
            <a:r>
              <a:rPr sz="1600" spc="-20" dirty="0">
                <a:solidFill>
                  <a:srgbClr val="FFFFFF"/>
                </a:solidFill>
                <a:latin typeface="Calibri"/>
                <a:cs typeface="Calibri"/>
              </a:rPr>
              <a:t>r</a:t>
            </a:r>
            <a:r>
              <a:rPr sz="1600" dirty="0">
                <a:solidFill>
                  <a:srgbClr val="FFFFFF"/>
                </a:solidFill>
                <a:latin typeface="Calibri"/>
                <a:cs typeface="Calibri"/>
              </a:rPr>
              <a:t>s launches with digiti</a:t>
            </a:r>
            <a:r>
              <a:rPr sz="1600" spc="-20" dirty="0">
                <a:solidFill>
                  <a:srgbClr val="FFFFFF"/>
                </a:solidFill>
                <a:latin typeface="Calibri"/>
                <a:cs typeface="Calibri"/>
              </a:rPr>
              <a:t>za</a:t>
            </a:r>
            <a:r>
              <a:rPr sz="1600" dirty="0">
                <a:solidFill>
                  <a:srgbClr val="FFFFFF"/>
                </a:solidFill>
                <a:latin typeface="Calibri"/>
                <a:cs typeface="Calibri"/>
              </a:rPr>
              <a:t>tion of the </a:t>
            </a:r>
            <a:r>
              <a:rPr sz="1600" i="1" dirty="0">
                <a:solidFill>
                  <a:srgbClr val="FFFFFF"/>
                </a:solidFill>
                <a:latin typeface="Calibri"/>
                <a:cs typeface="Calibri"/>
              </a:rPr>
              <a:t>N</a:t>
            </a:r>
            <a:r>
              <a:rPr sz="1600" i="1" spc="-10" dirty="0">
                <a:solidFill>
                  <a:srgbClr val="FFFFFF"/>
                </a:solidFill>
                <a:latin typeface="Calibri"/>
                <a:cs typeface="Calibri"/>
              </a:rPr>
              <a:t>e</a:t>
            </a:r>
            <a:r>
              <a:rPr sz="1600" i="1" dirty="0">
                <a:solidFill>
                  <a:srgbClr val="FFFFFF"/>
                </a:solidFill>
                <a:latin typeface="Calibri"/>
                <a:cs typeface="Calibri"/>
              </a:rPr>
              <a:t>w </a:t>
            </a:r>
            <a:r>
              <a:rPr sz="1600" i="1" spc="-135" dirty="0">
                <a:solidFill>
                  <a:srgbClr val="FFFFFF"/>
                </a:solidFill>
                <a:latin typeface="Calibri"/>
                <a:cs typeface="Calibri"/>
              </a:rPr>
              <a:t>Y</a:t>
            </a:r>
            <a:r>
              <a:rPr sz="1600" i="1" dirty="0">
                <a:solidFill>
                  <a:srgbClr val="FFFFFF"/>
                </a:solidFill>
                <a:latin typeface="Calibri"/>
                <a:cs typeface="Calibri"/>
              </a:rPr>
              <a:t>ork Times </a:t>
            </a:r>
            <a:endParaRPr lang="en-US" sz="1600" i="1" dirty="0" smtClean="0">
              <a:solidFill>
                <a:srgbClr val="FFFFFF"/>
              </a:solidFill>
              <a:latin typeface="Calibri"/>
              <a:cs typeface="Calibri"/>
            </a:endParaRPr>
          </a:p>
          <a:p>
            <a:pPr marL="12700" marR="628650">
              <a:lnSpc>
                <a:spcPct val="125899"/>
              </a:lnSpc>
            </a:pPr>
            <a:r>
              <a:rPr sz="1600" b="1" dirty="0" smtClean="0">
                <a:solidFill>
                  <a:srgbClr val="DFE191"/>
                </a:solidFill>
                <a:latin typeface="Calibri"/>
                <a:cs typeface="Calibri"/>
              </a:rPr>
              <a:t>2004 </a:t>
            </a:r>
            <a:r>
              <a:rPr lang="en-US" sz="1600" dirty="0">
                <a:solidFill>
                  <a:srgbClr val="FFFFFF"/>
                </a:solidFill>
                <a:cs typeface="Calibri"/>
              </a:rPr>
              <a:t>– </a:t>
            </a:r>
            <a:r>
              <a:rPr sz="1600" dirty="0" smtClean="0">
                <a:solidFill>
                  <a:srgbClr val="FFFFFF"/>
                </a:solidFill>
                <a:latin typeface="Calibri"/>
                <a:cs typeface="Calibri"/>
              </a:rPr>
              <a:t>Serials </a:t>
            </a:r>
            <a:r>
              <a:rPr sz="1600" dirty="0">
                <a:solidFill>
                  <a:srgbClr val="FFFFFF"/>
                </a:solidFill>
                <a:latin typeface="Calibri"/>
                <a:cs typeface="Calibri"/>
              </a:rPr>
              <a:t>Solutions joins </a:t>
            </a:r>
            <a:r>
              <a:rPr sz="1600" dirty="0" smtClean="0">
                <a:solidFill>
                  <a:srgbClr val="FFFFFF"/>
                </a:solidFill>
                <a:latin typeface="Calibri"/>
                <a:cs typeface="Calibri"/>
              </a:rPr>
              <a:t>P</a:t>
            </a:r>
            <a:r>
              <a:rPr sz="1600" spc="-20" dirty="0" smtClean="0">
                <a:solidFill>
                  <a:srgbClr val="FFFFFF"/>
                </a:solidFill>
                <a:latin typeface="Calibri"/>
                <a:cs typeface="Calibri"/>
              </a:rPr>
              <a:t>r</a:t>
            </a:r>
            <a:r>
              <a:rPr sz="1600" dirty="0" smtClean="0">
                <a:solidFill>
                  <a:srgbClr val="FFFFFF"/>
                </a:solidFill>
                <a:latin typeface="Calibri"/>
                <a:cs typeface="Calibri"/>
              </a:rPr>
              <a:t>oQue</a:t>
            </a:r>
            <a:r>
              <a:rPr sz="1600" spc="-20" dirty="0" smtClean="0">
                <a:solidFill>
                  <a:srgbClr val="FFFFFF"/>
                </a:solidFill>
                <a:latin typeface="Calibri"/>
                <a:cs typeface="Calibri"/>
              </a:rPr>
              <a:t>s</a:t>
            </a:r>
            <a:r>
              <a:rPr sz="1600" dirty="0" smtClean="0">
                <a:solidFill>
                  <a:srgbClr val="FFFFFF"/>
                </a:solidFill>
                <a:latin typeface="Calibri"/>
                <a:cs typeface="Calibri"/>
              </a:rPr>
              <a:t>t</a:t>
            </a:r>
            <a:r>
              <a:rPr lang="en-US" sz="1600" dirty="0" smtClean="0">
                <a:solidFill>
                  <a:srgbClr val="FFFFFF"/>
                </a:solidFill>
                <a:latin typeface="Calibri"/>
                <a:cs typeface="Calibri"/>
              </a:rPr>
              <a:t> Information and Learning</a:t>
            </a:r>
            <a:endParaRPr sz="1600" dirty="0">
              <a:latin typeface="Calibri"/>
              <a:cs typeface="Calibri"/>
            </a:endParaRPr>
          </a:p>
          <a:p>
            <a:pPr marL="12700" marR="3357879">
              <a:lnSpc>
                <a:spcPct val="125899"/>
              </a:lnSpc>
              <a:tabLst>
                <a:tab pos="8526463" algn="l"/>
                <a:tab pos="8594725" algn="l"/>
              </a:tabLst>
            </a:pPr>
            <a:r>
              <a:rPr sz="1600" b="1" dirty="0">
                <a:solidFill>
                  <a:srgbClr val="DFE191"/>
                </a:solidFill>
                <a:latin typeface="Calibri"/>
                <a:cs typeface="Calibri"/>
              </a:rPr>
              <a:t>2007 </a:t>
            </a:r>
            <a:r>
              <a:rPr lang="en-US" sz="1600" dirty="0">
                <a:solidFill>
                  <a:srgbClr val="FFFFFF"/>
                </a:solidFill>
                <a:cs typeface="Calibri"/>
              </a:rPr>
              <a:t>– </a:t>
            </a:r>
            <a:r>
              <a:rPr sz="1600" dirty="0" smtClean="0">
                <a:solidFill>
                  <a:srgbClr val="FFFFFF"/>
                </a:solidFill>
                <a:latin typeface="Calibri"/>
                <a:cs typeface="Calibri"/>
              </a:rPr>
              <a:t>P</a:t>
            </a:r>
            <a:r>
              <a:rPr sz="1600" spc="-20" dirty="0" smtClean="0">
                <a:solidFill>
                  <a:srgbClr val="FFFFFF"/>
                </a:solidFill>
                <a:latin typeface="Calibri"/>
                <a:cs typeface="Calibri"/>
              </a:rPr>
              <a:t>r</a:t>
            </a:r>
            <a:r>
              <a:rPr sz="1600" dirty="0" smtClean="0">
                <a:solidFill>
                  <a:srgbClr val="FFFFFF"/>
                </a:solidFill>
                <a:latin typeface="Calibri"/>
                <a:cs typeface="Calibri"/>
              </a:rPr>
              <a:t>oQue</a:t>
            </a:r>
            <a:r>
              <a:rPr sz="1600" spc="-20" dirty="0" smtClean="0">
                <a:solidFill>
                  <a:srgbClr val="FFFFFF"/>
                </a:solidFill>
                <a:latin typeface="Calibri"/>
                <a:cs typeface="Calibri"/>
              </a:rPr>
              <a:t>s</a:t>
            </a:r>
            <a:r>
              <a:rPr sz="1600" dirty="0" smtClean="0">
                <a:solidFill>
                  <a:srgbClr val="FFFFFF"/>
                </a:solidFill>
                <a:latin typeface="Calibri"/>
                <a:cs typeface="Calibri"/>
              </a:rPr>
              <a:t>t</a:t>
            </a:r>
            <a:r>
              <a:rPr lang="en-US" sz="1600" dirty="0" smtClean="0">
                <a:solidFill>
                  <a:srgbClr val="FFFFFF"/>
                </a:solidFill>
                <a:latin typeface="Calibri"/>
                <a:cs typeface="Calibri"/>
              </a:rPr>
              <a:t> Information and Learning becomes ProQuest</a:t>
            </a:r>
          </a:p>
          <a:p>
            <a:pPr marL="12700" marR="3357879">
              <a:lnSpc>
                <a:spcPct val="125899"/>
              </a:lnSpc>
            </a:pPr>
            <a:r>
              <a:rPr sz="1600" b="1" dirty="0" smtClean="0">
                <a:solidFill>
                  <a:srgbClr val="DFE191"/>
                </a:solidFill>
                <a:latin typeface="Calibri"/>
                <a:cs typeface="Calibri"/>
              </a:rPr>
              <a:t>2011</a:t>
            </a:r>
            <a:r>
              <a:rPr lang="en-US" sz="1600" b="1" dirty="0" smtClean="0">
                <a:solidFill>
                  <a:srgbClr val="DFE191"/>
                </a:solidFill>
                <a:latin typeface="Calibri"/>
                <a:cs typeface="Calibri"/>
              </a:rPr>
              <a:t> </a:t>
            </a:r>
            <a:r>
              <a:rPr lang="en-US" sz="1600" dirty="0" smtClean="0">
                <a:solidFill>
                  <a:srgbClr val="FFFFFF"/>
                </a:solidFill>
                <a:cs typeface="Calibri"/>
              </a:rPr>
              <a:t>– </a:t>
            </a:r>
            <a:r>
              <a:rPr sz="1600" dirty="0" smtClean="0">
                <a:solidFill>
                  <a:srgbClr val="FFFFFF"/>
                </a:solidFill>
                <a:latin typeface="Calibri"/>
                <a:cs typeface="Calibri"/>
              </a:rPr>
              <a:t>eb</a:t>
            </a:r>
            <a:r>
              <a:rPr sz="1600" spc="-35" dirty="0" smtClean="0">
                <a:solidFill>
                  <a:srgbClr val="FFFFFF"/>
                </a:solidFill>
                <a:latin typeface="Calibri"/>
                <a:cs typeface="Calibri"/>
              </a:rPr>
              <a:t>r</a:t>
            </a:r>
            <a:r>
              <a:rPr sz="1600" dirty="0" smtClean="0">
                <a:solidFill>
                  <a:srgbClr val="FFFFFF"/>
                </a:solidFill>
                <a:latin typeface="Calibri"/>
                <a:cs typeface="Calibri"/>
              </a:rPr>
              <a:t>a</a:t>
            </a:r>
            <a:r>
              <a:rPr sz="1600" spc="5" dirty="0" smtClean="0">
                <a:solidFill>
                  <a:srgbClr val="FFFFFF"/>
                </a:solidFill>
                <a:latin typeface="Calibri"/>
                <a:cs typeface="Calibri"/>
              </a:rPr>
              <a:t>r</a:t>
            </a:r>
            <a:r>
              <a:rPr sz="1600" dirty="0" smtClean="0">
                <a:solidFill>
                  <a:srgbClr val="FFFFFF"/>
                </a:solidFill>
                <a:latin typeface="Calibri"/>
                <a:cs typeface="Calibri"/>
              </a:rPr>
              <a:t>y </a:t>
            </a:r>
            <a:r>
              <a:rPr sz="1600" dirty="0">
                <a:solidFill>
                  <a:srgbClr val="FFFFFF"/>
                </a:solidFill>
                <a:latin typeface="Calibri"/>
                <a:cs typeface="Calibri"/>
              </a:rPr>
              <a:t>joins P</a:t>
            </a:r>
            <a:r>
              <a:rPr sz="1600" spc="-20" dirty="0">
                <a:solidFill>
                  <a:srgbClr val="FFFFFF"/>
                </a:solidFill>
                <a:latin typeface="Calibri"/>
                <a:cs typeface="Calibri"/>
              </a:rPr>
              <a:t>r</a:t>
            </a:r>
            <a:r>
              <a:rPr sz="1600" dirty="0">
                <a:solidFill>
                  <a:srgbClr val="FFFFFF"/>
                </a:solidFill>
                <a:latin typeface="Calibri"/>
                <a:cs typeface="Calibri"/>
              </a:rPr>
              <a:t>oQue</a:t>
            </a:r>
            <a:r>
              <a:rPr sz="1600" spc="-20" dirty="0">
                <a:solidFill>
                  <a:srgbClr val="FFFFFF"/>
                </a:solidFill>
                <a:latin typeface="Calibri"/>
                <a:cs typeface="Calibri"/>
              </a:rPr>
              <a:t>s</a:t>
            </a:r>
            <a:r>
              <a:rPr sz="1600" dirty="0">
                <a:solidFill>
                  <a:srgbClr val="FFFFFF"/>
                </a:solidFill>
                <a:latin typeface="Calibri"/>
                <a:cs typeface="Calibri"/>
              </a:rPr>
              <a:t>t</a:t>
            </a:r>
            <a:endParaRPr sz="1600" dirty="0">
              <a:latin typeface="Calibri"/>
              <a:cs typeface="Calibri"/>
            </a:endParaRPr>
          </a:p>
          <a:p>
            <a:pPr marL="12700" marR="4253865">
              <a:lnSpc>
                <a:spcPct val="125899"/>
              </a:lnSpc>
            </a:pPr>
            <a:r>
              <a:rPr sz="1600" b="1" dirty="0">
                <a:solidFill>
                  <a:srgbClr val="DFE191"/>
                </a:solidFill>
                <a:latin typeface="Calibri"/>
                <a:cs typeface="Calibri"/>
              </a:rPr>
              <a:t>2011 </a:t>
            </a:r>
            <a:r>
              <a:rPr lang="en-US" sz="1600" dirty="0">
                <a:solidFill>
                  <a:srgbClr val="FFFFFF"/>
                </a:solidFill>
                <a:cs typeface="Calibri"/>
              </a:rPr>
              <a:t>– </a:t>
            </a:r>
            <a:r>
              <a:rPr sz="1600" dirty="0" smtClean="0">
                <a:solidFill>
                  <a:srgbClr val="FFFFFF"/>
                </a:solidFill>
                <a:latin typeface="Calibri"/>
                <a:cs typeface="Calibri"/>
              </a:rPr>
              <a:t>P</a:t>
            </a:r>
            <a:r>
              <a:rPr sz="1600" spc="-20" dirty="0" smtClean="0">
                <a:solidFill>
                  <a:srgbClr val="FFFFFF"/>
                </a:solidFill>
                <a:latin typeface="Calibri"/>
                <a:cs typeface="Calibri"/>
              </a:rPr>
              <a:t>r</a:t>
            </a:r>
            <a:r>
              <a:rPr sz="1600" dirty="0" smtClean="0">
                <a:solidFill>
                  <a:srgbClr val="FFFFFF"/>
                </a:solidFill>
                <a:latin typeface="Calibri"/>
                <a:cs typeface="Calibri"/>
              </a:rPr>
              <a:t>oQue</a:t>
            </a:r>
            <a:r>
              <a:rPr sz="1600" spc="-20" dirty="0" smtClean="0">
                <a:solidFill>
                  <a:srgbClr val="FFFFFF"/>
                </a:solidFill>
                <a:latin typeface="Calibri"/>
                <a:cs typeface="Calibri"/>
              </a:rPr>
              <a:t>s</a:t>
            </a:r>
            <a:r>
              <a:rPr sz="1600" dirty="0" smtClean="0">
                <a:solidFill>
                  <a:srgbClr val="FFFFFF"/>
                </a:solidFill>
                <a:latin typeface="Calibri"/>
                <a:cs typeface="Calibri"/>
              </a:rPr>
              <a:t>t </a:t>
            </a:r>
            <a:r>
              <a:rPr sz="1600" dirty="0">
                <a:solidFill>
                  <a:srgbClr val="FFFFFF"/>
                </a:solidFill>
                <a:latin typeface="Calibri"/>
                <a:cs typeface="Calibri"/>
              </a:rPr>
              <a:t>announces </a:t>
            </a:r>
            <a:r>
              <a:rPr sz="1600" dirty="0" err="1">
                <a:solidFill>
                  <a:srgbClr val="FFFFFF"/>
                </a:solidFill>
                <a:latin typeface="Calibri"/>
                <a:cs typeface="Calibri"/>
              </a:rPr>
              <a:t>I</a:t>
            </a:r>
            <a:r>
              <a:rPr sz="1600" spc="-20" dirty="0" err="1">
                <a:solidFill>
                  <a:srgbClr val="FFFFFF"/>
                </a:solidFill>
                <a:latin typeface="Calibri"/>
                <a:cs typeface="Calibri"/>
              </a:rPr>
              <a:t>nt</a:t>
            </a:r>
            <a:r>
              <a:rPr sz="1600" dirty="0" err="1">
                <a:solidFill>
                  <a:srgbClr val="FFFFFF"/>
                </a:solidFill>
                <a:latin typeface="Calibri"/>
                <a:cs typeface="Calibri"/>
              </a:rPr>
              <a:t>o</a:t>
            </a:r>
            <a:r>
              <a:rPr sz="1600" spc="-20" dirty="0" err="1">
                <a:solidFill>
                  <a:srgbClr val="FFFFFF"/>
                </a:solidFill>
                <a:latin typeface="Calibri"/>
                <a:cs typeface="Calibri"/>
              </a:rPr>
              <a:t>t</a:t>
            </a:r>
            <a:r>
              <a:rPr sz="1600" dirty="0" err="1">
                <a:solidFill>
                  <a:srgbClr val="FFFFFF"/>
                </a:solidFill>
                <a:latin typeface="Calibri"/>
                <a:cs typeface="Calibri"/>
              </a:rPr>
              <a:t>a</a:t>
            </a:r>
            <a:r>
              <a:rPr sz="1600" dirty="0">
                <a:solidFill>
                  <a:srgbClr val="FFFFFF"/>
                </a:solidFill>
                <a:latin typeface="Calibri"/>
                <a:cs typeface="Calibri"/>
              </a:rPr>
              <a:t> </a:t>
            </a:r>
            <a:endParaRPr lang="en-US" sz="1600" dirty="0" smtClean="0">
              <a:solidFill>
                <a:srgbClr val="FFFFFF"/>
              </a:solidFill>
              <a:latin typeface="Calibri"/>
              <a:cs typeface="Calibri"/>
            </a:endParaRPr>
          </a:p>
          <a:p>
            <a:pPr marL="12700" marR="4253865">
              <a:lnSpc>
                <a:spcPct val="125899"/>
              </a:lnSpc>
            </a:pPr>
            <a:r>
              <a:rPr sz="1600" b="1" dirty="0" smtClean="0">
                <a:solidFill>
                  <a:srgbClr val="DFE191"/>
                </a:solidFill>
                <a:latin typeface="Calibri"/>
                <a:cs typeface="Calibri"/>
              </a:rPr>
              <a:t>2013 </a:t>
            </a:r>
            <a:r>
              <a:rPr sz="1600" dirty="0">
                <a:solidFill>
                  <a:srgbClr val="FFFFFF"/>
                </a:solidFill>
                <a:latin typeface="Calibri"/>
                <a:cs typeface="Calibri"/>
              </a:rPr>
              <a:t>– EBL joins P</a:t>
            </a:r>
            <a:r>
              <a:rPr sz="1600" spc="-20" dirty="0">
                <a:solidFill>
                  <a:srgbClr val="FFFFFF"/>
                </a:solidFill>
                <a:latin typeface="Calibri"/>
                <a:cs typeface="Calibri"/>
              </a:rPr>
              <a:t>r</a:t>
            </a:r>
            <a:r>
              <a:rPr sz="1600" dirty="0">
                <a:solidFill>
                  <a:srgbClr val="FFFFFF"/>
                </a:solidFill>
                <a:latin typeface="Calibri"/>
                <a:cs typeface="Calibri"/>
              </a:rPr>
              <a:t>oQue</a:t>
            </a:r>
            <a:r>
              <a:rPr sz="1600" spc="-20" dirty="0">
                <a:solidFill>
                  <a:srgbClr val="FFFFFF"/>
                </a:solidFill>
                <a:latin typeface="Calibri"/>
                <a:cs typeface="Calibri"/>
              </a:rPr>
              <a:t>s</a:t>
            </a:r>
            <a:r>
              <a:rPr sz="1600" dirty="0">
                <a:solidFill>
                  <a:srgbClr val="FFFFFF"/>
                </a:solidFill>
                <a:latin typeface="Calibri"/>
                <a:cs typeface="Calibri"/>
              </a:rPr>
              <a:t>t</a:t>
            </a:r>
            <a:endParaRPr sz="1600" dirty="0">
              <a:latin typeface="Calibri"/>
              <a:cs typeface="Calibri"/>
            </a:endParaRPr>
          </a:p>
        </p:txBody>
      </p:sp>
    </p:spTree>
    <p:extLst>
      <p:ext uri="{BB962C8B-B14F-4D97-AF65-F5344CB8AC3E}">
        <p14:creationId xmlns:p14="http://schemas.microsoft.com/office/powerpoint/2010/main" val="11160167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9" y="997924"/>
            <a:ext cx="10450286" cy="6069258"/>
          </a:xfrm>
          <a:prstGeom prst="rect">
            <a:avLst/>
          </a:prstGeom>
        </p:spPr>
      </p:pic>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361" y="1037414"/>
            <a:ext cx="10450286" cy="6069258"/>
          </a:xfrm>
          <a:prstGeom prst="rect">
            <a:avLst/>
          </a:prstGeom>
        </p:spPr>
      </p:pic>
      <p:pic>
        <p:nvPicPr>
          <p:cNvPr id="1027" name="Picture 3" descr="J:\_Robin's\__Current Jobs\_2013\ProQuest_13-3672\images\Home Screen.jpg"/>
          <p:cNvPicPr>
            <a:picLocks noChangeAspect="1" noChangeArrowheads="1"/>
          </p:cNvPicPr>
          <p:nvPr/>
        </p:nvPicPr>
        <p:blipFill rotWithShape="1">
          <a:blip r:embed="rId4">
            <a:extLst>
              <a:ext uri="{28A0092B-C50C-407E-A947-70E740481C1C}">
                <a14:useLocalDpi xmlns:a14="http://schemas.microsoft.com/office/drawing/2010/main" val="0"/>
              </a:ext>
            </a:extLst>
          </a:blip>
          <a:srcRect b="16224"/>
          <a:stretch/>
        </p:blipFill>
        <p:spPr bwMode="auto">
          <a:xfrm>
            <a:off x="577518" y="1329121"/>
            <a:ext cx="8035398" cy="5059582"/>
          </a:xfrm>
          <a:prstGeom prst="rect">
            <a:avLst/>
          </a:prstGeom>
          <a:noFill/>
          <a:effectLst>
            <a:innerShdw blurRad="50800">
              <a:prstClr val="black"/>
            </a:innerShdw>
          </a:effectLst>
          <a:extLst>
            <a:ext uri="{909E8E84-426E-40DD-AFC4-6F175D3DCCD1}">
              <a14:hiddenFill xmlns:a14="http://schemas.microsoft.com/office/drawing/2010/main">
                <a:solidFill>
                  <a:srgbClr val="FFFFFF"/>
                </a:solidFill>
              </a14:hiddenFill>
            </a:ext>
          </a:extLst>
        </p:spPr>
      </p:pic>
      <p:pic>
        <p:nvPicPr>
          <p:cNvPr id="94" name="Picture 3" descr="J:\_Robin's\__Current Jobs\_2013\ProQuest_13-3672\images\Home Screen.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16224"/>
          <a:stretch/>
        </p:blipFill>
        <p:spPr bwMode="auto">
          <a:xfrm>
            <a:off x="577518" y="1329121"/>
            <a:ext cx="8035398" cy="5059582"/>
          </a:xfrm>
          <a:prstGeom prst="rect">
            <a:avLst/>
          </a:prstGeom>
          <a:noFill/>
          <a:effectLst>
            <a:innerShdw blurRad="50800">
              <a:prstClr val="black"/>
            </a:innerShdw>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542925" y="1304925"/>
            <a:ext cx="8127714" cy="5108575"/>
          </a:xfrm>
          <a:prstGeom prst="rect">
            <a:avLst/>
          </a:prstGeom>
          <a:solidFill>
            <a:schemeClr val="tx2">
              <a:alpha val="35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7" name="Title 6"/>
          <p:cNvSpPr>
            <a:spLocks noGrp="1"/>
          </p:cNvSpPr>
          <p:nvPr>
            <p:ph type="title"/>
          </p:nvPr>
        </p:nvSpPr>
        <p:spPr/>
        <p:txBody>
          <a:bodyPr/>
          <a:lstStyle/>
          <a:p>
            <a:r>
              <a:rPr lang="en-US" dirty="0" smtClean="0"/>
              <a:t>A Research Workflow That’s Now Digital</a:t>
            </a:r>
            <a:endParaRPr lang="en-US" dirty="0"/>
          </a:p>
        </p:txBody>
      </p:sp>
      <p:pic>
        <p:nvPicPr>
          <p:cNvPr id="3078" name="SAVE TO F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994" y="2593340"/>
            <a:ext cx="7110112" cy="3456305"/>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5" name="SAVE TO FLOW"/>
          <p:cNvGrpSpPr/>
          <p:nvPr/>
        </p:nvGrpSpPr>
        <p:grpSpPr>
          <a:xfrm>
            <a:off x="5068528" y="1860913"/>
            <a:ext cx="2009140" cy="2009140"/>
            <a:chOff x="5906638" y="2379980"/>
            <a:chExt cx="2009140" cy="2009140"/>
          </a:xfrm>
        </p:grpSpPr>
        <p:sp>
          <p:nvSpPr>
            <p:cNvPr id="66" name="Oval 65"/>
            <p:cNvSpPr/>
            <p:nvPr/>
          </p:nvSpPr>
          <p:spPr>
            <a:xfrm>
              <a:off x="5906638" y="2379980"/>
              <a:ext cx="2009140" cy="2009140"/>
            </a:xfrm>
            <a:prstGeom prst="ellipse">
              <a:avLst/>
            </a:prstGeom>
            <a:solidFill>
              <a:schemeClr val="accent2"/>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67" name="Rectangle 66"/>
            <p:cNvSpPr/>
            <p:nvPr/>
          </p:nvSpPr>
          <p:spPr>
            <a:xfrm>
              <a:off x="6317456" y="3150045"/>
              <a:ext cx="1187505" cy="590931"/>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SAVE TO </a:t>
              </a:r>
              <a:br>
                <a:rPr lang="en-US" kern="0" spc="-60" dirty="0" smtClean="0">
                  <a:solidFill>
                    <a:schemeClr val="bg1"/>
                  </a:solidFill>
                  <a:latin typeface="Arial" charset="0"/>
                </a:rPr>
              </a:br>
              <a:r>
                <a:rPr lang="en-US" kern="0" spc="-60" dirty="0" smtClean="0">
                  <a:solidFill>
                    <a:schemeClr val="bg1"/>
                  </a:solidFill>
                  <a:latin typeface="Arial" charset="0"/>
                </a:rPr>
                <a:t>FLOW</a:t>
              </a:r>
              <a:endParaRPr lang="en-US" kern="0" spc="-60" dirty="0">
                <a:solidFill>
                  <a:schemeClr val="bg1"/>
                </a:solidFill>
                <a:latin typeface="Arial" charset="0"/>
              </a:endParaRPr>
            </a:p>
          </p:txBody>
        </p:sp>
      </p:grpSp>
      <p:pic>
        <p:nvPicPr>
          <p:cNvPr id="3076" name="CLOUD BASED STORAGE"/>
          <p:cNvPicPr>
            <a:picLocks noChangeAspect="1" noChangeArrowheads="1"/>
          </p:cNvPicPr>
          <p:nvPr/>
        </p:nvPicPr>
        <p:blipFill rotWithShape="1">
          <a:blip r:embed="rId8">
            <a:extLst>
              <a:ext uri="{28A0092B-C50C-407E-A947-70E740481C1C}">
                <a14:useLocalDpi xmlns:a14="http://schemas.microsoft.com/office/drawing/2010/main" val="0"/>
              </a:ext>
            </a:extLst>
          </a:blip>
          <a:srcRect r="17925"/>
          <a:stretch/>
        </p:blipFill>
        <p:spPr bwMode="auto">
          <a:xfrm>
            <a:off x="1396365" y="1833043"/>
            <a:ext cx="1803400" cy="4367300"/>
          </a:xfrm>
          <a:prstGeom prst="roundRect">
            <a:avLst>
              <a:gd name="adj" fmla="val 1923"/>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 name="CLOUD BASED STORAGE"/>
          <p:cNvGrpSpPr/>
          <p:nvPr/>
        </p:nvGrpSpPr>
        <p:grpSpPr>
          <a:xfrm>
            <a:off x="3038978" y="1930667"/>
            <a:ext cx="2009140" cy="2009140"/>
            <a:chOff x="5906638" y="2379980"/>
            <a:chExt cx="2009140" cy="2009140"/>
          </a:xfrm>
        </p:grpSpPr>
        <p:sp>
          <p:nvSpPr>
            <p:cNvPr id="55" name="Oval 54"/>
            <p:cNvSpPr/>
            <p:nvPr/>
          </p:nvSpPr>
          <p:spPr>
            <a:xfrm>
              <a:off x="5906638" y="2379980"/>
              <a:ext cx="2009140" cy="2009140"/>
            </a:xfrm>
            <a:prstGeom prst="ellipse">
              <a:avLst/>
            </a:prstGeom>
            <a:solidFill>
              <a:schemeClr val="accent3"/>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56" name="Rectangle 55"/>
            <p:cNvSpPr/>
            <p:nvPr/>
          </p:nvSpPr>
          <p:spPr>
            <a:xfrm>
              <a:off x="5999424" y="3089085"/>
              <a:ext cx="1823576" cy="590931"/>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CLOUD-BASED </a:t>
              </a:r>
              <a:br>
                <a:rPr lang="en-US" kern="0" spc="-60" dirty="0" smtClean="0">
                  <a:solidFill>
                    <a:schemeClr val="bg1"/>
                  </a:solidFill>
                  <a:latin typeface="Arial" charset="0"/>
                </a:rPr>
              </a:br>
              <a:r>
                <a:rPr lang="en-US" kern="0" spc="-60" dirty="0" smtClean="0">
                  <a:solidFill>
                    <a:schemeClr val="bg1"/>
                  </a:solidFill>
                  <a:latin typeface="Arial" charset="0"/>
                </a:rPr>
                <a:t>STORAGE</a:t>
              </a:r>
              <a:endParaRPr lang="en-US" kern="0" spc="-60" dirty="0">
                <a:solidFill>
                  <a:schemeClr val="bg1"/>
                </a:solidFill>
                <a:latin typeface="Arial" charset="0"/>
              </a:endParaRPr>
            </a:p>
          </p:txBody>
        </p:sp>
      </p:gr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4000" y="1890179"/>
            <a:ext cx="5677674" cy="4129621"/>
          </a:xfrm>
          <a:prstGeom prst="roundRect">
            <a:avLst>
              <a:gd name="adj" fmla="val 1166"/>
            </a:avLst>
          </a:prstGeom>
          <a:noFill/>
          <a:ln>
            <a:noFill/>
          </a:ln>
          <a:effectLst>
            <a:outerShdw blurRad="76200" algn="ctr" rotWithShape="0">
              <a:prstClr val="black"/>
            </a:outerShdw>
          </a:effectLst>
        </p:spPr>
      </p:pic>
      <p:grpSp>
        <p:nvGrpSpPr>
          <p:cNvPr id="44" name="READ FULL TEXT"/>
          <p:cNvGrpSpPr/>
          <p:nvPr/>
        </p:nvGrpSpPr>
        <p:grpSpPr>
          <a:xfrm>
            <a:off x="5848218" y="2911203"/>
            <a:ext cx="2009140" cy="2009140"/>
            <a:chOff x="5906638" y="2379980"/>
            <a:chExt cx="2009140" cy="2009140"/>
          </a:xfrm>
        </p:grpSpPr>
        <p:sp>
          <p:nvSpPr>
            <p:cNvPr id="45" name="Oval 44"/>
            <p:cNvSpPr/>
            <p:nvPr/>
          </p:nvSpPr>
          <p:spPr>
            <a:xfrm>
              <a:off x="5906638" y="2379980"/>
              <a:ext cx="2009140" cy="2009140"/>
            </a:xfrm>
            <a:prstGeom prst="ellipse">
              <a:avLst/>
            </a:prstGeom>
            <a:solidFill>
              <a:schemeClr val="accent1"/>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46" name="Rectangle 45"/>
            <p:cNvSpPr/>
            <p:nvPr/>
          </p:nvSpPr>
          <p:spPr>
            <a:xfrm>
              <a:off x="6283669" y="3061334"/>
              <a:ext cx="1346522" cy="590931"/>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READ</a:t>
              </a:r>
              <a:br>
                <a:rPr lang="en-US" kern="0" spc="-60" dirty="0" smtClean="0">
                  <a:solidFill>
                    <a:schemeClr val="bg1"/>
                  </a:solidFill>
                  <a:latin typeface="Arial" charset="0"/>
                </a:rPr>
              </a:br>
              <a:r>
                <a:rPr lang="en-US" kern="0" spc="-60" dirty="0" smtClean="0">
                  <a:solidFill>
                    <a:schemeClr val="bg1"/>
                  </a:solidFill>
                  <a:latin typeface="Arial" charset="0"/>
                </a:rPr>
                <a:t>FULL-TEXT</a:t>
              </a:r>
              <a:endParaRPr lang="en-US" kern="0" spc="-60" dirty="0">
                <a:solidFill>
                  <a:schemeClr val="bg1"/>
                </a:solidFill>
                <a:latin typeface="Arial" charset="0"/>
              </a:endParaRPr>
            </a:p>
          </p:txBody>
        </p:sp>
      </p:grpSp>
      <p:pic>
        <p:nvPicPr>
          <p:cNvPr id="3074" name="COLLABORA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2409" y="2326323"/>
            <a:ext cx="4012463" cy="3746500"/>
          </a:xfrm>
          <a:prstGeom prst="roundRect">
            <a:avLst>
              <a:gd name="adj" fmla="val 1923"/>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COLLABORATION"/>
          <p:cNvGrpSpPr/>
          <p:nvPr/>
        </p:nvGrpSpPr>
        <p:grpSpPr>
          <a:xfrm>
            <a:off x="5674491" y="2147252"/>
            <a:ext cx="2046714" cy="2009140"/>
            <a:chOff x="5887851" y="2379980"/>
            <a:chExt cx="2046714" cy="2009140"/>
          </a:xfrm>
        </p:grpSpPr>
        <p:sp>
          <p:nvSpPr>
            <p:cNvPr id="33" name="Oval 32"/>
            <p:cNvSpPr/>
            <p:nvPr/>
          </p:nvSpPr>
          <p:spPr>
            <a:xfrm>
              <a:off x="5906638" y="2379980"/>
              <a:ext cx="2009140" cy="2009140"/>
            </a:xfrm>
            <a:prstGeom prst="ellipse">
              <a:avLst/>
            </a:prstGeom>
            <a:solidFill>
              <a:schemeClr val="accent2"/>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34" name="Rectangle 33"/>
            <p:cNvSpPr/>
            <p:nvPr/>
          </p:nvSpPr>
          <p:spPr>
            <a:xfrm>
              <a:off x="5887851" y="3213734"/>
              <a:ext cx="2046714" cy="341632"/>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a:solidFill>
                    <a:schemeClr val="bg1"/>
                  </a:solidFill>
                  <a:latin typeface="Arial" charset="0"/>
                </a:rPr>
                <a:t>COLLABORATION</a:t>
              </a:r>
            </a:p>
          </p:txBody>
        </p:sp>
      </p:grpSp>
      <p:pic>
        <p:nvPicPr>
          <p:cNvPr id="3077" name="ANNOTAT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4076" y="1988395"/>
            <a:ext cx="6246280" cy="4178516"/>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ANNOTATION"/>
          <p:cNvGrpSpPr/>
          <p:nvPr/>
        </p:nvGrpSpPr>
        <p:grpSpPr>
          <a:xfrm>
            <a:off x="5852484" y="3078780"/>
            <a:ext cx="2009140" cy="2009140"/>
            <a:chOff x="5906638" y="2379980"/>
            <a:chExt cx="2009140" cy="2009140"/>
          </a:xfrm>
        </p:grpSpPr>
        <p:sp>
          <p:nvSpPr>
            <p:cNvPr id="59" name="Oval 58"/>
            <p:cNvSpPr/>
            <p:nvPr/>
          </p:nvSpPr>
          <p:spPr>
            <a:xfrm>
              <a:off x="5906638" y="2379980"/>
              <a:ext cx="2009140" cy="2009140"/>
            </a:xfrm>
            <a:prstGeom prst="ellipse">
              <a:avLst/>
            </a:prstGeom>
            <a:solidFill>
              <a:schemeClr val="accent5"/>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60" name="Rectangle 59"/>
            <p:cNvSpPr/>
            <p:nvPr/>
          </p:nvSpPr>
          <p:spPr>
            <a:xfrm>
              <a:off x="6100730" y="3213734"/>
              <a:ext cx="1620957" cy="341632"/>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ANNOTATION</a:t>
              </a:r>
              <a:endParaRPr lang="en-US" kern="0" spc="-60" dirty="0">
                <a:solidFill>
                  <a:schemeClr val="bg1"/>
                </a:solidFill>
                <a:latin typeface="Arial" charset="0"/>
              </a:endParaRPr>
            </a:p>
          </p:txBody>
        </p:sp>
      </p:grpSp>
      <p:grpSp>
        <p:nvGrpSpPr>
          <p:cNvPr id="69" name="INTEGRATION WITH WORD"/>
          <p:cNvGrpSpPr/>
          <p:nvPr/>
        </p:nvGrpSpPr>
        <p:grpSpPr>
          <a:xfrm>
            <a:off x="863100" y="1753506"/>
            <a:ext cx="6970260" cy="4465413"/>
            <a:chOff x="1535113" y="8103961"/>
            <a:chExt cx="6378271" cy="4086162"/>
          </a:xfrm>
        </p:grpSpPr>
        <p:pic>
          <p:nvPicPr>
            <p:cNvPr id="3081" name="Picture 9"/>
            <p:cNvPicPr>
              <a:picLocks noChangeAspect="1" noChangeArrowheads="1"/>
            </p:cNvPicPr>
            <p:nvPr/>
          </p:nvPicPr>
          <p:blipFill rotWithShape="1">
            <a:blip r:embed="rId12">
              <a:extLst>
                <a:ext uri="{28A0092B-C50C-407E-A947-70E740481C1C}">
                  <a14:useLocalDpi xmlns:a14="http://schemas.microsoft.com/office/drawing/2010/main" val="0"/>
                </a:ext>
              </a:extLst>
            </a:blip>
            <a:srcRect r="16173" b="21045"/>
            <a:stretch/>
          </p:blipFill>
          <p:spPr bwMode="auto">
            <a:xfrm>
              <a:off x="1535113" y="8103961"/>
              <a:ext cx="6378271" cy="4086162"/>
            </a:xfrm>
            <a:prstGeom prst="roundRect">
              <a:avLst>
                <a:gd name="adj" fmla="val 1166"/>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8" name="Group 67"/>
            <p:cNvGrpSpPr/>
            <p:nvPr/>
          </p:nvGrpSpPr>
          <p:grpSpPr>
            <a:xfrm>
              <a:off x="5395913" y="8301038"/>
              <a:ext cx="525234" cy="967135"/>
              <a:chOff x="5395913" y="8301038"/>
              <a:chExt cx="525234" cy="967135"/>
            </a:xfrm>
          </p:grpSpPr>
          <p:cxnSp>
            <p:nvCxnSpPr>
              <p:cNvPr id="51" name="Straight Arrow Connector 50"/>
              <p:cNvCxnSpPr/>
              <p:nvPr/>
            </p:nvCxnSpPr>
            <p:spPr>
              <a:xfrm flipH="1" flipV="1">
                <a:off x="5572492" y="8514484"/>
                <a:ext cx="348655" cy="753689"/>
              </a:xfrm>
              <a:prstGeom prst="straightConnector1">
                <a:avLst/>
              </a:prstGeom>
              <a:ln>
                <a:solidFill>
                  <a:srgbClr val="C00000"/>
                </a:solidFill>
                <a:tailEnd type="triangle"/>
              </a:ln>
              <a:effectLst>
                <a:outerShdw blurRad="50800" dist="25400" dir="2700000" algn="tl" rotWithShape="0">
                  <a:prstClr val="black">
                    <a:alpha val="51000"/>
                  </a:prstClr>
                </a:outerShdw>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5395913" y="8301038"/>
                <a:ext cx="366712" cy="178593"/>
              </a:xfrm>
              <a:prstGeom prst="rect">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grpSp>
      </p:grpSp>
      <p:grpSp>
        <p:nvGrpSpPr>
          <p:cNvPr id="61" name="INTEGRATION WITH WORD"/>
          <p:cNvGrpSpPr/>
          <p:nvPr/>
        </p:nvGrpSpPr>
        <p:grpSpPr>
          <a:xfrm>
            <a:off x="5035326" y="2937870"/>
            <a:ext cx="2009140" cy="2009140"/>
            <a:chOff x="5906638" y="2379980"/>
            <a:chExt cx="2009140" cy="2009140"/>
          </a:xfrm>
        </p:grpSpPr>
        <p:sp>
          <p:nvSpPr>
            <p:cNvPr id="62" name="Oval 61"/>
            <p:cNvSpPr/>
            <p:nvPr/>
          </p:nvSpPr>
          <p:spPr>
            <a:xfrm>
              <a:off x="5906638" y="2379980"/>
              <a:ext cx="2009140" cy="2009140"/>
            </a:xfrm>
            <a:prstGeom prst="ellipse">
              <a:avLst/>
            </a:prstGeom>
            <a:solidFill>
              <a:schemeClr val="accent3"/>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63" name="Rectangle 62"/>
            <p:cNvSpPr/>
            <p:nvPr/>
          </p:nvSpPr>
          <p:spPr>
            <a:xfrm>
              <a:off x="6006192" y="3150045"/>
              <a:ext cx="1810032" cy="590931"/>
            </a:xfrm>
            <a:prstGeom prst="rect">
              <a:avLst/>
            </a:prstGeom>
          </p:spPr>
          <p:txBody>
            <a:bodyPr wrap="squar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INTEGRATION WITH WORD</a:t>
              </a:r>
              <a:endParaRPr lang="en-US" kern="0" spc="-60" dirty="0">
                <a:solidFill>
                  <a:schemeClr val="bg1"/>
                </a:solidFill>
                <a:latin typeface="Arial" charset="0"/>
              </a:endParaRPr>
            </a:p>
          </p:txBody>
        </p:sp>
      </p:grpSp>
      <p:pic>
        <p:nvPicPr>
          <p:cNvPr id="84" name="Picture 83"/>
          <p:cNvPicPr>
            <a:picLocks noChangeAspect="1"/>
          </p:cNvPicPr>
          <p:nvPr/>
        </p:nvPicPr>
        <p:blipFill rotWithShape="1">
          <a:blip r:embed="rId13" cstate="print">
            <a:extLst>
              <a:ext uri="{28A0092B-C50C-407E-A947-70E740481C1C}">
                <a14:useLocalDpi xmlns:a14="http://schemas.microsoft.com/office/drawing/2010/main" val="0"/>
              </a:ext>
            </a:extLst>
          </a:blip>
          <a:srcRect l="14017" t="17959" r="25028" b="72748"/>
          <a:stretch/>
        </p:blipFill>
        <p:spPr>
          <a:xfrm>
            <a:off x="1088062" y="5647971"/>
            <a:ext cx="3616802" cy="282196"/>
          </a:xfrm>
          <a:prstGeom prst="roundRect">
            <a:avLst>
              <a:gd name="adj" fmla="val 1923"/>
            </a:avLst>
          </a:prstGeom>
          <a:noFill/>
          <a:ln>
            <a:noFill/>
          </a:ln>
          <a:effectLst>
            <a:outerShdw blurRad="76200" algn="ctr" rotWithShape="0">
              <a:prstClr val="black"/>
            </a:outerShdw>
          </a:effectLst>
        </p:spPr>
      </p:pic>
      <p:pic>
        <p:nvPicPr>
          <p:cNvPr id="85"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3189" y="2499625"/>
            <a:ext cx="2076686" cy="1939034"/>
          </a:xfrm>
          <a:prstGeom prst="roundRect">
            <a:avLst>
              <a:gd name="adj" fmla="val 1923"/>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17925"/>
          <a:stretch/>
        </p:blipFill>
        <p:spPr bwMode="auto">
          <a:xfrm>
            <a:off x="3074529" y="1772058"/>
            <a:ext cx="933368" cy="2260340"/>
          </a:xfrm>
          <a:prstGeom prst="roundRect">
            <a:avLst>
              <a:gd name="adj" fmla="val 1923"/>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43641" y="1975985"/>
            <a:ext cx="3232820" cy="2162628"/>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2889" y="3526266"/>
            <a:ext cx="3679908" cy="1788844"/>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9" name="Group 88"/>
          <p:cNvGrpSpPr/>
          <p:nvPr/>
        </p:nvGrpSpPr>
        <p:grpSpPr>
          <a:xfrm>
            <a:off x="4271667" y="3812866"/>
            <a:ext cx="3607524" cy="2311118"/>
            <a:chOff x="1535113" y="8103961"/>
            <a:chExt cx="6378271" cy="4086162"/>
          </a:xfrm>
        </p:grpSpPr>
        <p:pic>
          <p:nvPicPr>
            <p:cNvPr id="90" name="Picture 9"/>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16173" b="21045"/>
            <a:stretch/>
          </p:blipFill>
          <p:spPr bwMode="auto">
            <a:xfrm>
              <a:off x="1535113" y="8103961"/>
              <a:ext cx="6378271" cy="4086162"/>
            </a:xfrm>
            <a:prstGeom prst="roundRect">
              <a:avLst>
                <a:gd name="adj" fmla="val 1166"/>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90"/>
            <p:cNvGrpSpPr/>
            <p:nvPr/>
          </p:nvGrpSpPr>
          <p:grpSpPr>
            <a:xfrm>
              <a:off x="5395913" y="8301038"/>
              <a:ext cx="525234" cy="967135"/>
              <a:chOff x="5395913" y="8301038"/>
              <a:chExt cx="525234" cy="967135"/>
            </a:xfrm>
          </p:grpSpPr>
          <p:cxnSp>
            <p:nvCxnSpPr>
              <p:cNvPr id="92" name="Straight Arrow Connector 91"/>
              <p:cNvCxnSpPr/>
              <p:nvPr/>
            </p:nvCxnSpPr>
            <p:spPr>
              <a:xfrm flipH="1" flipV="1">
                <a:off x="5572492" y="8514484"/>
                <a:ext cx="348655" cy="753689"/>
              </a:xfrm>
              <a:prstGeom prst="straightConnector1">
                <a:avLst/>
              </a:prstGeom>
              <a:ln>
                <a:solidFill>
                  <a:srgbClr val="C00000"/>
                </a:solidFill>
                <a:tailEnd type="triangle"/>
              </a:ln>
              <a:effectLst>
                <a:outerShdw blurRad="50800" dist="25400" dir="2700000" algn="tl" rotWithShape="0">
                  <a:prstClr val="black">
                    <a:alpha val="51000"/>
                  </a:prstClr>
                </a:outerShdw>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5395913" y="8301038"/>
                <a:ext cx="366712" cy="178593"/>
              </a:xfrm>
              <a:prstGeom prst="rect">
                <a:avLst/>
              </a:prstGeom>
              <a:ln>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grpSp>
      </p:grpSp>
    </p:spTree>
    <p:extLst>
      <p:ext uri="{BB962C8B-B14F-4D97-AF65-F5344CB8AC3E}">
        <p14:creationId xmlns:p14="http://schemas.microsoft.com/office/powerpoint/2010/main" val="205023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500" fill="hold"/>
                                        <p:tgtEl>
                                          <p:spTgt spid="3078"/>
                                        </p:tgtEl>
                                        <p:attrNameLst>
                                          <p:attrName>ppt_w</p:attrName>
                                        </p:attrNameLst>
                                      </p:cBhvr>
                                      <p:tavLst>
                                        <p:tav tm="0">
                                          <p:val>
                                            <p:fltVal val="0"/>
                                          </p:val>
                                        </p:tav>
                                        <p:tav tm="100000">
                                          <p:val>
                                            <p:strVal val="#ppt_w"/>
                                          </p:val>
                                        </p:tav>
                                      </p:tavLst>
                                    </p:anim>
                                    <p:anim calcmode="lin" valueType="num">
                                      <p:cBhvr>
                                        <p:cTn id="8" dur="500" fill="hold"/>
                                        <p:tgtEl>
                                          <p:spTgt spid="3078"/>
                                        </p:tgtEl>
                                        <p:attrNameLst>
                                          <p:attrName>ppt_h</p:attrName>
                                        </p:attrNameLst>
                                      </p:cBhvr>
                                      <p:tavLst>
                                        <p:tav tm="0">
                                          <p:val>
                                            <p:fltVal val="0"/>
                                          </p:val>
                                        </p:tav>
                                        <p:tav tm="100000">
                                          <p:val>
                                            <p:strVal val="#ppt_h"/>
                                          </p:val>
                                        </p:tav>
                                      </p:tavLst>
                                    </p:anim>
                                    <p:animEffect transition="in" filter="fade">
                                      <p:cBhvr>
                                        <p:cTn id="9" dur="500"/>
                                        <p:tgtEl>
                                          <p:spTgt spid="307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078"/>
                                        </p:tgtEl>
                                      </p:cBhvr>
                                    </p:animEffect>
                                    <p:set>
                                      <p:cBhvr>
                                        <p:cTn id="18" dur="1" fill="hold">
                                          <p:stCondLst>
                                            <p:cond delay="499"/>
                                          </p:stCondLst>
                                        </p:cTn>
                                        <p:tgtEl>
                                          <p:spTgt spid="307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5"/>
                                        </p:tgtEl>
                                      </p:cBhvr>
                                    </p:animEffect>
                                    <p:set>
                                      <p:cBhvr>
                                        <p:cTn id="21" dur="1" fill="hold">
                                          <p:stCondLst>
                                            <p:cond delay="499"/>
                                          </p:stCondLst>
                                        </p:cTn>
                                        <p:tgtEl>
                                          <p:spTgt spid="65"/>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076"/>
                                        </p:tgtEl>
                                        <p:attrNameLst>
                                          <p:attrName>style.visibility</p:attrName>
                                        </p:attrNameLst>
                                      </p:cBhvr>
                                      <p:to>
                                        <p:strVal val="visible"/>
                                      </p:to>
                                    </p:set>
                                    <p:anim calcmode="lin" valueType="num">
                                      <p:cBhvr>
                                        <p:cTn id="25" dur="500" fill="hold"/>
                                        <p:tgtEl>
                                          <p:spTgt spid="3076"/>
                                        </p:tgtEl>
                                        <p:attrNameLst>
                                          <p:attrName>ppt_w</p:attrName>
                                        </p:attrNameLst>
                                      </p:cBhvr>
                                      <p:tavLst>
                                        <p:tav tm="0">
                                          <p:val>
                                            <p:fltVal val="0"/>
                                          </p:val>
                                        </p:tav>
                                        <p:tav tm="100000">
                                          <p:val>
                                            <p:strVal val="#ppt_w"/>
                                          </p:val>
                                        </p:tav>
                                      </p:tavLst>
                                    </p:anim>
                                    <p:anim calcmode="lin" valueType="num">
                                      <p:cBhvr>
                                        <p:cTn id="26" dur="500" fill="hold"/>
                                        <p:tgtEl>
                                          <p:spTgt spid="3076"/>
                                        </p:tgtEl>
                                        <p:attrNameLst>
                                          <p:attrName>ppt_h</p:attrName>
                                        </p:attrNameLst>
                                      </p:cBhvr>
                                      <p:tavLst>
                                        <p:tav tm="0">
                                          <p:val>
                                            <p:fltVal val="0"/>
                                          </p:val>
                                        </p:tav>
                                        <p:tav tm="100000">
                                          <p:val>
                                            <p:strVal val="#ppt_h"/>
                                          </p:val>
                                        </p:tav>
                                      </p:tavLst>
                                    </p:anim>
                                    <p:animEffect transition="in" filter="fade">
                                      <p:cBhvr>
                                        <p:cTn id="27" dur="500"/>
                                        <p:tgtEl>
                                          <p:spTgt spid="3076"/>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076"/>
                                        </p:tgtEl>
                                      </p:cBhvr>
                                    </p:animEffect>
                                    <p:set>
                                      <p:cBhvr>
                                        <p:cTn id="36" dur="1" fill="hold">
                                          <p:stCondLst>
                                            <p:cond delay="499"/>
                                          </p:stCondLst>
                                        </p:cTn>
                                        <p:tgtEl>
                                          <p:spTgt spid="307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54"/>
                                        </p:tgtEl>
                                      </p:cBhvr>
                                    </p:animEffect>
                                    <p:set>
                                      <p:cBhvr>
                                        <p:cTn id="39" dur="1" fill="hold">
                                          <p:stCondLst>
                                            <p:cond delay="499"/>
                                          </p:stCondLst>
                                        </p:cTn>
                                        <p:tgtEl>
                                          <p:spTgt spid="54"/>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3074"/>
                                        </p:tgtEl>
                                        <p:attrNameLst>
                                          <p:attrName>style.visibility</p:attrName>
                                        </p:attrNameLst>
                                      </p:cBhvr>
                                      <p:to>
                                        <p:strVal val="visible"/>
                                      </p:to>
                                    </p:set>
                                    <p:anim calcmode="lin" valueType="num">
                                      <p:cBhvr>
                                        <p:cTn id="61" dur="500" fill="hold"/>
                                        <p:tgtEl>
                                          <p:spTgt spid="3074"/>
                                        </p:tgtEl>
                                        <p:attrNameLst>
                                          <p:attrName>ppt_w</p:attrName>
                                        </p:attrNameLst>
                                      </p:cBhvr>
                                      <p:tavLst>
                                        <p:tav tm="0">
                                          <p:val>
                                            <p:fltVal val="0"/>
                                          </p:val>
                                        </p:tav>
                                        <p:tav tm="100000">
                                          <p:val>
                                            <p:strVal val="#ppt_w"/>
                                          </p:val>
                                        </p:tav>
                                      </p:tavLst>
                                    </p:anim>
                                    <p:anim calcmode="lin" valueType="num">
                                      <p:cBhvr>
                                        <p:cTn id="62" dur="500" fill="hold"/>
                                        <p:tgtEl>
                                          <p:spTgt spid="3074"/>
                                        </p:tgtEl>
                                        <p:attrNameLst>
                                          <p:attrName>ppt_h</p:attrName>
                                        </p:attrNameLst>
                                      </p:cBhvr>
                                      <p:tavLst>
                                        <p:tav tm="0">
                                          <p:val>
                                            <p:fltVal val="0"/>
                                          </p:val>
                                        </p:tav>
                                        <p:tav tm="100000">
                                          <p:val>
                                            <p:strVal val="#ppt_h"/>
                                          </p:val>
                                        </p:tav>
                                      </p:tavLst>
                                    </p:anim>
                                    <p:animEffect transition="in" filter="fade">
                                      <p:cBhvr>
                                        <p:cTn id="63" dur="500"/>
                                        <p:tgtEl>
                                          <p:spTgt spid="3074"/>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3074"/>
                                        </p:tgtEl>
                                      </p:cBhvr>
                                    </p:animEffect>
                                    <p:set>
                                      <p:cBhvr>
                                        <p:cTn id="72" dur="1" fill="hold">
                                          <p:stCondLst>
                                            <p:cond delay="499"/>
                                          </p:stCondLst>
                                        </p:cTn>
                                        <p:tgtEl>
                                          <p:spTgt spid="307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500"/>
                            </p:stCondLst>
                            <p:childTnLst>
                              <p:par>
                                <p:cTn id="77" presetID="53" presetClass="entr" presetSubtype="16" fill="hold" nodeType="afterEffect">
                                  <p:stCondLst>
                                    <p:cond delay="0"/>
                                  </p:stCondLst>
                                  <p:childTnLst>
                                    <p:set>
                                      <p:cBhvr>
                                        <p:cTn id="78" dur="1" fill="hold">
                                          <p:stCondLst>
                                            <p:cond delay="0"/>
                                          </p:stCondLst>
                                        </p:cTn>
                                        <p:tgtEl>
                                          <p:spTgt spid="3077"/>
                                        </p:tgtEl>
                                        <p:attrNameLst>
                                          <p:attrName>style.visibility</p:attrName>
                                        </p:attrNameLst>
                                      </p:cBhvr>
                                      <p:to>
                                        <p:strVal val="visible"/>
                                      </p:to>
                                    </p:set>
                                    <p:anim calcmode="lin" valueType="num">
                                      <p:cBhvr>
                                        <p:cTn id="79" dur="500" fill="hold"/>
                                        <p:tgtEl>
                                          <p:spTgt spid="3077"/>
                                        </p:tgtEl>
                                        <p:attrNameLst>
                                          <p:attrName>ppt_w</p:attrName>
                                        </p:attrNameLst>
                                      </p:cBhvr>
                                      <p:tavLst>
                                        <p:tav tm="0">
                                          <p:val>
                                            <p:fltVal val="0"/>
                                          </p:val>
                                        </p:tav>
                                        <p:tav tm="100000">
                                          <p:val>
                                            <p:strVal val="#ppt_w"/>
                                          </p:val>
                                        </p:tav>
                                      </p:tavLst>
                                    </p:anim>
                                    <p:anim calcmode="lin" valueType="num">
                                      <p:cBhvr>
                                        <p:cTn id="80" dur="500" fill="hold"/>
                                        <p:tgtEl>
                                          <p:spTgt spid="3077"/>
                                        </p:tgtEl>
                                        <p:attrNameLst>
                                          <p:attrName>ppt_h</p:attrName>
                                        </p:attrNameLst>
                                      </p:cBhvr>
                                      <p:tavLst>
                                        <p:tav tm="0">
                                          <p:val>
                                            <p:fltVal val="0"/>
                                          </p:val>
                                        </p:tav>
                                        <p:tav tm="100000">
                                          <p:val>
                                            <p:strVal val="#ppt_h"/>
                                          </p:val>
                                        </p:tav>
                                      </p:tavLst>
                                    </p:anim>
                                    <p:animEffect transition="in" filter="fade">
                                      <p:cBhvr>
                                        <p:cTn id="81" dur="500"/>
                                        <p:tgtEl>
                                          <p:spTgt spid="3077"/>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077"/>
                                        </p:tgtEl>
                                      </p:cBhvr>
                                    </p:animEffect>
                                    <p:set>
                                      <p:cBhvr>
                                        <p:cTn id="90" dur="1" fill="hold">
                                          <p:stCondLst>
                                            <p:cond delay="499"/>
                                          </p:stCondLst>
                                        </p:cTn>
                                        <p:tgtEl>
                                          <p:spTgt spid="3077"/>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8"/>
                                        </p:tgtEl>
                                      </p:cBhvr>
                                    </p:animEffect>
                                    <p:set>
                                      <p:cBhvr>
                                        <p:cTn id="93" dur="1" fill="hold">
                                          <p:stCondLst>
                                            <p:cond delay="499"/>
                                          </p:stCondLst>
                                        </p:cTn>
                                        <p:tgtEl>
                                          <p:spTgt spid="58"/>
                                        </p:tgtEl>
                                        <p:attrNameLst>
                                          <p:attrName>style.visibility</p:attrName>
                                        </p:attrNameLst>
                                      </p:cBhvr>
                                      <p:to>
                                        <p:strVal val="hidden"/>
                                      </p:to>
                                    </p:set>
                                  </p:childTnLst>
                                </p:cTn>
                              </p:par>
                            </p:childTnLst>
                          </p:cTn>
                        </p:par>
                        <p:par>
                          <p:cTn id="94" fill="hold">
                            <p:stCondLst>
                              <p:cond delay="500"/>
                            </p:stCondLst>
                            <p:childTnLst>
                              <p:par>
                                <p:cTn id="95" presetID="53" presetClass="entr" presetSubtype="16" fill="hold" nodeType="afterEffect">
                                  <p:stCondLst>
                                    <p:cond delay="0"/>
                                  </p:stCondLst>
                                  <p:childTnLst>
                                    <p:set>
                                      <p:cBhvr>
                                        <p:cTn id="96" dur="1" fill="hold">
                                          <p:stCondLst>
                                            <p:cond delay="0"/>
                                          </p:stCondLst>
                                        </p:cTn>
                                        <p:tgtEl>
                                          <p:spTgt spid="69"/>
                                        </p:tgtEl>
                                        <p:attrNameLst>
                                          <p:attrName>style.visibility</p:attrName>
                                        </p:attrNameLst>
                                      </p:cBhvr>
                                      <p:to>
                                        <p:strVal val="visible"/>
                                      </p:to>
                                    </p:set>
                                    <p:anim calcmode="lin" valueType="num">
                                      <p:cBhvr>
                                        <p:cTn id="97" dur="500" fill="hold"/>
                                        <p:tgtEl>
                                          <p:spTgt spid="69"/>
                                        </p:tgtEl>
                                        <p:attrNameLst>
                                          <p:attrName>ppt_w</p:attrName>
                                        </p:attrNameLst>
                                      </p:cBhvr>
                                      <p:tavLst>
                                        <p:tav tm="0">
                                          <p:val>
                                            <p:fltVal val="0"/>
                                          </p:val>
                                        </p:tav>
                                        <p:tav tm="100000">
                                          <p:val>
                                            <p:strVal val="#ppt_w"/>
                                          </p:val>
                                        </p:tav>
                                      </p:tavLst>
                                    </p:anim>
                                    <p:anim calcmode="lin" valueType="num">
                                      <p:cBhvr>
                                        <p:cTn id="98" dur="500" fill="hold"/>
                                        <p:tgtEl>
                                          <p:spTgt spid="69"/>
                                        </p:tgtEl>
                                        <p:attrNameLst>
                                          <p:attrName>ppt_h</p:attrName>
                                        </p:attrNameLst>
                                      </p:cBhvr>
                                      <p:tavLst>
                                        <p:tav tm="0">
                                          <p:val>
                                            <p:fltVal val="0"/>
                                          </p:val>
                                        </p:tav>
                                        <p:tav tm="100000">
                                          <p:val>
                                            <p:strVal val="#ppt_h"/>
                                          </p:val>
                                        </p:tav>
                                      </p:tavLst>
                                    </p:anim>
                                    <p:animEffect transition="in" filter="fade">
                                      <p:cBhvr>
                                        <p:cTn id="99" dur="500"/>
                                        <p:tgtEl>
                                          <p:spTgt spid="69"/>
                                        </p:tgtEl>
                                      </p:cBhvr>
                                    </p:animEffect>
                                  </p:childTnLst>
                                </p:cTn>
                              </p:par>
                            </p:childTnLst>
                          </p:cTn>
                        </p:par>
                        <p:par>
                          <p:cTn id="100" fill="hold">
                            <p:stCondLst>
                              <p:cond delay="1000"/>
                            </p:stCondLst>
                            <p:childTnLst>
                              <p:par>
                                <p:cTn id="101" presetID="10" presetClass="entr" presetSubtype="0" fill="hold" nodeType="after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500"/>
                                        <p:tgtEl>
                                          <p:spTgt spid="6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69"/>
                                        </p:tgtEl>
                                      </p:cBhvr>
                                    </p:animEffect>
                                    <p:set>
                                      <p:cBhvr>
                                        <p:cTn id="108" dur="1" fill="hold">
                                          <p:stCondLst>
                                            <p:cond delay="499"/>
                                          </p:stCondLst>
                                        </p:cTn>
                                        <p:tgtEl>
                                          <p:spTgt spid="69"/>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61"/>
                                        </p:tgtEl>
                                      </p:cBhvr>
                                    </p:animEffect>
                                    <p:set>
                                      <p:cBhvr>
                                        <p:cTn id="111" dur="1" fill="hold">
                                          <p:stCondLst>
                                            <p:cond delay="499"/>
                                          </p:stCondLst>
                                        </p:cTn>
                                        <p:tgtEl>
                                          <p:spTgt spid="61"/>
                                        </p:tgtEl>
                                        <p:attrNameLst>
                                          <p:attrName>style.visibility</p:attrName>
                                        </p:attrNameLst>
                                      </p:cBhvr>
                                      <p:to>
                                        <p:strVal val="hidden"/>
                                      </p:to>
                                    </p:se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84"/>
                                        </p:tgtEl>
                                        <p:attrNameLst>
                                          <p:attrName>style.visibility</p:attrName>
                                        </p:attrNameLst>
                                      </p:cBhvr>
                                      <p:to>
                                        <p:strVal val="visible"/>
                                      </p:to>
                                    </p:set>
                                    <p:animEffect transition="in" filter="fade">
                                      <p:cBhvr>
                                        <p:cTn id="115" dur="500"/>
                                        <p:tgtEl>
                                          <p:spTgt spid="84"/>
                                        </p:tgtEl>
                                      </p:cBhvr>
                                    </p:animEffect>
                                  </p:childTnLst>
                                </p:cTn>
                              </p:par>
                              <p:par>
                                <p:cTn id="116" presetID="10" presetClass="entr" presetSubtype="0" fill="hold" nodeType="withEffect">
                                  <p:stCondLst>
                                    <p:cond delay="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par>
                                <p:cTn id="119" presetID="10" presetClass="entr" presetSubtype="0" fill="hold" nodeType="with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fade">
                                      <p:cBhvr>
                                        <p:cTn id="121" dur="500"/>
                                        <p:tgtEl>
                                          <p:spTgt spid="86"/>
                                        </p:tgtEl>
                                      </p:cBhvr>
                                    </p:animEffect>
                                  </p:childTnLst>
                                </p:cTn>
                              </p:par>
                              <p:par>
                                <p:cTn id="122" presetID="10" presetClass="entr" presetSubtype="0" fill="hold" nodeType="withEffect">
                                  <p:stCondLst>
                                    <p:cond delay="0"/>
                                  </p:stCondLst>
                                  <p:childTnLst>
                                    <p:set>
                                      <p:cBhvr>
                                        <p:cTn id="123" dur="1" fill="hold">
                                          <p:stCondLst>
                                            <p:cond delay="0"/>
                                          </p:stCondLst>
                                        </p:cTn>
                                        <p:tgtEl>
                                          <p:spTgt spid="87"/>
                                        </p:tgtEl>
                                        <p:attrNameLst>
                                          <p:attrName>style.visibility</p:attrName>
                                        </p:attrNameLst>
                                      </p:cBhvr>
                                      <p:to>
                                        <p:strVal val="visible"/>
                                      </p:to>
                                    </p:set>
                                    <p:animEffect transition="in" filter="fade">
                                      <p:cBhvr>
                                        <p:cTn id="124" dur="500"/>
                                        <p:tgtEl>
                                          <p:spTgt spid="87"/>
                                        </p:tgtEl>
                                      </p:cBhvr>
                                    </p:animEffect>
                                  </p:childTnLst>
                                </p:cTn>
                              </p:par>
                              <p:par>
                                <p:cTn id="125" presetID="10" presetClass="entr" presetSubtype="0" fill="hold" nodeType="with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cTn>
                              </p:par>
                              <p:par>
                                <p:cTn id="128" presetID="10" presetClass="entr" presetSubtype="0" fill="hold" nodeType="withEffect">
                                  <p:stCondLst>
                                    <p:cond delay="0"/>
                                  </p:stCondLst>
                                  <p:childTnLst>
                                    <p:set>
                                      <p:cBhvr>
                                        <p:cTn id="129" dur="1" fill="hold">
                                          <p:stCondLst>
                                            <p:cond delay="0"/>
                                          </p:stCondLst>
                                        </p:cTn>
                                        <p:tgtEl>
                                          <p:spTgt spid="89"/>
                                        </p:tgtEl>
                                        <p:attrNameLst>
                                          <p:attrName>style.visibility</p:attrName>
                                        </p:attrNameLst>
                                      </p:cBhvr>
                                      <p:to>
                                        <p:strVal val="visible"/>
                                      </p:to>
                                    </p:set>
                                    <p:animEffect transition="in" filter="fade">
                                      <p:cBhvr>
                                        <p:cTn id="130" dur="500"/>
                                        <p:tgtEl>
                                          <p:spTgt spid="89"/>
                                        </p:tgtEl>
                                      </p:cBhvr>
                                    </p:animEffect>
                                  </p:childTnLst>
                                </p:cTn>
                              </p:par>
                            </p:childTnLst>
                          </p:cTn>
                        </p:par>
                        <p:par>
                          <p:cTn id="131" fill="hold">
                            <p:stCondLst>
                              <p:cond delay="1000"/>
                            </p:stCondLst>
                            <p:childTnLst>
                              <p:par>
                                <p:cTn id="132" presetID="42" presetClass="path" presetSubtype="0" accel="50000" decel="50000" fill="hold" nodeType="afterEffect">
                                  <p:stCondLst>
                                    <p:cond delay="500"/>
                                  </p:stCondLst>
                                  <p:childTnLst>
                                    <p:animMotion origin="layout" path="M 3.88889E-6 4.34883E-7 L 0.15694 -0.30558 " pathEditMode="relative" rAng="0" ptsTypes="AA">
                                      <p:cBhvr>
                                        <p:cTn id="133" dur="750" fill="hold"/>
                                        <p:tgtEl>
                                          <p:spTgt spid="84"/>
                                        </p:tgtEl>
                                        <p:attrNameLst>
                                          <p:attrName>ppt_x</p:attrName>
                                          <p:attrName>ppt_y</p:attrName>
                                        </p:attrNameLst>
                                      </p:cBhvr>
                                      <p:rCtr x="7847" y="-15290"/>
                                    </p:animMotion>
                                  </p:childTnLst>
                                </p:cTn>
                              </p:par>
                              <p:par>
                                <p:cTn id="134" presetID="42" presetClass="path" presetSubtype="0" accel="50000" decel="50000" fill="hold" nodeType="withEffect">
                                  <p:stCondLst>
                                    <p:cond delay="500"/>
                                  </p:stCondLst>
                                  <p:childTnLst>
                                    <p:animMotion origin="layout" path="M 2.77778E-6 -2.22222E-6 L 0.25416 0.03334 " pathEditMode="relative" rAng="0" ptsTypes="AA">
                                      <p:cBhvr>
                                        <p:cTn id="135" dur="750" fill="hold"/>
                                        <p:tgtEl>
                                          <p:spTgt spid="85"/>
                                        </p:tgtEl>
                                        <p:attrNameLst>
                                          <p:attrName>ppt_x</p:attrName>
                                          <p:attrName>ppt_y</p:attrName>
                                        </p:attrNameLst>
                                      </p:cBhvr>
                                      <p:rCtr x="12708" y="1667"/>
                                    </p:animMotion>
                                  </p:childTnLst>
                                </p:cTn>
                              </p:par>
                              <p:par>
                                <p:cTn id="136" presetID="42" presetClass="path" presetSubtype="0" accel="50000" decel="50000" fill="hold" nodeType="withEffect">
                                  <p:stCondLst>
                                    <p:cond delay="500"/>
                                  </p:stCondLst>
                                  <p:childTnLst>
                                    <p:animMotion origin="layout" path="M -2.22222E-6 -3.33333E-6 L 0.075 0.11389 " pathEditMode="relative" rAng="0" ptsTypes="AA">
                                      <p:cBhvr>
                                        <p:cTn id="137" dur="750" fill="hold"/>
                                        <p:tgtEl>
                                          <p:spTgt spid="86"/>
                                        </p:tgtEl>
                                        <p:attrNameLst>
                                          <p:attrName>ppt_x</p:attrName>
                                          <p:attrName>ppt_y</p:attrName>
                                        </p:attrNameLst>
                                      </p:cBhvr>
                                      <p:rCtr x="3750" y="5694"/>
                                    </p:animMotion>
                                  </p:childTnLst>
                                </p:cTn>
                              </p:par>
                              <p:par>
                                <p:cTn id="138" presetID="42" presetClass="path" presetSubtype="0" accel="50000" decel="50000" fill="hold" nodeType="withEffect">
                                  <p:stCondLst>
                                    <p:cond delay="500"/>
                                  </p:stCondLst>
                                  <p:childTnLst>
                                    <p:animMotion origin="layout" path="M -3.05556E-6 3.60398E-6 L -0.19253 0.09414 " pathEditMode="relative" rAng="0" ptsTypes="AA">
                                      <p:cBhvr>
                                        <p:cTn id="139" dur="750" fill="hold"/>
                                        <p:tgtEl>
                                          <p:spTgt spid="87"/>
                                        </p:tgtEl>
                                        <p:attrNameLst>
                                          <p:attrName>ppt_x</p:attrName>
                                          <p:attrName>ppt_y</p:attrName>
                                        </p:attrNameLst>
                                      </p:cBhvr>
                                      <p:rCtr x="-9635" y="4696"/>
                                    </p:animMotion>
                                  </p:childTnLst>
                                </p:cTn>
                              </p:par>
                              <p:par>
                                <p:cTn id="140" presetID="42" presetClass="path" presetSubtype="0" accel="50000" decel="50000" fill="hold" nodeType="withEffect">
                                  <p:stCondLst>
                                    <p:cond delay="500"/>
                                  </p:stCondLst>
                                  <p:childTnLst>
                                    <p:animMotion origin="layout" path="M 5E-6 3.7037E-7 L 0.04584 -0.10278 " pathEditMode="relative" rAng="0" ptsTypes="AA">
                                      <p:cBhvr>
                                        <p:cTn id="141" dur="750" fill="hold"/>
                                        <p:tgtEl>
                                          <p:spTgt spid="88"/>
                                        </p:tgtEl>
                                        <p:attrNameLst>
                                          <p:attrName>ppt_x</p:attrName>
                                          <p:attrName>ppt_y</p:attrName>
                                        </p:attrNameLst>
                                      </p:cBhvr>
                                      <p:rCtr x="2292" y="-5139"/>
                                    </p:animMotion>
                                  </p:childTnLst>
                                </p:cTn>
                              </p:par>
                              <p:par>
                                <p:cTn id="142" presetID="42" presetClass="path" presetSubtype="0" accel="50000" decel="50000" fill="hold" nodeType="withEffect">
                                  <p:stCondLst>
                                    <p:cond delay="500"/>
                                  </p:stCondLst>
                                  <p:childTnLst>
                                    <p:animMotion origin="layout" path="M -8.33333E-7 4.44444E-6 L -0.2 -0.18334 " pathEditMode="relative" rAng="0" ptsTypes="AA">
                                      <p:cBhvr>
                                        <p:cTn id="143" dur="750" fill="hold"/>
                                        <p:tgtEl>
                                          <p:spTgt spid="89"/>
                                        </p:tgtEl>
                                        <p:attrNameLst>
                                          <p:attrName>ppt_x</p:attrName>
                                          <p:attrName>ppt_y</p:attrName>
                                        </p:attrNameLst>
                                      </p:cBhvr>
                                      <p:rCtr x="-10000" y="-9167"/>
                                    </p:animMotion>
                                  </p:childTnLst>
                                </p:cTn>
                              </p:par>
                              <p:par>
                                <p:cTn id="144" presetID="10" presetClass="exit" presetSubtype="0" fill="hold" nodeType="withEffect">
                                  <p:stCondLst>
                                    <p:cond delay="750"/>
                                  </p:stCondLst>
                                  <p:childTnLst>
                                    <p:animEffect transition="out" filter="fade">
                                      <p:cBhvr>
                                        <p:cTn id="145" dur="500"/>
                                        <p:tgtEl>
                                          <p:spTgt spid="84"/>
                                        </p:tgtEl>
                                      </p:cBhvr>
                                    </p:animEffect>
                                    <p:set>
                                      <p:cBhvr>
                                        <p:cTn id="146" dur="1" fill="hold">
                                          <p:stCondLst>
                                            <p:cond delay="499"/>
                                          </p:stCondLst>
                                        </p:cTn>
                                        <p:tgtEl>
                                          <p:spTgt spid="84"/>
                                        </p:tgtEl>
                                        <p:attrNameLst>
                                          <p:attrName>style.visibility</p:attrName>
                                        </p:attrNameLst>
                                      </p:cBhvr>
                                      <p:to>
                                        <p:strVal val="hidden"/>
                                      </p:to>
                                    </p:set>
                                  </p:childTnLst>
                                </p:cTn>
                              </p:par>
                              <p:par>
                                <p:cTn id="147" presetID="10" presetClass="exit" presetSubtype="0" fill="hold" nodeType="withEffect">
                                  <p:stCondLst>
                                    <p:cond delay="750"/>
                                  </p:stCondLst>
                                  <p:childTnLst>
                                    <p:animEffect transition="out" filter="fade">
                                      <p:cBhvr>
                                        <p:cTn id="148" dur="500"/>
                                        <p:tgtEl>
                                          <p:spTgt spid="85"/>
                                        </p:tgtEl>
                                      </p:cBhvr>
                                    </p:animEffect>
                                    <p:set>
                                      <p:cBhvr>
                                        <p:cTn id="149" dur="1" fill="hold">
                                          <p:stCondLst>
                                            <p:cond delay="499"/>
                                          </p:stCondLst>
                                        </p:cTn>
                                        <p:tgtEl>
                                          <p:spTgt spid="85"/>
                                        </p:tgtEl>
                                        <p:attrNameLst>
                                          <p:attrName>style.visibility</p:attrName>
                                        </p:attrNameLst>
                                      </p:cBhvr>
                                      <p:to>
                                        <p:strVal val="hidden"/>
                                      </p:to>
                                    </p:set>
                                  </p:childTnLst>
                                </p:cTn>
                              </p:par>
                              <p:par>
                                <p:cTn id="150" presetID="10" presetClass="exit" presetSubtype="0" fill="hold" nodeType="withEffect">
                                  <p:stCondLst>
                                    <p:cond delay="750"/>
                                  </p:stCondLst>
                                  <p:childTnLst>
                                    <p:animEffect transition="out" filter="fade">
                                      <p:cBhvr>
                                        <p:cTn id="151" dur="500"/>
                                        <p:tgtEl>
                                          <p:spTgt spid="86"/>
                                        </p:tgtEl>
                                      </p:cBhvr>
                                    </p:animEffect>
                                    <p:set>
                                      <p:cBhvr>
                                        <p:cTn id="152" dur="1" fill="hold">
                                          <p:stCondLst>
                                            <p:cond delay="499"/>
                                          </p:stCondLst>
                                        </p:cTn>
                                        <p:tgtEl>
                                          <p:spTgt spid="86"/>
                                        </p:tgtEl>
                                        <p:attrNameLst>
                                          <p:attrName>style.visibility</p:attrName>
                                        </p:attrNameLst>
                                      </p:cBhvr>
                                      <p:to>
                                        <p:strVal val="hidden"/>
                                      </p:to>
                                    </p:set>
                                  </p:childTnLst>
                                </p:cTn>
                              </p:par>
                              <p:par>
                                <p:cTn id="153" presetID="10" presetClass="exit" presetSubtype="0" fill="hold" nodeType="withEffect">
                                  <p:stCondLst>
                                    <p:cond delay="750"/>
                                  </p:stCondLst>
                                  <p:childTnLst>
                                    <p:animEffect transition="out" filter="fade">
                                      <p:cBhvr>
                                        <p:cTn id="154" dur="500"/>
                                        <p:tgtEl>
                                          <p:spTgt spid="87"/>
                                        </p:tgtEl>
                                      </p:cBhvr>
                                    </p:animEffect>
                                    <p:set>
                                      <p:cBhvr>
                                        <p:cTn id="155" dur="1" fill="hold">
                                          <p:stCondLst>
                                            <p:cond delay="499"/>
                                          </p:stCondLst>
                                        </p:cTn>
                                        <p:tgtEl>
                                          <p:spTgt spid="87"/>
                                        </p:tgtEl>
                                        <p:attrNameLst>
                                          <p:attrName>style.visibility</p:attrName>
                                        </p:attrNameLst>
                                      </p:cBhvr>
                                      <p:to>
                                        <p:strVal val="hidden"/>
                                      </p:to>
                                    </p:set>
                                  </p:childTnLst>
                                </p:cTn>
                              </p:par>
                              <p:par>
                                <p:cTn id="156" presetID="10" presetClass="exit" presetSubtype="0" fill="hold" nodeType="withEffect">
                                  <p:stCondLst>
                                    <p:cond delay="750"/>
                                  </p:stCondLst>
                                  <p:childTnLst>
                                    <p:animEffect transition="out" filter="fade">
                                      <p:cBhvr>
                                        <p:cTn id="157" dur="500"/>
                                        <p:tgtEl>
                                          <p:spTgt spid="88"/>
                                        </p:tgtEl>
                                      </p:cBhvr>
                                    </p:animEffect>
                                    <p:set>
                                      <p:cBhvr>
                                        <p:cTn id="158" dur="1" fill="hold">
                                          <p:stCondLst>
                                            <p:cond delay="499"/>
                                          </p:stCondLst>
                                        </p:cTn>
                                        <p:tgtEl>
                                          <p:spTgt spid="88"/>
                                        </p:tgtEl>
                                        <p:attrNameLst>
                                          <p:attrName>style.visibility</p:attrName>
                                        </p:attrNameLst>
                                      </p:cBhvr>
                                      <p:to>
                                        <p:strVal val="hidden"/>
                                      </p:to>
                                    </p:set>
                                  </p:childTnLst>
                                </p:cTn>
                              </p:par>
                              <p:par>
                                <p:cTn id="159" presetID="10" presetClass="exit" presetSubtype="0" fill="hold" nodeType="withEffect">
                                  <p:stCondLst>
                                    <p:cond delay="750"/>
                                  </p:stCondLst>
                                  <p:childTnLst>
                                    <p:animEffect transition="out" filter="fade">
                                      <p:cBhvr>
                                        <p:cTn id="160" dur="500"/>
                                        <p:tgtEl>
                                          <p:spTgt spid="89"/>
                                        </p:tgtEl>
                                      </p:cBhvr>
                                    </p:animEffect>
                                    <p:set>
                                      <p:cBhvr>
                                        <p:cTn id="161" dur="1" fill="hold">
                                          <p:stCondLst>
                                            <p:cond delay="499"/>
                                          </p:stCondLst>
                                        </p:cTn>
                                        <p:tgtEl>
                                          <p:spTgt spid="89"/>
                                        </p:tgtEl>
                                        <p:attrNameLst>
                                          <p:attrName>style.visibility</p:attrName>
                                        </p:attrNameLst>
                                      </p:cBhvr>
                                      <p:to>
                                        <p:strVal val="hidden"/>
                                      </p:to>
                                    </p:set>
                                  </p:childTnLst>
                                </p:cTn>
                              </p:par>
                              <p:par>
                                <p:cTn id="162" presetID="10" presetClass="exit" presetSubtype="0" repeatCount="5000" fill="hold" grpId="0" nodeType="withEffect">
                                  <p:stCondLst>
                                    <p:cond delay="820"/>
                                  </p:stCondLst>
                                  <p:childTnLst>
                                    <p:animEffect transition="out" filter="fade">
                                      <p:cBhvr>
                                        <p:cTn id="163" dur="100"/>
                                        <p:tgtEl>
                                          <p:spTgt spid="32"/>
                                        </p:tgtEl>
                                      </p:cBhvr>
                                    </p:animEffect>
                                    <p:set>
                                      <p:cBhvr>
                                        <p:cTn id="164" dur="1" fill="hold">
                                          <p:stCondLst>
                                            <p:cond delay="99"/>
                                          </p:stCondLst>
                                        </p:cTn>
                                        <p:tgtEl>
                                          <p:spTgt spid="32"/>
                                        </p:tgtEl>
                                        <p:attrNameLst>
                                          <p:attrName>style.visibility</p:attrName>
                                        </p:attrNameLst>
                                      </p:cBhvr>
                                      <p:to>
                                        <p:strVal val="hidden"/>
                                      </p:to>
                                    </p:set>
                                  </p:childTnLst>
                                </p:cTn>
                              </p:par>
                              <p:par>
                                <p:cTn id="165" presetID="10" presetClass="exit" presetSubtype="0" fill="hold" nodeType="withEffect">
                                  <p:stCondLst>
                                    <p:cond delay="900"/>
                                  </p:stCondLst>
                                  <p:childTnLst>
                                    <p:animEffect transition="out" filter="fade">
                                      <p:cBhvr>
                                        <p:cTn id="166" dur="500"/>
                                        <p:tgtEl>
                                          <p:spTgt spid="94"/>
                                        </p:tgtEl>
                                      </p:cBhvr>
                                    </p:animEffect>
                                    <p:set>
                                      <p:cBhvr>
                                        <p:cTn id="167" dur="1" fill="hold">
                                          <p:stCondLst>
                                            <p:cond delay="499"/>
                                          </p:stCondLst>
                                        </p:cTn>
                                        <p:tgtEl>
                                          <p:spTgt spid="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9" y="997924"/>
            <a:ext cx="10450286" cy="6069258"/>
          </a:xfrm>
          <a:prstGeom prst="rect">
            <a:avLst/>
          </a:prstGeom>
        </p:spPr>
      </p:pic>
      <p:pic>
        <p:nvPicPr>
          <p:cNvPr id="59" name="SENSITIVITY"/>
          <p:cNvPicPr>
            <a:picLocks noChangeAspect="1"/>
          </p:cNvPicPr>
          <p:nvPr/>
        </p:nvPicPr>
        <p:blipFill rotWithShape="1">
          <a:blip r:embed="rId4" cstate="print">
            <a:extLst>
              <a:ext uri="{28A0092B-C50C-407E-A947-70E740481C1C}">
                <a14:useLocalDpi xmlns:a14="http://schemas.microsoft.com/office/drawing/2010/main" val="0"/>
              </a:ext>
            </a:extLst>
          </a:blip>
          <a:srcRect l="29889" t="17782" r="29612" b="6341"/>
          <a:stretch/>
        </p:blipFill>
        <p:spPr>
          <a:xfrm>
            <a:off x="1470661" y="1996441"/>
            <a:ext cx="1717182" cy="1622666"/>
          </a:xfrm>
          <a:prstGeom prst="roundRect">
            <a:avLst>
              <a:gd name="adj" fmla="val 0"/>
            </a:avLst>
          </a:prstGeom>
          <a:noFill/>
          <a:ln>
            <a:noFill/>
          </a:ln>
          <a:effectLst>
            <a:outerShdw blurRad="76200" algn="ctr" rotWithShape="0">
              <a:prstClr val="black"/>
            </a:outerShdw>
          </a:effectLst>
        </p:spPr>
      </p:pic>
      <p:pic>
        <p:nvPicPr>
          <p:cNvPr id="63" name="INSTITUTIONAL SHARING"/>
          <p:cNvPicPr>
            <a:picLocks noChangeAspect="1"/>
          </p:cNvPicPr>
          <p:nvPr/>
        </p:nvPicPr>
        <p:blipFill rotWithShape="1">
          <a:blip r:embed="rId5" cstate="print">
            <a:extLst>
              <a:ext uri="{28A0092B-C50C-407E-A947-70E740481C1C}">
                <a14:useLocalDpi xmlns:a14="http://schemas.microsoft.com/office/drawing/2010/main" val="0"/>
              </a:ext>
            </a:extLst>
          </a:blip>
          <a:srcRect l="29390" t="17963" r="29477" b="47752"/>
          <a:stretch/>
        </p:blipFill>
        <p:spPr>
          <a:xfrm>
            <a:off x="4145280" y="1867726"/>
            <a:ext cx="2597557" cy="1107224"/>
          </a:xfrm>
          <a:prstGeom prst="roundRect">
            <a:avLst>
              <a:gd name="adj" fmla="val 1330"/>
            </a:avLst>
          </a:prstGeom>
          <a:noFill/>
          <a:ln>
            <a:noFill/>
          </a:ln>
          <a:effectLst>
            <a:outerShdw blurRad="76200" algn="ctr" rotWithShape="0">
              <a:prstClr val="black"/>
            </a:outerShdw>
          </a:effectLst>
        </p:spPr>
      </p:pic>
      <p:grpSp>
        <p:nvGrpSpPr>
          <p:cNvPr id="93" name="ANALYTICS"/>
          <p:cNvGrpSpPr/>
          <p:nvPr/>
        </p:nvGrpSpPr>
        <p:grpSpPr>
          <a:xfrm>
            <a:off x="4277574" y="3515289"/>
            <a:ext cx="3493382" cy="2550232"/>
            <a:chOff x="1390865" y="1785257"/>
            <a:chExt cx="6362271" cy="4644572"/>
          </a:xfrm>
        </p:grpSpPr>
        <p:pic>
          <p:nvPicPr>
            <p:cNvPr id="9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9721"/>
            <a:stretch/>
          </p:blipFill>
          <p:spPr bwMode="auto">
            <a:xfrm>
              <a:off x="2319780" y="1785257"/>
              <a:ext cx="5433356" cy="4628243"/>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6503"/>
            <a:stretch/>
          </p:blipFill>
          <p:spPr bwMode="auto">
            <a:xfrm>
              <a:off x="1826294" y="2322285"/>
              <a:ext cx="5433356" cy="4107544"/>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399"/>
            <a:stretch/>
          </p:blipFill>
          <p:spPr bwMode="auto">
            <a:xfrm>
              <a:off x="1390865" y="1930400"/>
              <a:ext cx="5433356" cy="4499429"/>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7" name="READ FULL TEX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3000" y="2667000"/>
            <a:ext cx="2611351" cy="1899350"/>
          </a:xfrm>
          <a:prstGeom prst="roundRect">
            <a:avLst>
              <a:gd name="adj" fmla="val 1166"/>
            </a:avLst>
          </a:prstGeom>
          <a:noFill/>
          <a:ln>
            <a:noFill/>
          </a:ln>
          <a:effectLst>
            <a:outerShdw blurRad="76200" algn="ctr" rotWithShape="0">
              <a:prstClr val="black"/>
            </a:outerShdw>
          </a:effectLst>
        </p:spPr>
      </p:pic>
      <p:grpSp>
        <p:nvGrpSpPr>
          <p:cNvPr id="85" name="SUPPORT"/>
          <p:cNvGrpSpPr/>
          <p:nvPr/>
        </p:nvGrpSpPr>
        <p:grpSpPr>
          <a:xfrm>
            <a:off x="1059815" y="3842930"/>
            <a:ext cx="2729843" cy="2052706"/>
            <a:chOff x="9624695" y="2181770"/>
            <a:chExt cx="4729604" cy="3556426"/>
          </a:xfrm>
        </p:grpSpPr>
        <p:grpSp>
          <p:nvGrpSpPr>
            <p:cNvPr id="86" name="Group 85"/>
            <p:cNvGrpSpPr/>
            <p:nvPr/>
          </p:nvGrpSpPr>
          <p:grpSpPr>
            <a:xfrm>
              <a:off x="9624695" y="2181770"/>
              <a:ext cx="4729604" cy="3556426"/>
              <a:chOff x="8674961" y="9302927"/>
              <a:chExt cx="4729604" cy="3556426"/>
            </a:xfrm>
          </p:grpSpPr>
          <p:sp>
            <p:nvSpPr>
              <p:cNvPr id="88" name="Rounded Rectangle 87"/>
              <p:cNvSpPr/>
              <p:nvPr/>
            </p:nvSpPr>
            <p:spPr>
              <a:xfrm>
                <a:off x="8674961" y="9302927"/>
                <a:ext cx="4729604" cy="3556426"/>
              </a:xfrm>
              <a:prstGeom prst="roundRect">
                <a:avLst>
                  <a:gd name="adj" fmla="val 2052"/>
                </a:avLst>
              </a:prstGeom>
              <a:solidFill>
                <a:schemeClr val="bg1">
                  <a:lumMod val="95000"/>
                </a:schemeClr>
              </a:solidFill>
              <a:ln w="9525" cap="flat" cmpd="sng" algn="ctr">
                <a:noFill/>
                <a:prstDash val="solid"/>
                <a:round/>
                <a:headEnd type="none" w="med" len="med"/>
                <a:tailEnd type="none" w="med" len="med"/>
              </a:ln>
              <a:effectLst>
                <a:outerShdw blurRad="76200" algn="ctr" rotWithShape="0">
                  <a:prstClr val="black"/>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89" name="Rectangle 88"/>
              <p:cNvSpPr/>
              <p:nvPr/>
            </p:nvSpPr>
            <p:spPr>
              <a:xfrm>
                <a:off x="8679864" y="9370302"/>
                <a:ext cx="1770036" cy="276999"/>
              </a:xfrm>
              <a:prstGeom prst="rect">
                <a:avLst/>
              </a:prstGeom>
            </p:spPr>
            <p:txBody>
              <a:bodyPr wrap="none">
                <a:spAutoFit/>
              </a:bodyPr>
              <a:lstStyle/>
              <a:p>
                <a:pPr marL="0" lvl="1"/>
                <a:r>
                  <a:rPr lang="en-US" sz="1200" dirty="0" smtClean="0">
                    <a:solidFill>
                      <a:schemeClr val="bg1">
                        <a:lumMod val="65000"/>
                      </a:schemeClr>
                    </a:solidFill>
                  </a:rPr>
                  <a:t>Service Representative</a:t>
                </a:r>
                <a:endParaRPr lang="en-US" sz="1200" dirty="0">
                  <a:solidFill>
                    <a:schemeClr val="bg1">
                      <a:lumMod val="65000"/>
                    </a:schemeClr>
                  </a:solidFill>
                </a:endParaRPr>
              </a:p>
            </p:txBody>
          </p:sp>
        </p:grpSp>
        <p:pic>
          <p:nvPicPr>
            <p:cNvPr id="87" name="SUPPORT" descr="C:\Users\CBrown2\AppData\Local\Microsoft\Windows\Temporary Internet Files\Content.Outlook\H321URLI\customer service pers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748520" y="2630279"/>
              <a:ext cx="4485640" cy="298217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pic>
        <p:nvPicPr>
          <p:cNvPr id="1027" name="Picture 3" descr="J:\_Robin's\__Current Jobs\_2013\ProQuest_13-3672\images\Home Screen.jpg"/>
          <p:cNvPicPr>
            <a:picLocks noChangeAspect="1" noChangeArrowheads="1"/>
          </p:cNvPicPr>
          <p:nvPr/>
        </p:nvPicPr>
        <p:blipFill rotWithShape="1">
          <a:blip r:embed="rId10">
            <a:extLst>
              <a:ext uri="{28A0092B-C50C-407E-A947-70E740481C1C}">
                <a14:useLocalDpi xmlns:a14="http://schemas.microsoft.com/office/drawing/2010/main" val="0"/>
              </a:ext>
            </a:extLst>
          </a:blip>
          <a:srcRect b="16224"/>
          <a:stretch/>
        </p:blipFill>
        <p:spPr bwMode="auto">
          <a:xfrm>
            <a:off x="577518" y="1329121"/>
            <a:ext cx="8035398" cy="5059582"/>
          </a:xfrm>
          <a:prstGeom prst="rect">
            <a:avLst/>
          </a:prstGeom>
          <a:noFill/>
          <a:effectLst>
            <a:innerShdw blurRad="50800">
              <a:prstClr val="black"/>
            </a:innerShdw>
          </a:effectLst>
          <a:extLst>
            <a:ext uri="{909E8E84-426E-40DD-AFC4-6F175D3DCCD1}">
              <a14:hiddenFill xmlns:a14="http://schemas.microsoft.com/office/drawing/2010/main">
                <a:solidFill>
                  <a:srgbClr val="FFFFFF"/>
                </a:solidFill>
              </a14:hiddenFill>
            </a:ext>
          </a:extLst>
        </p:spPr>
      </p:pic>
      <p:pic>
        <p:nvPicPr>
          <p:cNvPr id="94" name="Picture 3" descr="J:\_Robin's\__Current Jobs\_2013\ProQuest_13-3672\images\Home Screen.jpg"/>
          <p:cNvPicPr>
            <a:picLocks noChangeAspect="1" noChangeArrowheads="1"/>
          </p:cNvPicPr>
          <p:nvPr/>
        </p:nvPicPr>
        <p:blipFill rotWithShape="1">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b="16224"/>
          <a:stretch/>
        </p:blipFill>
        <p:spPr bwMode="auto">
          <a:xfrm>
            <a:off x="577518" y="1329121"/>
            <a:ext cx="8035398" cy="5059582"/>
          </a:xfrm>
          <a:prstGeom prst="rect">
            <a:avLst/>
          </a:prstGeom>
          <a:noFill/>
          <a:effectLst>
            <a:innerShdw blurRad="50800">
              <a:prstClr val="black"/>
            </a:innerShdw>
          </a:effectLst>
          <a:extLst>
            <a:ext uri="{909E8E84-426E-40DD-AFC4-6F175D3DCCD1}">
              <a14:hiddenFill xmlns:a14="http://schemas.microsoft.com/office/drawing/2010/main">
                <a:solidFill>
                  <a:srgbClr val="FFFFFF"/>
                </a:solidFill>
              </a14:hiddenFill>
            </a:ext>
          </a:extLst>
        </p:spPr>
      </p:pic>
      <p:sp>
        <p:nvSpPr>
          <p:cNvPr id="32" name="Rectangle 31"/>
          <p:cNvSpPr/>
          <p:nvPr/>
        </p:nvSpPr>
        <p:spPr>
          <a:xfrm>
            <a:off x="542925" y="1304925"/>
            <a:ext cx="8127714" cy="5108575"/>
          </a:xfrm>
          <a:prstGeom prst="rect">
            <a:avLst/>
          </a:prstGeom>
          <a:solidFill>
            <a:schemeClr val="tx2">
              <a:alpha val="35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7" name="Title 6"/>
          <p:cNvSpPr>
            <a:spLocks noGrp="1"/>
          </p:cNvSpPr>
          <p:nvPr>
            <p:ph type="title"/>
          </p:nvPr>
        </p:nvSpPr>
        <p:spPr/>
        <p:txBody>
          <a:bodyPr>
            <a:normAutofit/>
          </a:bodyPr>
          <a:lstStyle/>
          <a:p>
            <a:r>
              <a:rPr lang="en-US" dirty="0"/>
              <a:t>How Does Flow Bring Value to the Library</a:t>
            </a:r>
          </a:p>
        </p:txBody>
      </p:sp>
      <p:pic>
        <p:nvPicPr>
          <p:cNvPr id="4" name="SENSITIVITY"/>
          <p:cNvPicPr>
            <a:picLocks noChangeAspect="1"/>
          </p:cNvPicPr>
          <p:nvPr/>
        </p:nvPicPr>
        <p:blipFill rotWithShape="1">
          <a:blip r:embed="rId13">
            <a:extLst>
              <a:ext uri="{28A0092B-C50C-407E-A947-70E740481C1C}">
                <a14:useLocalDpi xmlns:a14="http://schemas.microsoft.com/office/drawing/2010/main" val="0"/>
              </a:ext>
            </a:extLst>
          </a:blip>
          <a:srcRect l="29889" t="17782" r="29612" b="6341"/>
          <a:stretch/>
        </p:blipFill>
        <p:spPr>
          <a:xfrm>
            <a:off x="3009900" y="2225040"/>
            <a:ext cx="3703320" cy="3499485"/>
          </a:xfrm>
          <a:prstGeom prst="roundRect">
            <a:avLst>
              <a:gd name="adj" fmla="val 0"/>
            </a:avLst>
          </a:prstGeom>
          <a:noFill/>
          <a:ln>
            <a:noFill/>
          </a:ln>
          <a:effectLst>
            <a:outerShdw blurRad="76200" algn="ctr" rotWithShape="0">
              <a:prstClr val="black"/>
            </a:outerShdw>
          </a:effectLst>
        </p:spPr>
      </p:pic>
      <p:grpSp>
        <p:nvGrpSpPr>
          <p:cNvPr id="51" name="SENSITIVITY"/>
          <p:cNvGrpSpPr/>
          <p:nvPr/>
        </p:nvGrpSpPr>
        <p:grpSpPr>
          <a:xfrm>
            <a:off x="2063327" y="3067921"/>
            <a:ext cx="2009140" cy="2009140"/>
            <a:chOff x="5906638" y="2379980"/>
            <a:chExt cx="2009140" cy="2009140"/>
          </a:xfrm>
        </p:grpSpPr>
        <p:sp>
          <p:nvSpPr>
            <p:cNvPr id="52" name="Oval 51"/>
            <p:cNvSpPr/>
            <p:nvPr/>
          </p:nvSpPr>
          <p:spPr>
            <a:xfrm>
              <a:off x="5906638" y="2379980"/>
              <a:ext cx="2009140" cy="2009140"/>
            </a:xfrm>
            <a:prstGeom prst="ellipse">
              <a:avLst/>
            </a:prstGeom>
            <a:solidFill>
              <a:schemeClr val="accent3"/>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54" name="Rectangle 53"/>
            <p:cNvSpPr/>
            <p:nvPr/>
          </p:nvSpPr>
          <p:spPr>
            <a:xfrm>
              <a:off x="6059925" y="3030854"/>
              <a:ext cx="1733046" cy="840230"/>
            </a:xfrm>
            <a:prstGeom prst="rect">
              <a:avLst/>
            </a:prstGeom>
          </p:spPr>
          <p:txBody>
            <a:bodyPr wrap="squar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SENSITIVITY TO</a:t>
              </a:r>
              <a:br>
                <a:rPr lang="en-US" kern="0" spc="-60" dirty="0" smtClean="0">
                  <a:solidFill>
                    <a:schemeClr val="bg1"/>
                  </a:solidFill>
                  <a:latin typeface="Arial" charset="0"/>
                </a:rPr>
              </a:br>
              <a:r>
                <a:rPr lang="en-US" kern="0" spc="-60" dirty="0" smtClean="0">
                  <a:solidFill>
                    <a:schemeClr val="bg1"/>
                  </a:solidFill>
                  <a:latin typeface="Arial" charset="0"/>
                </a:rPr>
                <a:t>COPYRIGHT</a:t>
              </a:r>
              <a:endParaRPr lang="en-US" kern="0" spc="-60" dirty="0">
                <a:solidFill>
                  <a:schemeClr val="bg1"/>
                </a:solidFill>
                <a:latin typeface="Arial" charset="0"/>
              </a:endParaRPr>
            </a:p>
          </p:txBody>
        </p:sp>
      </p:grpSp>
      <p:pic>
        <p:nvPicPr>
          <p:cNvPr id="3" name="INSTITUTIONAL SHARING"/>
          <p:cNvPicPr>
            <a:picLocks noChangeAspect="1"/>
          </p:cNvPicPr>
          <p:nvPr/>
        </p:nvPicPr>
        <p:blipFill rotWithShape="1">
          <a:blip r:embed="rId14">
            <a:extLst>
              <a:ext uri="{28A0092B-C50C-407E-A947-70E740481C1C}">
                <a14:useLocalDpi xmlns:a14="http://schemas.microsoft.com/office/drawing/2010/main" val="0"/>
              </a:ext>
            </a:extLst>
          </a:blip>
          <a:srcRect l="29390" t="17963" r="29477" b="47752"/>
          <a:stretch/>
        </p:blipFill>
        <p:spPr>
          <a:xfrm>
            <a:off x="1508760" y="3056445"/>
            <a:ext cx="5715000" cy="2436053"/>
          </a:xfrm>
          <a:prstGeom prst="roundRect">
            <a:avLst>
              <a:gd name="adj" fmla="val 1330"/>
            </a:avLst>
          </a:prstGeom>
          <a:noFill/>
          <a:ln>
            <a:noFill/>
          </a:ln>
          <a:effectLst>
            <a:outerShdw blurRad="76200" algn="ctr" rotWithShape="0">
              <a:prstClr val="black"/>
            </a:outerShdw>
          </a:effectLst>
        </p:spPr>
      </p:pic>
      <p:grpSp>
        <p:nvGrpSpPr>
          <p:cNvPr id="47" name="INSTITUTIONAL SHARING"/>
          <p:cNvGrpSpPr/>
          <p:nvPr/>
        </p:nvGrpSpPr>
        <p:grpSpPr>
          <a:xfrm>
            <a:off x="5865707" y="2453640"/>
            <a:ext cx="2009140" cy="2009140"/>
            <a:chOff x="5906638" y="2379980"/>
            <a:chExt cx="2009140" cy="2009140"/>
          </a:xfrm>
        </p:grpSpPr>
        <p:sp>
          <p:nvSpPr>
            <p:cNvPr id="48" name="Oval 47"/>
            <p:cNvSpPr/>
            <p:nvPr/>
          </p:nvSpPr>
          <p:spPr>
            <a:xfrm>
              <a:off x="5906638" y="2379980"/>
              <a:ext cx="2009140" cy="2009140"/>
            </a:xfrm>
            <a:prstGeom prst="ellipse">
              <a:avLst/>
            </a:prstGeom>
            <a:solidFill>
              <a:schemeClr val="accent4"/>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50" name="Rectangle 49"/>
            <p:cNvSpPr/>
            <p:nvPr/>
          </p:nvSpPr>
          <p:spPr>
            <a:xfrm>
              <a:off x="6044689" y="3119565"/>
              <a:ext cx="1799122" cy="590931"/>
            </a:xfrm>
            <a:prstGeom prst="rect">
              <a:avLst/>
            </a:prstGeom>
          </p:spPr>
          <p:txBody>
            <a:bodyPr wrap="squar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INSTITUTIONAL</a:t>
              </a:r>
              <a:br>
                <a:rPr lang="en-US" kern="0" spc="-60" dirty="0" smtClean="0">
                  <a:solidFill>
                    <a:schemeClr val="bg1"/>
                  </a:solidFill>
                  <a:latin typeface="Arial" charset="0"/>
                </a:rPr>
              </a:br>
              <a:r>
                <a:rPr lang="en-US" kern="0" spc="-60" dirty="0" smtClean="0">
                  <a:solidFill>
                    <a:schemeClr val="bg1"/>
                  </a:solidFill>
                  <a:latin typeface="Arial" charset="0"/>
                </a:rPr>
                <a:t>SHARING</a:t>
              </a:r>
              <a:endParaRPr lang="en-US" kern="0" spc="-60" dirty="0">
                <a:solidFill>
                  <a:schemeClr val="bg1"/>
                </a:solidFill>
                <a:latin typeface="Arial" charset="0"/>
              </a:endParaRPr>
            </a:p>
          </p:txBody>
        </p:sp>
      </p:grpSp>
      <p:grpSp>
        <p:nvGrpSpPr>
          <p:cNvPr id="9" name="ANALYTICS"/>
          <p:cNvGrpSpPr/>
          <p:nvPr/>
        </p:nvGrpSpPr>
        <p:grpSpPr>
          <a:xfrm>
            <a:off x="979385" y="1816327"/>
            <a:ext cx="6362271" cy="4644572"/>
            <a:chOff x="1390865" y="1785257"/>
            <a:chExt cx="6362271" cy="4644572"/>
          </a:xfrm>
        </p:grpSpPr>
        <p:pic>
          <p:nvPicPr>
            <p:cNvPr id="55"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b="39721"/>
            <a:stretch/>
          </p:blipFill>
          <p:spPr bwMode="auto">
            <a:xfrm>
              <a:off x="2319780" y="1785257"/>
              <a:ext cx="5433356" cy="4628243"/>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b="46503"/>
            <a:stretch/>
          </p:blipFill>
          <p:spPr bwMode="auto">
            <a:xfrm>
              <a:off x="1826294" y="2322285"/>
              <a:ext cx="5433356" cy="4107544"/>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b="41399"/>
            <a:stretch/>
          </p:blipFill>
          <p:spPr bwMode="auto">
            <a:xfrm>
              <a:off x="1390865" y="1930400"/>
              <a:ext cx="5433356" cy="4499429"/>
            </a:xfrm>
            <a:prstGeom prst="roundRect">
              <a:avLst>
                <a:gd name="adj" fmla="val 0"/>
              </a:avLst>
            </a:prstGeom>
            <a:noFill/>
            <a:ln>
              <a:noFill/>
            </a:ln>
            <a:effectLst>
              <a:outerShdw blurRad="76200" algn="ctr" rotWithShape="0">
                <a:prstClr val="black"/>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4" name="ANALYTICS"/>
          <p:cNvGrpSpPr/>
          <p:nvPr/>
        </p:nvGrpSpPr>
        <p:grpSpPr>
          <a:xfrm>
            <a:off x="6025565" y="3221674"/>
            <a:ext cx="2009140" cy="2009140"/>
            <a:chOff x="5906638" y="2379980"/>
            <a:chExt cx="2009140" cy="2009140"/>
          </a:xfrm>
        </p:grpSpPr>
        <p:sp>
          <p:nvSpPr>
            <p:cNvPr id="45" name="Oval 44"/>
            <p:cNvSpPr/>
            <p:nvPr/>
          </p:nvSpPr>
          <p:spPr>
            <a:xfrm>
              <a:off x="5906638" y="2379980"/>
              <a:ext cx="2009140" cy="2009140"/>
            </a:xfrm>
            <a:prstGeom prst="ellipse">
              <a:avLst/>
            </a:prstGeom>
            <a:solidFill>
              <a:schemeClr val="accent2"/>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46" name="Rectangle 45"/>
            <p:cNvSpPr/>
            <p:nvPr/>
          </p:nvSpPr>
          <p:spPr>
            <a:xfrm>
              <a:off x="6212301" y="3213734"/>
              <a:ext cx="1397820" cy="341632"/>
            </a:xfrm>
            <a:prstGeom prst="rect">
              <a:avLst/>
            </a:prstGeom>
          </p:spPr>
          <p:txBody>
            <a:bodyPr wrap="non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ANALYTICS</a:t>
              </a:r>
              <a:endParaRPr lang="en-US" kern="0" spc="-60" dirty="0">
                <a:solidFill>
                  <a:schemeClr val="bg1"/>
                </a:solidFill>
                <a:latin typeface="Arial" charset="0"/>
              </a:endParaRPr>
            </a:p>
          </p:txBody>
        </p:sp>
      </p:grpSp>
      <p:pic>
        <p:nvPicPr>
          <p:cNvPr id="13" name="Picture 12"/>
          <p:cNvPicPr>
            <a:picLocks/>
          </p:cNvPicPr>
          <p:nvPr/>
        </p:nvPicPr>
        <p:blipFill rotWithShape="1">
          <a:blip r:embed="rId16">
            <a:extLst>
              <a:ext uri="{28A0092B-C50C-407E-A947-70E740481C1C}">
                <a14:useLocalDpi xmlns:a14="http://schemas.microsoft.com/office/drawing/2010/main" val="0"/>
              </a:ext>
            </a:extLst>
          </a:blip>
          <a:srcRect l="10402" r="19623"/>
          <a:stretch/>
        </p:blipFill>
        <p:spPr>
          <a:xfrm>
            <a:off x="1508760" y="1897929"/>
            <a:ext cx="5677674" cy="4152074"/>
          </a:xfrm>
          <a:prstGeom prst="roundRect">
            <a:avLst>
              <a:gd name="adj" fmla="val 1166"/>
            </a:avLst>
          </a:prstGeom>
          <a:noFill/>
          <a:ln>
            <a:noFill/>
          </a:ln>
          <a:effectLst>
            <a:outerShdw blurRad="76200" algn="ctr" rotWithShape="0">
              <a:prstClr val="black"/>
            </a:outerShdw>
          </a:effectLst>
        </p:spPr>
      </p:pic>
      <p:grpSp>
        <p:nvGrpSpPr>
          <p:cNvPr id="60" name="READ FULL TEXT"/>
          <p:cNvGrpSpPr/>
          <p:nvPr/>
        </p:nvGrpSpPr>
        <p:grpSpPr>
          <a:xfrm>
            <a:off x="5832978" y="2911203"/>
            <a:ext cx="2009140" cy="2009140"/>
            <a:chOff x="5906638" y="2379980"/>
            <a:chExt cx="2009140" cy="2009140"/>
          </a:xfrm>
        </p:grpSpPr>
        <p:sp>
          <p:nvSpPr>
            <p:cNvPr id="61" name="Oval 60"/>
            <p:cNvSpPr/>
            <p:nvPr/>
          </p:nvSpPr>
          <p:spPr>
            <a:xfrm>
              <a:off x="5906638" y="2379980"/>
              <a:ext cx="2009140" cy="2009140"/>
            </a:xfrm>
            <a:prstGeom prst="ellipse">
              <a:avLst/>
            </a:prstGeom>
            <a:solidFill>
              <a:schemeClr val="accent1"/>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62" name="Rectangle 61"/>
            <p:cNvSpPr/>
            <p:nvPr/>
          </p:nvSpPr>
          <p:spPr>
            <a:xfrm>
              <a:off x="6121142" y="3061334"/>
              <a:ext cx="1671578" cy="590931"/>
            </a:xfrm>
            <a:prstGeom prst="rect">
              <a:avLst/>
            </a:prstGeom>
          </p:spPr>
          <p:txBody>
            <a:bodyPr wrap="squar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ACCESS </a:t>
              </a:r>
              <a:br>
                <a:rPr lang="en-US" kern="0" spc="-60" dirty="0" smtClean="0">
                  <a:solidFill>
                    <a:schemeClr val="bg1"/>
                  </a:solidFill>
                  <a:latin typeface="Arial" charset="0"/>
                </a:rPr>
              </a:br>
              <a:r>
                <a:rPr lang="en-US" kern="0" spc="-60" dirty="0" smtClean="0">
                  <a:solidFill>
                    <a:schemeClr val="bg1"/>
                  </a:solidFill>
                  <a:latin typeface="Arial" charset="0"/>
                </a:rPr>
                <a:t>FULL TEXT</a:t>
              </a:r>
              <a:endParaRPr lang="en-US" kern="0" spc="-60" dirty="0">
                <a:solidFill>
                  <a:schemeClr val="bg1"/>
                </a:solidFill>
                <a:latin typeface="Arial" charset="0"/>
              </a:endParaRPr>
            </a:p>
          </p:txBody>
        </p:sp>
      </p:grpSp>
      <p:grpSp>
        <p:nvGrpSpPr>
          <p:cNvPr id="8" name="SUPPORT"/>
          <p:cNvGrpSpPr/>
          <p:nvPr/>
        </p:nvGrpSpPr>
        <p:grpSpPr>
          <a:xfrm>
            <a:off x="1852295" y="2166530"/>
            <a:ext cx="4729604" cy="3556426"/>
            <a:chOff x="9624695" y="2181770"/>
            <a:chExt cx="4729604" cy="3556426"/>
          </a:xfrm>
        </p:grpSpPr>
        <p:grpSp>
          <p:nvGrpSpPr>
            <p:cNvPr id="6" name="Group 5"/>
            <p:cNvGrpSpPr/>
            <p:nvPr/>
          </p:nvGrpSpPr>
          <p:grpSpPr>
            <a:xfrm>
              <a:off x="9624695" y="2181770"/>
              <a:ext cx="4729604" cy="3556426"/>
              <a:chOff x="8674961" y="9302927"/>
              <a:chExt cx="4729604" cy="3556426"/>
            </a:xfrm>
          </p:grpSpPr>
          <p:sp>
            <p:nvSpPr>
              <p:cNvPr id="5" name="Rounded Rectangle 4"/>
              <p:cNvSpPr/>
              <p:nvPr/>
            </p:nvSpPr>
            <p:spPr>
              <a:xfrm>
                <a:off x="8674961" y="9302927"/>
                <a:ext cx="4729604" cy="3556426"/>
              </a:xfrm>
              <a:prstGeom prst="roundRect">
                <a:avLst>
                  <a:gd name="adj" fmla="val 2052"/>
                </a:avLst>
              </a:prstGeom>
              <a:solidFill>
                <a:schemeClr val="bg1">
                  <a:lumMod val="95000"/>
                </a:schemeClr>
              </a:solidFill>
              <a:ln w="9525" cap="flat" cmpd="sng" algn="ctr">
                <a:noFill/>
                <a:prstDash val="solid"/>
                <a:round/>
                <a:headEnd type="none" w="med" len="med"/>
                <a:tailEnd type="none" w="med" len="med"/>
              </a:ln>
              <a:effectLst>
                <a:outerShdw blurRad="76200" algn="ctr" rotWithShape="0">
                  <a:prstClr val="black"/>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77" name="Rectangle 76"/>
              <p:cNvSpPr/>
              <p:nvPr/>
            </p:nvSpPr>
            <p:spPr>
              <a:xfrm>
                <a:off x="8679864" y="9370302"/>
                <a:ext cx="1770036" cy="276999"/>
              </a:xfrm>
              <a:prstGeom prst="rect">
                <a:avLst/>
              </a:prstGeom>
            </p:spPr>
            <p:txBody>
              <a:bodyPr wrap="none">
                <a:spAutoFit/>
              </a:bodyPr>
              <a:lstStyle/>
              <a:p>
                <a:pPr marL="0" lvl="1"/>
                <a:r>
                  <a:rPr lang="en-US" sz="1200" dirty="0" smtClean="0">
                    <a:solidFill>
                      <a:schemeClr val="bg1">
                        <a:lumMod val="65000"/>
                      </a:schemeClr>
                    </a:solidFill>
                  </a:rPr>
                  <a:t>Service Representative</a:t>
                </a:r>
                <a:endParaRPr lang="en-US" sz="1200" dirty="0">
                  <a:solidFill>
                    <a:schemeClr val="bg1">
                      <a:lumMod val="65000"/>
                    </a:schemeClr>
                  </a:solidFill>
                </a:endParaRPr>
              </a:p>
            </p:txBody>
          </p:sp>
        </p:grpSp>
        <p:pic>
          <p:nvPicPr>
            <p:cNvPr id="35" name="SUPPORT" descr="C:\Users\CBrown2\AppData\Local\Microsoft\Windows\Temporary Internet Files\Content.Outlook\H321URLI\customer service person.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48520" y="2630279"/>
              <a:ext cx="4485640" cy="298217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grpSp>
      <p:grpSp>
        <p:nvGrpSpPr>
          <p:cNvPr id="78" name="SUPPORT"/>
          <p:cNvGrpSpPr/>
          <p:nvPr/>
        </p:nvGrpSpPr>
        <p:grpSpPr>
          <a:xfrm>
            <a:off x="5560907" y="3784201"/>
            <a:ext cx="2009140" cy="2009140"/>
            <a:chOff x="5906638" y="2379980"/>
            <a:chExt cx="2009140" cy="2009140"/>
          </a:xfrm>
        </p:grpSpPr>
        <p:sp>
          <p:nvSpPr>
            <p:cNvPr id="79" name="Oval 78"/>
            <p:cNvSpPr/>
            <p:nvPr/>
          </p:nvSpPr>
          <p:spPr>
            <a:xfrm>
              <a:off x="5906638" y="2379980"/>
              <a:ext cx="2009140" cy="2009140"/>
            </a:xfrm>
            <a:prstGeom prst="ellipse">
              <a:avLst/>
            </a:prstGeom>
            <a:solidFill>
              <a:schemeClr val="accent5"/>
            </a:solidFill>
            <a:ln w="38100" cap="flat" cmpd="sng" algn="ctr">
              <a:solidFill>
                <a:schemeClr val="bg2"/>
              </a:solidFill>
              <a:prstDash val="solid"/>
              <a:round/>
              <a:headEnd type="none" w="med" len="med"/>
              <a:tailEnd type="none" w="med" len="med"/>
            </a:ln>
            <a:effectLst>
              <a:outerShdw blurRad="101600" algn="ctr" rotWithShape="0">
                <a:prstClr val="black">
                  <a:alpha val="30000"/>
                </a:prstClr>
              </a:outerShdw>
            </a:effectLst>
          </p:spPr>
          <p:txBody>
            <a:bodyPr vert="horz" wrap="square" lIns="0" tIns="0" rIns="0" bIns="0"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kern="0" spc="-60" dirty="0">
                <a:solidFill>
                  <a:schemeClr val="bg1"/>
                </a:solidFill>
                <a:latin typeface="Arial" charset="0"/>
              </a:endParaRPr>
            </a:p>
          </p:txBody>
        </p:sp>
        <p:sp>
          <p:nvSpPr>
            <p:cNvPr id="81" name="Rectangle 80"/>
            <p:cNvSpPr/>
            <p:nvPr/>
          </p:nvSpPr>
          <p:spPr>
            <a:xfrm>
              <a:off x="6044689" y="3089085"/>
              <a:ext cx="1733046" cy="590931"/>
            </a:xfrm>
            <a:prstGeom prst="rect">
              <a:avLst/>
            </a:prstGeom>
          </p:spPr>
          <p:txBody>
            <a:bodyPr wrap="square">
              <a:spAutoFit/>
            </a:bodyPr>
            <a:lstStyle/>
            <a:p>
              <a:pPr algn="ctr" defTabSz="1085661" eaLnBrk="0" fontAlgn="base" hangingPunct="0">
                <a:lnSpc>
                  <a:spcPct val="90000"/>
                </a:lnSpc>
                <a:spcBef>
                  <a:spcPct val="0"/>
                </a:spcBef>
                <a:spcAft>
                  <a:spcPct val="0"/>
                </a:spcAft>
              </a:pPr>
              <a:r>
                <a:rPr lang="en-US" kern="0" spc="-60" dirty="0" smtClean="0">
                  <a:solidFill>
                    <a:schemeClr val="bg1"/>
                  </a:solidFill>
                  <a:latin typeface="Arial" charset="0"/>
                </a:rPr>
                <a:t>SUPPORT AND SERVICE</a:t>
              </a:r>
              <a:endParaRPr lang="en-US" kern="0" spc="-60" dirty="0">
                <a:solidFill>
                  <a:schemeClr val="bg1"/>
                </a:solidFill>
                <a:latin typeface="Arial" charset="0"/>
              </a:endParaRPr>
            </a:p>
          </p:txBody>
        </p:sp>
      </p:grpSp>
      <p:pic>
        <p:nvPicPr>
          <p:cNvPr id="80" name="Picture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429" y="997924"/>
            <a:ext cx="10450286" cy="6069258"/>
          </a:xfrm>
          <a:prstGeom prst="rect">
            <a:avLst/>
          </a:prstGeom>
        </p:spPr>
      </p:pic>
      <p:sp>
        <p:nvSpPr>
          <p:cNvPr id="11" name="Rounded Rectangle 10"/>
          <p:cNvSpPr/>
          <p:nvPr/>
        </p:nvSpPr>
        <p:spPr>
          <a:xfrm>
            <a:off x="693420" y="1369730"/>
            <a:ext cx="7574280" cy="4617720"/>
          </a:xfrm>
          <a:prstGeom prst="roundRect">
            <a:avLst>
              <a:gd name="adj" fmla="val 50000"/>
            </a:avLst>
          </a:prstGeom>
          <a:gradFill flip="none" rotWithShape="1">
            <a:gsLst>
              <a:gs pos="100000">
                <a:schemeClr val="accent1">
                  <a:tint val="66000"/>
                  <a:satMod val="160000"/>
                  <a:alpha val="0"/>
                </a:schemeClr>
              </a:gs>
              <a:gs pos="42000">
                <a:schemeClr val="bg1"/>
              </a:gs>
              <a:gs pos="71000">
                <a:schemeClr val="bg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grpSp>
        <p:nvGrpSpPr>
          <p:cNvPr id="10" name="Group 9"/>
          <p:cNvGrpSpPr/>
          <p:nvPr/>
        </p:nvGrpSpPr>
        <p:grpSpPr>
          <a:xfrm>
            <a:off x="0" y="5918200"/>
            <a:ext cx="9144000" cy="939800"/>
            <a:chOff x="0" y="5918200"/>
            <a:chExt cx="9144000" cy="939800"/>
          </a:xfrm>
        </p:grpSpPr>
        <p:sp>
          <p:nvSpPr>
            <p:cNvPr id="105" name="Rectangle 104"/>
            <p:cNvSpPr/>
            <p:nvPr/>
          </p:nvSpPr>
          <p:spPr>
            <a:xfrm>
              <a:off x="0" y="5918706"/>
              <a:ext cx="9144000" cy="93929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6"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t="34868" r="5572" b="37938"/>
            <a:stretch/>
          </p:blipFill>
          <p:spPr bwMode="auto">
            <a:xfrm>
              <a:off x="911225" y="5918200"/>
              <a:ext cx="8232775"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 name="TextBox 106"/>
            <p:cNvSpPr txBox="1"/>
            <p:nvPr/>
          </p:nvSpPr>
          <p:spPr>
            <a:xfrm>
              <a:off x="96726" y="6175987"/>
              <a:ext cx="8950549" cy="424732"/>
            </a:xfrm>
            <a:prstGeom prst="rect">
              <a:avLst/>
            </a:prstGeom>
            <a:noFill/>
          </p:spPr>
          <p:txBody>
            <a:bodyPr wrap="square" rtlCol="0" anchor="ctr">
              <a:spAutoFit/>
            </a:bodyPr>
            <a:lstStyle/>
            <a:p>
              <a:pPr algn="ctr">
                <a:lnSpc>
                  <a:spcPct val="90000"/>
                </a:lnSpc>
                <a:defRPr/>
              </a:pPr>
              <a:r>
                <a:rPr lang="en-US" sz="2400" b="1" dirty="0" smtClean="0">
                  <a:solidFill>
                    <a:schemeClr val="bg1"/>
                  </a:solidFill>
                </a:rPr>
                <a:t>MANY POWERFUL CAPABILITIES</a:t>
              </a:r>
              <a:endParaRPr lang="en-US" sz="2400" b="1" dirty="0">
                <a:solidFill>
                  <a:schemeClr val="bg1"/>
                </a:solidFill>
              </a:endParaRPr>
            </a:p>
          </p:txBody>
        </p:sp>
      </p:grpSp>
      <p:pic>
        <p:nvPicPr>
          <p:cNvPr id="110" name="Picture 10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70860" y="2832836"/>
            <a:ext cx="3017520" cy="1509828"/>
          </a:xfrm>
          <a:prstGeom prst="rect">
            <a:avLst/>
          </a:prstGeom>
        </p:spPr>
      </p:pic>
    </p:spTree>
    <p:extLst>
      <p:ext uri="{BB962C8B-B14F-4D97-AF65-F5344CB8AC3E}">
        <p14:creationId xmlns:p14="http://schemas.microsoft.com/office/powerpoint/2010/main" val="351385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51"/>
                                        </p:tgtEl>
                                      </p:cBhvr>
                                    </p:animEffect>
                                    <p:set>
                                      <p:cBhvr>
                                        <p:cTn id="21" dur="1" fill="hold">
                                          <p:stCondLst>
                                            <p:cond delay="499"/>
                                          </p:stCondLst>
                                        </p:cTn>
                                        <p:tgtEl>
                                          <p:spTgt spid="51"/>
                                        </p:tgtEl>
                                        <p:attrNameLst>
                                          <p:attrName>style.visibility</p:attrName>
                                        </p:attrNameLst>
                                      </p:cBhvr>
                                      <p:to>
                                        <p:strVal val="hidden"/>
                                      </p:to>
                                    </p:se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childTnLst>
                          </p:cTn>
                        </p:par>
                        <p:par>
                          <p:cTn id="58" fill="hold">
                            <p:stCondLst>
                              <p:cond delay="500"/>
                            </p:stCondLst>
                            <p:childTnLst>
                              <p:par>
                                <p:cTn id="59" presetID="53" presetClass="entr" presetSubtype="16" fill="hold"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78"/>
                                        </p:tgtEl>
                                      </p:cBhvr>
                                    </p:animEffect>
                                    <p:set>
                                      <p:cBhvr>
                                        <p:cTn id="75" dur="1" fill="hold">
                                          <p:stCondLst>
                                            <p:cond delay="499"/>
                                          </p:stCondLst>
                                        </p:cTn>
                                        <p:tgtEl>
                                          <p:spTgt spid="78"/>
                                        </p:tgtEl>
                                        <p:attrNameLst>
                                          <p:attrName>style.visibility</p:attrName>
                                        </p:attrNameLst>
                                      </p:cBhvr>
                                      <p:to>
                                        <p:strVal val="hidden"/>
                                      </p:to>
                                    </p:set>
                                  </p:childTnLst>
                                </p:cTn>
                              </p:par>
                            </p:childTnLst>
                          </p:cTn>
                        </p:par>
                        <p:par>
                          <p:cTn id="76" fill="hold">
                            <p:stCondLst>
                              <p:cond delay="500"/>
                            </p:stCondLst>
                            <p:childTnLst>
                              <p:par>
                                <p:cTn id="77" presetID="53" presetClass="entr" presetSubtype="16"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10" presetClass="exit" presetSubtype="0" fill="hold" nodeType="withEffect">
                                  <p:stCondLst>
                                    <p:cond delay="250"/>
                                  </p:stCondLst>
                                  <p:childTnLst>
                                    <p:animEffect transition="out" filter="fade">
                                      <p:cBhvr>
                                        <p:cTn id="95" dur="500"/>
                                        <p:tgtEl>
                                          <p:spTgt spid="94"/>
                                        </p:tgtEl>
                                      </p:cBhvr>
                                    </p:animEffect>
                                    <p:set>
                                      <p:cBhvr>
                                        <p:cTn id="96" dur="1" fill="hold">
                                          <p:stCondLst>
                                            <p:cond delay="499"/>
                                          </p:stCondLst>
                                        </p:cTn>
                                        <p:tgtEl>
                                          <p:spTgt spid="94"/>
                                        </p:tgtEl>
                                        <p:attrNameLst>
                                          <p:attrName>style.visibility</p:attrName>
                                        </p:attrNameLst>
                                      </p:cBhvr>
                                      <p:to>
                                        <p:strVal val="hidden"/>
                                      </p:to>
                                    </p:set>
                                  </p:childTnLst>
                                </p:cTn>
                              </p:par>
                            </p:childTnLst>
                          </p:cTn>
                        </p:par>
                        <p:par>
                          <p:cTn id="97" fill="hold">
                            <p:stCondLst>
                              <p:cond delay="750"/>
                            </p:stCondLst>
                            <p:childTnLst>
                              <p:par>
                                <p:cTn id="98" presetID="10" presetClass="entr" presetSubtype="0" fill="hold" nodeType="afterEffect">
                                  <p:stCondLst>
                                    <p:cond delay="0"/>
                                  </p:stCondLst>
                                  <p:childTnLst>
                                    <p:set>
                                      <p:cBhvr>
                                        <p:cTn id="99" dur="1" fill="hold">
                                          <p:stCondLst>
                                            <p:cond delay="0"/>
                                          </p:stCondLst>
                                        </p:cTn>
                                        <p:tgtEl>
                                          <p:spTgt spid="93"/>
                                        </p:tgtEl>
                                        <p:attrNameLst>
                                          <p:attrName>style.visibility</p:attrName>
                                        </p:attrNameLst>
                                      </p:cBhvr>
                                      <p:to>
                                        <p:strVal val="visible"/>
                                      </p:to>
                                    </p:set>
                                    <p:animEffect transition="in" filter="fade">
                                      <p:cBhvr>
                                        <p:cTn id="100" dur="500"/>
                                        <p:tgtEl>
                                          <p:spTgt spid="93"/>
                                        </p:tgtEl>
                                      </p:cBhvr>
                                    </p:animEffect>
                                  </p:childTnLst>
                                </p:cTn>
                              </p:par>
                              <p:par>
                                <p:cTn id="101" presetID="10" presetClass="entr" presetSubtype="0"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fade">
                                      <p:cBhvr>
                                        <p:cTn id="103" dur="500"/>
                                        <p:tgtEl>
                                          <p:spTgt spid="85"/>
                                        </p:tgtEl>
                                      </p:cBhvr>
                                    </p:animEffect>
                                  </p:childTnLst>
                                </p:cTn>
                              </p:par>
                              <p:par>
                                <p:cTn id="104" presetID="10" presetClass="entr" presetSubtype="0" fill="hold"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fade">
                                      <p:cBhvr>
                                        <p:cTn id="106" dur="500"/>
                                        <p:tgtEl>
                                          <p:spTgt spid="67"/>
                                        </p:tgtEl>
                                      </p:cBhvr>
                                    </p:animEffect>
                                  </p:childTnLst>
                                </p:cTn>
                              </p:par>
                              <p:par>
                                <p:cTn id="107" presetID="10" presetClass="entr" presetSubtype="0" fill="hold" nodeType="with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fade">
                                      <p:cBhvr>
                                        <p:cTn id="109" dur="500"/>
                                        <p:tgtEl>
                                          <p:spTgt spid="59"/>
                                        </p:tgtEl>
                                      </p:cBhvr>
                                    </p:animEffect>
                                  </p:childTnLst>
                                </p:cTn>
                              </p:par>
                              <p:par>
                                <p:cTn id="110" presetID="10" presetClass="entr" presetSubtype="0" fill="hold" nodeType="withEffect">
                                  <p:stCondLst>
                                    <p:cond delay="0"/>
                                  </p:stCondLst>
                                  <p:childTnLst>
                                    <p:set>
                                      <p:cBhvr>
                                        <p:cTn id="111" dur="1" fill="hold">
                                          <p:stCondLst>
                                            <p:cond delay="0"/>
                                          </p:stCondLst>
                                        </p:cTn>
                                        <p:tgtEl>
                                          <p:spTgt spid="63"/>
                                        </p:tgtEl>
                                        <p:attrNameLst>
                                          <p:attrName>style.visibility</p:attrName>
                                        </p:attrNameLst>
                                      </p:cBhvr>
                                      <p:to>
                                        <p:strVal val="visible"/>
                                      </p:to>
                                    </p:set>
                                    <p:animEffect transition="in" filter="fade">
                                      <p:cBhvr>
                                        <p:cTn id="112" dur="500"/>
                                        <p:tgtEl>
                                          <p:spTgt spid="63"/>
                                        </p:tgtEl>
                                      </p:cBhvr>
                                    </p:animEffect>
                                  </p:childTnLst>
                                </p:cTn>
                              </p:par>
                            </p:childTnLst>
                          </p:cTn>
                        </p:par>
                        <p:par>
                          <p:cTn id="113" fill="hold">
                            <p:stCondLst>
                              <p:cond delay="1250"/>
                            </p:stCondLst>
                            <p:childTnLst>
                              <p:par>
                                <p:cTn id="114" presetID="42" presetClass="path" presetSubtype="0" accel="50000" decel="50000" fill="hold" nodeType="afterEffect">
                                  <p:stCondLst>
                                    <p:cond delay="0"/>
                                  </p:stCondLst>
                                  <p:childTnLst>
                                    <p:animMotion origin="layout" path="M -4.72222E-6 -7.40741E-7 L -0.17152 -0.13426 " pathEditMode="relative" rAng="0" ptsTypes="AA">
                                      <p:cBhvr>
                                        <p:cTn id="115" dur="750" fill="hold"/>
                                        <p:tgtEl>
                                          <p:spTgt spid="93"/>
                                        </p:tgtEl>
                                        <p:attrNameLst>
                                          <p:attrName>ppt_x</p:attrName>
                                          <p:attrName>ppt_y</p:attrName>
                                        </p:attrNameLst>
                                      </p:cBhvr>
                                      <p:rCtr x="-8576" y="-6713"/>
                                    </p:animMotion>
                                  </p:childTnLst>
                                </p:cTn>
                              </p:par>
                              <p:par>
                                <p:cTn id="116" presetID="42" presetClass="path" presetSubtype="0" accel="50000" decel="50000" fill="hold" nodeType="withEffect">
                                  <p:stCondLst>
                                    <p:cond delay="0"/>
                                  </p:stCondLst>
                                  <p:childTnLst>
                                    <p:animMotion origin="layout" path="M 1.66667E-6 -4.81481E-6 L 0.22344 -0.15 " pathEditMode="relative" rAng="0" ptsTypes="AA">
                                      <p:cBhvr>
                                        <p:cTn id="117" dur="750" fill="hold"/>
                                        <p:tgtEl>
                                          <p:spTgt spid="85"/>
                                        </p:tgtEl>
                                        <p:attrNameLst>
                                          <p:attrName>ppt_x</p:attrName>
                                          <p:attrName>ppt_y</p:attrName>
                                        </p:attrNameLst>
                                      </p:cBhvr>
                                      <p:rCtr x="11163" y="-7500"/>
                                    </p:animMotion>
                                  </p:childTnLst>
                                </p:cTn>
                              </p:par>
                              <p:par>
                                <p:cTn id="118" presetID="42" presetClass="path" presetSubtype="0" accel="50000" decel="50000" fill="hold" nodeType="withEffect">
                                  <p:stCondLst>
                                    <p:cond delay="0"/>
                                  </p:stCondLst>
                                  <p:childTnLst>
                                    <p:animMotion origin="layout" path="M 2.22222E-6 4.07407E-6 L 0.08003 0.0456 " pathEditMode="relative" rAng="0" ptsTypes="AA">
                                      <p:cBhvr>
                                        <p:cTn id="119" dur="750" fill="hold"/>
                                        <p:tgtEl>
                                          <p:spTgt spid="67"/>
                                        </p:tgtEl>
                                        <p:attrNameLst>
                                          <p:attrName>ppt_x</p:attrName>
                                          <p:attrName>ppt_y</p:attrName>
                                        </p:attrNameLst>
                                      </p:cBhvr>
                                      <p:rCtr x="3993" y="2269"/>
                                    </p:animMotion>
                                  </p:childTnLst>
                                </p:cTn>
                              </p:par>
                              <p:par>
                                <p:cTn id="120" presetID="42" presetClass="path" presetSubtype="0" accel="50000" decel="50000" fill="hold" nodeType="withEffect">
                                  <p:stCondLst>
                                    <p:cond delay="0"/>
                                  </p:stCondLst>
                                  <p:childTnLst>
                                    <p:animMotion origin="layout" path="M 1.94444E-6 -1.85185E-6 L 0.22326 0.1544 " pathEditMode="relative" rAng="0" ptsTypes="AA">
                                      <p:cBhvr>
                                        <p:cTn id="121" dur="750" fill="hold"/>
                                        <p:tgtEl>
                                          <p:spTgt spid="59"/>
                                        </p:tgtEl>
                                        <p:attrNameLst>
                                          <p:attrName>ppt_x</p:attrName>
                                          <p:attrName>ppt_y</p:attrName>
                                        </p:attrNameLst>
                                      </p:cBhvr>
                                      <p:rCtr x="11163" y="7708"/>
                                    </p:animMotion>
                                  </p:childTnLst>
                                </p:cTn>
                              </p:par>
                              <p:par>
                                <p:cTn id="122" presetID="42" presetClass="path" presetSubtype="0" accel="50000" decel="50000" fill="hold" nodeType="withEffect">
                                  <p:stCondLst>
                                    <p:cond delay="0"/>
                                  </p:stCondLst>
                                  <p:childTnLst>
                                    <p:animMotion origin="layout" path="M 3.33333E-6 -1.85185E-6 L -0.1033 0.21227 " pathEditMode="relative" rAng="0" ptsTypes="AA">
                                      <p:cBhvr>
                                        <p:cTn id="123" dur="750" fill="hold"/>
                                        <p:tgtEl>
                                          <p:spTgt spid="63"/>
                                        </p:tgtEl>
                                        <p:attrNameLst>
                                          <p:attrName>ppt_x</p:attrName>
                                          <p:attrName>ppt_y</p:attrName>
                                        </p:attrNameLst>
                                      </p:cBhvr>
                                      <p:rCtr x="-5174" y="10602"/>
                                    </p:animMotion>
                                  </p:childTnLst>
                                </p:cTn>
                              </p:par>
                              <p:par>
                                <p:cTn id="124" presetID="10" presetClass="exit" presetSubtype="0" fill="hold" nodeType="withEffect">
                                  <p:stCondLst>
                                    <p:cond delay="250"/>
                                  </p:stCondLst>
                                  <p:childTnLst>
                                    <p:animEffect transition="out" filter="fade">
                                      <p:cBhvr>
                                        <p:cTn id="125" dur="500"/>
                                        <p:tgtEl>
                                          <p:spTgt spid="93"/>
                                        </p:tgtEl>
                                      </p:cBhvr>
                                    </p:animEffect>
                                    <p:set>
                                      <p:cBhvr>
                                        <p:cTn id="126" dur="1" fill="hold">
                                          <p:stCondLst>
                                            <p:cond delay="499"/>
                                          </p:stCondLst>
                                        </p:cTn>
                                        <p:tgtEl>
                                          <p:spTgt spid="93"/>
                                        </p:tgtEl>
                                        <p:attrNameLst>
                                          <p:attrName>style.visibility</p:attrName>
                                        </p:attrNameLst>
                                      </p:cBhvr>
                                      <p:to>
                                        <p:strVal val="hidden"/>
                                      </p:to>
                                    </p:set>
                                  </p:childTnLst>
                                </p:cTn>
                              </p:par>
                              <p:par>
                                <p:cTn id="127" presetID="10" presetClass="exit" presetSubtype="0" fill="hold" nodeType="withEffect">
                                  <p:stCondLst>
                                    <p:cond delay="250"/>
                                  </p:stCondLst>
                                  <p:childTnLst>
                                    <p:animEffect transition="out" filter="fade">
                                      <p:cBhvr>
                                        <p:cTn id="128" dur="500"/>
                                        <p:tgtEl>
                                          <p:spTgt spid="85"/>
                                        </p:tgtEl>
                                      </p:cBhvr>
                                    </p:animEffect>
                                    <p:set>
                                      <p:cBhvr>
                                        <p:cTn id="129" dur="1" fill="hold">
                                          <p:stCondLst>
                                            <p:cond delay="499"/>
                                          </p:stCondLst>
                                        </p:cTn>
                                        <p:tgtEl>
                                          <p:spTgt spid="85"/>
                                        </p:tgtEl>
                                        <p:attrNameLst>
                                          <p:attrName>style.visibility</p:attrName>
                                        </p:attrNameLst>
                                      </p:cBhvr>
                                      <p:to>
                                        <p:strVal val="hidden"/>
                                      </p:to>
                                    </p:set>
                                  </p:childTnLst>
                                </p:cTn>
                              </p:par>
                              <p:par>
                                <p:cTn id="130" presetID="10" presetClass="exit" presetSubtype="0" fill="hold" nodeType="withEffect">
                                  <p:stCondLst>
                                    <p:cond delay="250"/>
                                  </p:stCondLst>
                                  <p:childTnLst>
                                    <p:animEffect transition="out" filter="fade">
                                      <p:cBhvr>
                                        <p:cTn id="131" dur="500"/>
                                        <p:tgtEl>
                                          <p:spTgt spid="67"/>
                                        </p:tgtEl>
                                      </p:cBhvr>
                                    </p:animEffect>
                                    <p:set>
                                      <p:cBhvr>
                                        <p:cTn id="132" dur="1" fill="hold">
                                          <p:stCondLst>
                                            <p:cond delay="499"/>
                                          </p:stCondLst>
                                        </p:cTn>
                                        <p:tgtEl>
                                          <p:spTgt spid="67"/>
                                        </p:tgtEl>
                                        <p:attrNameLst>
                                          <p:attrName>style.visibility</p:attrName>
                                        </p:attrNameLst>
                                      </p:cBhvr>
                                      <p:to>
                                        <p:strVal val="hidden"/>
                                      </p:to>
                                    </p:set>
                                  </p:childTnLst>
                                </p:cTn>
                              </p:par>
                              <p:par>
                                <p:cTn id="133" presetID="10" presetClass="exit" presetSubtype="0" fill="hold" nodeType="withEffect">
                                  <p:stCondLst>
                                    <p:cond delay="250"/>
                                  </p:stCondLst>
                                  <p:childTnLst>
                                    <p:animEffect transition="out" filter="fade">
                                      <p:cBhvr>
                                        <p:cTn id="134" dur="500"/>
                                        <p:tgtEl>
                                          <p:spTgt spid="59"/>
                                        </p:tgtEl>
                                      </p:cBhvr>
                                    </p:animEffect>
                                    <p:set>
                                      <p:cBhvr>
                                        <p:cTn id="135" dur="1" fill="hold">
                                          <p:stCondLst>
                                            <p:cond delay="499"/>
                                          </p:stCondLst>
                                        </p:cTn>
                                        <p:tgtEl>
                                          <p:spTgt spid="59"/>
                                        </p:tgtEl>
                                        <p:attrNameLst>
                                          <p:attrName>style.visibility</p:attrName>
                                        </p:attrNameLst>
                                      </p:cBhvr>
                                      <p:to>
                                        <p:strVal val="hidden"/>
                                      </p:to>
                                    </p:set>
                                  </p:childTnLst>
                                </p:cTn>
                              </p:par>
                              <p:par>
                                <p:cTn id="136" presetID="10" presetClass="exit" presetSubtype="0" fill="hold" nodeType="withEffect">
                                  <p:stCondLst>
                                    <p:cond delay="250"/>
                                  </p:stCondLst>
                                  <p:childTnLst>
                                    <p:animEffect transition="out" filter="fade">
                                      <p:cBhvr>
                                        <p:cTn id="137" dur="500"/>
                                        <p:tgtEl>
                                          <p:spTgt spid="63"/>
                                        </p:tgtEl>
                                      </p:cBhvr>
                                    </p:animEffect>
                                    <p:set>
                                      <p:cBhvr>
                                        <p:cTn id="138" dur="1" fill="hold">
                                          <p:stCondLst>
                                            <p:cond delay="499"/>
                                          </p:stCondLst>
                                        </p:cTn>
                                        <p:tgtEl>
                                          <p:spTgt spid="63"/>
                                        </p:tgtEl>
                                        <p:attrNameLst>
                                          <p:attrName>style.visibility</p:attrName>
                                        </p:attrNameLst>
                                      </p:cBhvr>
                                      <p:to>
                                        <p:strVal val="hidden"/>
                                      </p:to>
                                    </p:set>
                                  </p:childTnLst>
                                </p:cTn>
                              </p:par>
                              <p:par>
                                <p:cTn id="139" presetID="10" presetClass="exit" presetSubtype="0" repeatCount="5000" fill="hold" grpId="0" nodeType="withEffect">
                                  <p:stCondLst>
                                    <p:cond delay="250"/>
                                  </p:stCondLst>
                                  <p:childTnLst>
                                    <p:animEffect transition="out" filter="fade">
                                      <p:cBhvr>
                                        <p:cTn id="140" dur="100"/>
                                        <p:tgtEl>
                                          <p:spTgt spid="32"/>
                                        </p:tgtEl>
                                      </p:cBhvr>
                                    </p:animEffect>
                                    <p:set>
                                      <p:cBhvr>
                                        <p:cTn id="141" dur="1" fill="hold">
                                          <p:stCondLst>
                                            <p:cond delay="99"/>
                                          </p:stCondLst>
                                        </p:cTn>
                                        <p:tgtEl>
                                          <p:spTgt spid="32"/>
                                        </p:tgtEl>
                                        <p:attrNameLst>
                                          <p:attrName>style.visibility</p:attrName>
                                        </p:attrNameLst>
                                      </p:cBhvr>
                                      <p:to>
                                        <p:strVal val="hidden"/>
                                      </p:to>
                                    </p:set>
                                  </p:childTnLst>
                                </p:cTn>
                              </p:par>
                            </p:childTnLst>
                          </p:cTn>
                        </p:par>
                        <p:par>
                          <p:cTn id="142" fill="hold">
                            <p:stCondLst>
                              <p:cond delay="2000"/>
                            </p:stCondLst>
                            <p:childTnLst>
                              <p:par>
                                <p:cTn id="143" presetID="10" presetClass="entr" presetSubtype="0" fill="hold" grpId="0" nodeType="afterEffect">
                                  <p:stCondLst>
                                    <p:cond delay="750"/>
                                  </p:stCondLst>
                                  <p:childTnLst>
                                    <p:set>
                                      <p:cBhvr>
                                        <p:cTn id="144" dur="1" fill="hold">
                                          <p:stCondLst>
                                            <p:cond delay="0"/>
                                          </p:stCondLst>
                                        </p:cTn>
                                        <p:tgtEl>
                                          <p:spTgt spid="11"/>
                                        </p:tgtEl>
                                        <p:attrNameLst>
                                          <p:attrName>style.visibility</p:attrName>
                                        </p:attrNameLst>
                                      </p:cBhvr>
                                      <p:to>
                                        <p:strVal val="visible"/>
                                      </p:to>
                                    </p:set>
                                    <p:animEffect transition="in" filter="fade">
                                      <p:cBhvr>
                                        <p:cTn id="145" dur="500"/>
                                        <p:tgtEl>
                                          <p:spTgt spid="11"/>
                                        </p:tgtEl>
                                      </p:cBhvr>
                                    </p:animEffect>
                                  </p:childTnLst>
                                </p:cTn>
                              </p:par>
                              <p:par>
                                <p:cTn id="146" presetID="16" presetClass="entr" presetSubtype="37" fill="hold" nodeType="withEffect">
                                  <p:stCondLst>
                                    <p:cond delay="750"/>
                                  </p:stCondLst>
                                  <p:childTnLst>
                                    <p:set>
                                      <p:cBhvr>
                                        <p:cTn id="147" dur="1" fill="hold">
                                          <p:stCondLst>
                                            <p:cond delay="0"/>
                                          </p:stCondLst>
                                        </p:cTn>
                                        <p:tgtEl>
                                          <p:spTgt spid="10"/>
                                        </p:tgtEl>
                                        <p:attrNameLst>
                                          <p:attrName>style.visibility</p:attrName>
                                        </p:attrNameLst>
                                      </p:cBhvr>
                                      <p:to>
                                        <p:strVal val="visible"/>
                                      </p:to>
                                    </p:set>
                                    <p:animEffect transition="in" filter="barn(outVertical)">
                                      <p:cBhvr>
                                        <p:cTn id="148" dur="1000"/>
                                        <p:tgtEl>
                                          <p:spTgt spid="10"/>
                                        </p:tgtEl>
                                      </p:cBhvr>
                                    </p:animEffect>
                                  </p:childTnLst>
                                </p:cTn>
                              </p:par>
                              <p:par>
                                <p:cTn id="149" presetID="53" presetClass="entr" presetSubtype="16" fill="hold" nodeType="withEffect">
                                  <p:stCondLst>
                                    <p:cond delay="750"/>
                                  </p:stCondLst>
                                  <p:childTnLst>
                                    <p:set>
                                      <p:cBhvr>
                                        <p:cTn id="150" dur="1" fill="hold">
                                          <p:stCondLst>
                                            <p:cond delay="0"/>
                                          </p:stCondLst>
                                        </p:cTn>
                                        <p:tgtEl>
                                          <p:spTgt spid="110"/>
                                        </p:tgtEl>
                                        <p:attrNameLst>
                                          <p:attrName>style.visibility</p:attrName>
                                        </p:attrNameLst>
                                      </p:cBhvr>
                                      <p:to>
                                        <p:strVal val="visible"/>
                                      </p:to>
                                    </p:set>
                                    <p:anim calcmode="lin" valueType="num">
                                      <p:cBhvr>
                                        <p:cTn id="151" dur="500" fill="hold"/>
                                        <p:tgtEl>
                                          <p:spTgt spid="110"/>
                                        </p:tgtEl>
                                        <p:attrNameLst>
                                          <p:attrName>ppt_w</p:attrName>
                                        </p:attrNameLst>
                                      </p:cBhvr>
                                      <p:tavLst>
                                        <p:tav tm="0">
                                          <p:val>
                                            <p:fltVal val="0"/>
                                          </p:val>
                                        </p:tav>
                                        <p:tav tm="100000">
                                          <p:val>
                                            <p:strVal val="#ppt_w"/>
                                          </p:val>
                                        </p:tav>
                                      </p:tavLst>
                                    </p:anim>
                                    <p:anim calcmode="lin" valueType="num">
                                      <p:cBhvr>
                                        <p:cTn id="152" dur="500" fill="hold"/>
                                        <p:tgtEl>
                                          <p:spTgt spid="110"/>
                                        </p:tgtEl>
                                        <p:attrNameLst>
                                          <p:attrName>ppt_h</p:attrName>
                                        </p:attrNameLst>
                                      </p:cBhvr>
                                      <p:tavLst>
                                        <p:tav tm="0">
                                          <p:val>
                                            <p:fltVal val="0"/>
                                          </p:val>
                                        </p:tav>
                                        <p:tav tm="100000">
                                          <p:val>
                                            <p:strVal val="#ppt_h"/>
                                          </p:val>
                                        </p:tav>
                                      </p:tavLst>
                                    </p:anim>
                                    <p:animEffect transition="in" filter="fade">
                                      <p:cBhvr>
                                        <p:cTn id="153"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Jeden</a:t>
            </a:r>
            <a:r>
              <a:rPr lang="en-GB" dirty="0" smtClean="0"/>
              <a:t> ProQuest</a:t>
            </a:r>
            <a:endParaRPr lang="en-US" dirty="0"/>
          </a:p>
        </p:txBody>
      </p:sp>
      <p:sp>
        <p:nvSpPr>
          <p:cNvPr id="3" name="Content Placeholder 2"/>
          <p:cNvSpPr>
            <a:spLocks noGrp="1"/>
          </p:cNvSpPr>
          <p:nvPr>
            <p:ph idx="1"/>
          </p:nvPr>
        </p:nvSpPr>
        <p:spPr>
          <a:xfrm>
            <a:off x="457200" y="1981200"/>
            <a:ext cx="8229600" cy="4144964"/>
          </a:xfrm>
        </p:spPr>
        <p:txBody>
          <a:bodyPr/>
          <a:lstStyle/>
          <a:p>
            <a:r>
              <a:rPr lang="en-GB" dirty="0" smtClean="0"/>
              <a:t>ProQuest</a:t>
            </a:r>
          </a:p>
          <a:p>
            <a:r>
              <a:rPr lang="en-GB" dirty="0" err="1" smtClean="0"/>
              <a:t>SerialsSolutions</a:t>
            </a:r>
            <a:endParaRPr lang="en-GB" dirty="0" smtClean="0"/>
          </a:p>
          <a:p>
            <a:r>
              <a:rPr lang="en-GB" dirty="0" err="1" smtClean="0"/>
              <a:t>RefWorks</a:t>
            </a:r>
            <a:endParaRPr lang="en-GB" dirty="0" smtClean="0"/>
          </a:p>
          <a:p>
            <a:r>
              <a:rPr lang="en-GB" dirty="0" err="1" smtClean="0"/>
              <a:t>Bowker</a:t>
            </a:r>
            <a:endParaRPr lang="en-GB" dirty="0" smtClean="0"/>
          </a:p>
          <a:p>
            <a:r>
              <a:rPr lang="en-GB" dirty="0" err="1" smtClean="0"/>
              <a:t>Chadwyck</a:t>
            </a:r>
            <a:r>
              <a:rPr lang="en-GB" dirty="0" smtClean="0"/>
              <a:t> Healey</a:t>
            </a:r>
          </a:p>
          <a:p>
            <a:r>
              <a:rPr lang="en-GB" dirty="0" smtClean="0"/>
              <a:t>Ebrary</a:t>
            </a:r>
          </a:p>
          <a:p>
            <a:r>
              <a:rPr lang="en-GB" dirty="0" err="1" smtClean="0"/>
              <a:t>Ebook</a:t>
            </a:r>
            <a:r>
              <a:rPr lang="en-GB" dirty="0" smtClean="0"/>
              <a:t> Library (EBL</a:t>
            </a:r>
            <a:r>
              <a:rPr lang="en-GB" dirty="0" smtClean="0"/>
              <a:t>)</a:t>
            </a:r>
          </a:p>
          <a:p>
            <a:r>
              <a:rPr lang="en-GB" dirty="0" smtClean="0"/>
              <a:t>Dialog</a:t>
            </a:r>
            <a:endParaRPr lang="en-GB" dirty="0" smtClean="0"/>
          </a:p>
          <a:p>
            <a:r>
              <a:rPr lang="en-GB" dirty="0" smtClean="0"/>
              <a:t>University Microfilms</a:t>
            </a:r>
            <a:endParaRPr lang="en-US" dirty="0"/>
          </a:p>
        </p:txBody>
      </p:sp>
      <p:sp>
        <p:nvSpPr>
          <p:cNvPr id="4" name="TextBox 3"/>
          <p:cNvSpPr txBox="1"/>
          <p:nvPr/>
        </p:nvSpPr>
        <p:spPr>
          <a:xfrm>
            <a:off x="4343400" y="2286000"/>
            <a:ext cx="4572000" cy="186204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GB" sz="11500" b="1" dirty="0" err="1" smtClean="0">
                <a:solidFill>
                  <a:srgbClr val="008FC8"/>
                </a:solidFill>
              </a:rPr>
              <a:t>jeden</a:t>
            </a:r>
            <a:endParaRPr lang="en-US" sz="11500" b="1" dirty="0">
              <a:solidFill>
                <a:srgbClr val="008FC8"/>
              </a:solidFill>
            </a:endParaRPr>
          </a:p>
        </p:txBody>
      </p:sp>
    </p:spTree>
    <p:extLst>
      <p:ext uri="{BB962C8B-B14F-4D97-AF65-F5344CB8AC3E}">
        <p14:creationId xmlns:p14="http://schemas.microsoft.com/office/powerpoint/2010/main" val="316923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Electronic books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7841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3242930" y="3040544"/>
            <a:ext cx="2615610" cy="585158"/>
          </a:xfrm>
          <a:prstGeom prst="rect">
            <a:avLst/>
          </a:prstGeom>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80" name="Rectangle 79"/>
          <p:cNvSpPr/>
          <p:nvPr/>
        </p:nvSpPr>
        <p:spPr>
          <a:xfrm>
            <a:off x="3242930" y="3625702"/>
            <a:ext cx="2615610" cy="65721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81" name="Rectangle 80"/>
          <p:cNvSpPr/>
          <p:nvPr/>
        </p:nvSpPr>
        <p:spPr>
          <a:xfrm>
            <a:off x="3242930" y="4272653"/>
            <a:ext cx="2615610" cy="595424"/>
          </a:xfrm>
          <a:prstGeom prst="rect">
            <a:avLst/>
          </a:prstGeom>
          <a:gradFill>
            <a:gsLst>
              <a:gs pos="0">
                <a:schemeClr val="accent3">
                  <a:lumMod val="40000"/>
                  <a:lumOff val="60000"/>
                </a:schemeClr>
              </a:gs>
              <a:gs pos="50000">
                <a:schemeClr val="accent3">
                  <a:lumMod val="20000"/>
                  <a:lumOff val="80000"/>
                </a:schemeClr>
              </a:gs>
            </a:gsLst>
            <a:lin ang="16200000" scaled="0"/>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grpSp>
        <p:nvGrpSpPr>
          <p:cNvPr id="107" name="Group 106"/>
          <p:cNvGrpSpPr/>
          <p:nvPr/>
        </p:nvGrpSpPr>
        <p:grpSpPr>
          <a:xfrm>
            <a:off x="1328778" y="4803646"/>
            <a:ext cx="4531880" cy="1767840"/>
            <a:chOff x="1328778" y="4803646"/>
            <a:chExt cx="4531880" cy="1767840"/>
          </a:xfrm>
        </p:grpSpPr>
        <p:sp>
          <p:nvSpPr>
            <p:cNvPr id="70" name="Freeform 69"/>
            <p:cNvSpPr/>
            <p:nvPr/>
          </p:nvSpPr>
          <p:spPr>
            <a:xfrm flipV="1">
              <a:off x="1328778" y="4803646"/>
              <a:ext cx="4531880" cy="1767840"/>
            </a:xfrm>
            <a:custGeom>
              <a:avLst/>
              <a:gdLst>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11876 w 4061361"/>
                <a:gd name="connsiteY6" fmla="*/ 1211283 h 2422566"/>
                <a:gd name="connsiteX7" fmla="*/ 0 w 4061361"/>
                <a:gd name="connsiteY7"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02525 w 4061361"/>
                <a:gd name="connsiteY6" fmla="*/ 1805050 h 2422566"/>
                <a:gd name="connsiteX7" fmla="*/ 11876 w 4061361"/>
                <a:gd name="connsiteY7" fmla="*/ 1211283 h 2422566"/>
                <a:gd name="connsiteX8" fmla="*/ 0 w 4061361"/>
                <a:gd name="connsiteY8"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14400 w 4061361"/>
                <a:gd name="connsiteY6" fmla="*/ 1246910 h 2422566"/>
                <a:gd name="connsiteX7" fmla="*/ 11876 w 4061361"/>
                <a:gd name="connsiteY7" fmla="*/ 1211283 h 2422566"/>
                <a:gd name="connsiteX8" fmla="*/ 0 w 4061361"/>
                <a:gd name="connsiteY8"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14400 w 4061361"/>
                <a:gd name="connsiteY6" fmla="*/ 1211284 h 2422566"/>
                <a:gd name="connsiteX7" fmla="*/ 11876 w 4061361"/>
                <a:gd name="connsiteY7" fmla="*/ 1211283 h 2422566"/>
                <a:gd name="connsiteX8" fmla="*/ 0 w 4061361"/>
                <a:gd name="connsiteY8" fmla="*/ 0 h 2422566"/>
                <a:gd name="connsiteX0" fmla="*/ 0 w 5287783"/>
                <a:gd name="connsiteY0" fmla="*/ 0 h 2426899"/>
                <a:gd name="connsiteX1" fmla="*/ 914400 w 5287783"/>
                <a:gd name="connsiteY1" fmla="*/ 0 h 2426899"/>
                <a:gd name="connsiteX2" fmla="*/ 1911927 w 5287783"/>
                <a:gd name="connsiteY2" fmla="*/ 1591294 h 2426899"/>
                <a:gd name="connsiteX3" fmla="*/ 4061361 w 5287783"/>
                <a:gd name="connsiteY3" fmla="*/ 1591294 h 2426899"/>
                <a:gd name="connsiteX4" fmla="*/ 5287783 w 5287783"/>
                <a:gd name="connsiteY4" fmla="*/ 2426899 h 2426899"/>
                <a:gd name="connsiteX5" fmla="*/ 1900052 w 5287783"/>
                <a:gd name="connsiteY5" fmla="*/ 2422566 h 2426899"/>
                <a:gd name="connsiteX6" fmla="*/ 914400 w 5287783"/>
                <a:gd name="connsiteY6" fmla="*/ 1211284 h 2426899"/>
                <a:gd name="connsiteX7" fmla="*/ 11876 w 5287783"/>
                <a:gd name="connsiteY7" fmla="*/ 1211283 h 2426899"/>
                <a:gd name="connsiteX8" fmla="*/ 0 w 5287783"/>
                <a:gd name="connsiteY8" fmla="*/ 0 h 2426899"/>
                <a:gd name="connsiteX0" fmla="*/ 0 w 5287784"/>
                <a:gd name="connsiteY0" fmla="*/ 0 h 2426899"/>
                <a:gd name="connsiteX1" fmla="*/ 914400 w 5287784"/>
                <a:gd name="connsiteY1" fmla="*/ 0 h 2426899"/>
                <a:gd name="connsiteX2" fmla="*/ 1911927 w 5287784"/>
                <a:gd name="connsiteY2" fmla="*/ 1591294 h 2426899"/>
                <a:gd name="connsiteX3" fmla="*/ 5287784 w 5287784"/>
                <a:gd name="connsiteY3" fmla="*/ 1586960 h 2426899"/>
                <a:gd name="connsiteX4" fmla="*/ 5287783 w 5287784"/>
                <a:gd name="connsiteY4" fmla="*/ 2426899 h 2426899"/>
                <a:gd name="connsiteX5" fmla="*/ 1900052 w 5287784"/>
                <a:gd name="connsiteY5" fmla="*/ 2422566 h 2426899"/>
                <a:gd name="connsiteX6" fmla="*/ 914400 w 5287784"/>
                <a:gd name="connsiteY6" fmla="*/ 1211284 h 2426899"/>
                <a:gd name="connsiteX7" fmla="*/ 11876 w 5287784"/>
                <a:gd name="connsiteY7" fmla="*/ 1211283 h 2426899"/>
                <a:gd name="connsiteX8" fmla="*/ 0 w 5287784"/>
                <a:gd name="connsiteY8" fmla="*/ 0 h 2426899"/>
                <a:gd name="connsiteX0" fmla="*/ 0 w 5287784"/>
                <a:gd name="connsiteY0" fmla="*/ 0 h 2422566"/>
                <a:gd name="connsiteX1" fmla="*/ 914400 w 5287784"/>
                <a:gd name="connsiteY1" fmla="*/ 0 h 2422566"/>
                <a:gd name="connsiteX2" fmla="*/ 1911927 w 5287784"/>
                <a:gd name="connsiteY2" fmla="*/ 1591294 h 2422566"/>
                <a:gd name="connsiteX3" fmla="*/ 5287784 w 5287784"/>
                <a:gd name="connsiteY3" fmla="*/ 1586960 h 2422566"/>
                <a:gd name="connsiteX4" fmla="*/ 4531879 w 5287784"/>
                <a:gd name="connsiteY4" fmla="*/ 2418567 h 2422566"/>
                <a:gd name="connsiteX5" fmla="*/ 1900052 w 5287784"/>
                <a:gd name="connsiteY5" fmla="*/ 2422566 h 2422566"/>
                <a:gd name="connsiteX6" fmla="*/ 914400 w 5287784"/>
                <a:gd name="connsiteY6" fmla="*/ 1211284 h 2422566"/>
                <a:gd name="connsiteX7" fmla="*/ 11876 w 5287784"/>
                <a:gd name="connsiteY7" fmla="*/ 1211283 h 2422566"/>
                <a:gd name="connsiteX8" fmla="*/ 0 w 5287784"/>
                <a:gd name="connsiteY8" fmla="*/ 0 h 2422566"/>
                <a:gd name="connsiteX0" fmla="*/ 0 w 4531880"/>
                <a:gd name="connsiteY0" fmla="*/ 0 h 2422566"/>
                <a:gd name="connsiteX1" fmla="*/ 914400 w 4531880"/>
                <a:gd name="connsiteY1" fmla="*/ 0 h 2422566"/>
                <a:gd name="connsiteX2" fmla="*/ 1911927 w 4531880"/>
                <a:gd name="connsiteY2" fmla="*/ 1591294 h 2422566"/>
                <a:gd name="connsiteX3" fmla="*/ 4531880 w 4531880"/>
                <a:gd name="connsiteY3" fmla="*/ 1586960 h 2422566"/>
                <a:gd name="connsiteX4" fmla="*/ 4531879 w 4531880"/>
                <a:gd name="connsiteY4" fmla="*/ 2418567 h 2422566"/>
                <a:gd name="connsiteX5" fmla="*/ 1900052 w 4531880"/>
                <a:gd name="connsiteY5" fmla="*/ 2422566 h 2422566"/>
                <a:gd name="connsiteX6" fmla="*/ 914400 w 4531880"/>
                <a:gd name="connsiteY6" fmla="*/ 1211284 h 2422566"/>
                <a:gd name="connsiteX7" fmla="*/ 11876 w 4531880"/>
                <a:gd name="connsiteY7" fmla="*/ 1211283 h 2422566"/>
                <a:gd name="connsiteX8" fmla="*/ 0 w 4531880"/>
                <a:gd name="connsiteY8" fmla="*/ 0 h 2422566"/>
                <a:gd name="connsiteX0" fmla="*/ 0 w 4531880"/>
                <a:gd name="connsiteY0" fmla="*/ 0 h 2509088"/>
                <a:gd name="connsiteX1" fmla="*/ 914400 w 4531880"/>
                <a:gd name="connsiteY1" fmla="*/ 0 h 2509088"/>
                <a:gd name="connsiteX2" fmla="*/ 1911927 w 4531880"/>
                <a:gd name="connsiteY2" fmla="*/ 1591294 h 2509088"/>
                <a:gd name="connsiteX3" fmla="*/ 4531880 w 4531880"/>
                <a:gd name="connsiteY3" fmla="*/ 1586960 h 2509088"/>
                <a:gd name="connsiteX4" fmla="*/ 4531879 w 4531880"/>
                <a:gd name="connsiteY4" fmla="*/ 2418567 h 2509088"/>
                <a:gd name="connsiteX5" fmla="*/ 1900052 w 4531880"/>
                <a:gd name="connsiteY5" fmla="*/ 2422566 h 2509088"/>
                <a:gd name="connsiteX6" fmla="*/ 914400 w 4531880"/>
                <a:gd name="connsiteY6" fmla="*/ 2509088 h 2509088"/>
                <a:gd name="connsiteX7" fmla="*/ 11876 w 4531880"/>
                <a:gd name="connsiteY7" fmla="*/ 1211283 h 2509088"/>
                <a:gd name="connsiteX8" fmla="*/ 0 w 4531880"/>
                <a:gd name="connsiteY8" fmla="*/ 0 h 2509088"/>
                <a:gd name="connsiteX0" fmla="*/ 0 w 4531880"/>
                <a:gd name="connsiteY0" fmla="*/ 0 h 2509088"/>
                <a:gd name="connsiteX1" fmla="*/ 914400 w 4531880"/>
                <a:gd name="connsiteY1" fmla="*/ 0 h 2509088"/>
                <a:gd name="connsiteX2" fmla="*/ 1911927 w 4531880"/>
                <a:gd name="connsiteY2" fmla="*/ 1591294 h 2509088"/>
                <a:gd name="connsiteX3" fmla="*/ 4531880 w 4531880"/>
                <a:gd name="connsiteY3" fmla="*/ 1586960 h 2509088"/>
                <a:gd name="connsiteX4" fmla="*/ 4531879 w 4531880"/>
                <a:gd name="connsiteY4" fmla="*/ 2418567 h 2509088"/>
                <a:gd name="connsiteX5" fmla="*/ 1900052 w 4531880"/>
                <a:gd name="connsiteY5" fmla="*/ 2422566 h 2509088"/>
                <a:gd name="connsiteX6" fmla="*/ 914400 w 4531880"/>
                <a:gd name="connsiteY6" fmla="*/ 2509088 h 2509088"/>
                <a:gd name="connsiteX7" fmla="*/ 11876 w 4531880"/>
                <a:gd name="connsiteY7" fmla="*/ 2509088 h 2509088"/>
                <a:gd name="connsiteX8" fmla="*/ 0 w 4531880"/>
                <a:gd name="connsiteY8" fmla="*/ 0 h 2509088"/>
                <a:gd name="connsiteX0" fmla="*/ 0 w 4531880"/>
                <a:gd name="connsiteY0" fmla="*/ 0 h 2509088"/>
                <a:gd name="connsiteX1" fmla="*/ 914400 w 4531880"/>
                <a:gd name="connsiteY1" fmla="*/ 0 h 2509088"/>
                <a:gd name="connsiteX2" fmla="*/ 1911927 w 4531880"/>
                <a:gd name="connsiteY2" fmla="*/ 1591294 h 2509088"/>
                <a:gd name="connsiteX3" fmla="*/ 4531880 w 4531880"/>
                <a:gd name="connsiteY3" fmla="*/ 1586960 h 2509088"/>
                <a:gd name="connsiteX4" fmla="*/ 4531879 w 4531880"/>
                <a:gd name="connsiteY4" fmla="*/ 2418567 h 2509088"/>
                <a:gd name="connsiteX5" fmla="*/ 1900052 w 4531880"/>
                <a:gd name="connsiteY5" fmla="*/ 2422566 h 2509088"/>
                <a:gd name="connsiteX6" fmla="*/ 914400 w 4531880"/>
                <a:gd name="connsiteY6" fmla="*/ 2509088 h 2509088"/>
                <a:gd name="connsiteX7" fmla="*/ 22509 w 4531880"/>
                <a:gd name="connsiteY7" fmla="*/ 2509088 h 2509088"/>
                <a:gd name="connsiteX8" fmla="*/ 0 w 4531880"/>
                <a:gd name="connsiteY8" fmla="*/ 0 h 250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1880" h="2509088">
                  <a:moveTo>
                    <a:pt x="0" y="0"/>
                  </a:moveTo>
                  <a:lnTo>
                    <a:pt x="914400" y="0"/>
                  </a:lnTo>
                  <a:lnTo>
                    <a:pt x="1911927" y="1591294"/>
                  </a:lnTo>
                  <a:lnTo>
                    <a:pt x="4531880" y="1586960"/>
                  </a:lnTo>
                  <a:cubicBezTo>
                    <a:pt x="4531880" y="1866940"/>
                    <a:pt x="4531879" y="2138587"/>
                    <a:pt x="4531879" y="2418567"/>
                  </a:cubicBezTo>
                  <a:lnTo>
                    <a:pt x="1900052" y="2422566"/>
                  </a:lnTo>
                  <a:lnTo>
                    <a:pt x="914400" y="2509088"/>
                  </a:lnTo>
                  <a:lnTo>
                    <a:pt x="22509" y="2509088"/>
                  </a:lnTo>
                  <a:cubicBezTo>
                    <a:pt x="18550" y="1672725"/>
                    <a:pt x="3959" y="836363"/>
                    <a:pt x="0" y="0"/>
                  </a:cubicBezTo>
                  <a:close/>
                </a:path>
              </a:pathLst>
            </a:custGeom>
            <a:gradFill>
              <a:gsLst>
                <a:gs pos="0">
                  <a:schemeClr val="accent3">
                    <a:lumMod val="75000"/>
                    <a:alpha val="44000"/>
                  </a:schemeClr>
                </a:gs>
                <a:gs pos="100000">
                  <a:schemeClr val="accent3">
                    <a:lumMod val="20000"/>
                    <a:lumOff val="80000"/>
                  </a:schemeClr>
                </a:gs>
              </a:gsLst>
              <a:lin ang="16200000" scaled="1"/>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3200" kern="0">
                <a:solidFill>
                  <a:srgbClr val="000000"/>
                </a:solidFill>
                <a:latin typeface="Arial" charset="0"/>
              </a:endParaRPr>
            </a:p>
          </p:txBody>
        </p:sp>
        <p:sp>
          <p:nvSpPr>
            <p:cNvPr id="71" name="TextBox 70"/>
            <p:cNvSpPr txBox="1"/>
            <p:nvPr/>
          </p:nvSpPr>
          <p:spPr>
            <a:xfrm>
              <a:off x="1417691" y="5460591"/>
              <a:ext cx="704039" cy="461665"/>
            </a:xfrm>
            <a:prstGeom prst="rect">
              <a:avLst/>
            </a:prstGeom>
            <a:noFill/>
          </p:spPr>
          <p:txBody>
            <a:bodyPr wrap="none" rtlCol="0">
              <a:spAutoFit/>
            </a:bodyPr>
            <a:lstStyle/>
            <a:p>
              <a:pPr algn="ctr"/>
              <a:r>
                <a:rPr lang="en-US" sz="1200" b="1" dirty="0" smtClean="0">
                  <a:solidFill>
                    <a:schemeClr val="tx1">
                      <a:lumMod val="75000"/>
                      <a:lumOff val="25000"/>
                    </a:schemeClr>
                  </a:solidFill>
                </a:rPr>
                <a:t>New</a:t>
              </a:r>
            </a:p>
            <a:p>
              <a:pPr algn="ctr"/>
              <a:r>
                <a:rPr lang="en-US" sz="1200" b="1" dirty="0" smtClean="0">
                  <a:solidFill>
                    <a:schemeClr val="tx1">
                      <a:lumMod val="75000"/>
                      <a:lumOff val="25000"/>
                    </a:schemeClr>
                  </a:solidFill>
                </a:rPr>
                <a:t>Reader</a:t>
              </a:r>
              <a:endParaRPr lang="en-US" sz="1200" b="1" dirty="0">
                <a:solidFill>
                  <a:schemeClr val="tx1">
                    <a:lumMod val="75000"/>
                    <a:lumOff val="25000"/>
                  </a:schemeClr>
                </a:solidFill>
              </a:endParaRPr>
            </a:p>
          </p:txBody>
        </p:sp>
      </p:grpSp>
      <p:grpSp>
        <p:nvGrpSpPr>
          <p:cNvPr id="106" name="Group 105"/>
          <p:cNvGrpSpPr/>
          <p:nvPr/>
        </p:nvGrpSpPr>
        <p:grpSpPr>
          <a:xfrm>
            <a:off x="1232160" y="1322965"/>
            <a:ext cx="4645658" cy="1782010"/>
            <a:chOff x="1232160" y="1322965"/>
            <a:chExt cx="4645658" cy="1782010"/>
          </a:xfrm>
        </p:grpSpPr>
        <p:sp>
          <p:nvSpPr>
            <p:cNvPr id="75" name="Freeform 74"/>
            <p:cNvSpPr/>
            <p:nvPr/>
          </p:nvSpPr>
          <p:spPr>
            <a:xfrm>
              <a:off x="1328778" y="1322965"/>
              <a:ext cx="4549040" cy="1782010"/>
            </a:xfrm>
            <a:custGeom>
              <a:avLst/>
              <a:gdLst>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11876 w 4061361"/>
                <a:gd name="connsiteY6" fmla="*/ 1211283 h 2422566"/>
                <a:gd name="connsiteX7" fmla="*/ 0 w 4061361"/>
                <a:gd name="connsiteY7"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02525 w 4061361"/>
                <a:gd name="connsiteY6" fmla="*/ 1805050 h 2422566"/>
                <a:gd name="connsiteX7" fmla="*/ 11876 w 4061361"/>
                <a:gd name="connsiteY7" fmla="*/ 1211283 h 2422566"/>
                <a:gd name="connsiteX8" fmla="*/ 0 w 4061361"/>
                <a:gd name="connsiteY8"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14400 w 4061361"/>
                <a:gd name="connsiteY6" fmla="*/ 1246910 h 2422566"/>
                <a:gd name="connsiteX7" fmla="*/ 11876 w 4061361"/>
                <a:gd name="connsiteY7" fmla="*/ 1211283 h 2422566"/>
                <a:gd name="connsiteX8" fmla="*/ 0 w 4061361"/>
                <a:gd name="connsiteY8" fmla="*/ 0 h 2422566"/>
                <a:gd name="connsiteX0" fmla="*/ 0 w 4061361"/>
                <a:gd name="connsiteY0" fmla="*/ 0 h 2422566"/>
                <a:gd name="connsiteX1" fmla="*/ 914400 w 4061361"/>
                <a:gd name="connsiteY1" fmla="*/ 0 h 2422566"/>
                <a:gd name="connsiteX2" fmla="*/ 1911927 w 4061361"/>
                <a:gd name="connsiteY2" fmla="*/ 1591294 h 2422566"/>
                <a:gd name="connsiteX3" fmla="*/ 4061361 w 4061361"/>
                <a:gd name="connsiteY3" fmla="*/ 1591294 h 2422566"/>
                <a:gd name="connsiteX4" fmla="*/ 4061361 w 4061361"/>
                <a:gd name="connsiteY4" fmla="*/ 2422566 h 2422566"/>
                <a:gd name="connsiteX5" fmla="*/ 1900052 w 4061361"/>
                <a:gd name="connsiteY5" fmla="*/ 2422566 h 2422566"/>
                <a:gd name="connsiteX6" fmla="*/ 914400 w 4061361"/>
                <a:gd name="connsiteY6" fmla="*/ 1211284 h 2422566"/>
                <a:gd name="connsiteX7" fmla="*/ 11876 w 4061361"/>
                <a:gd name="connsiteY7" fmla="*/ 1211283 h 2422566"/>
                <a:gd name="connsiteX8" fmla="*/ 0 w 4061361"/>
                <a:gd name="connsiteY8" fmla="*/ 0 h 2422566"/>
                <a:gd name="connsiteX0" fmla="*/ 0 w 5316420"/>
                <a:gd name="connsiteY0" fmla="*/ 0 h 2422566"/>
                <a:gd name="connsiteX1" fmla="*/ 914400 w 5316420"/>
                <a:gd name="connsiteY1" fmla="*/ 0 h 2422566"/>
                <a:gd name="connsiteX2" fmla="*/ 1911927 w 5316420"/>
                <a:gd name="connsiteY2" fmla="*/ 1591294 h 2422566"/>
                <a:gd name="connsiteX3" fmla="*/ 5316420 w 5316420"/>
                <a:gd name="connsiteY3" fmla="*/ 1573364 h 2422566"/>
                <a:gd name="connsiteX4" fmla="*/ 4061361 w 5316420"/>
                <a:gd name="connsiteY4" fmla="*/ 2422566 h 2422566"/>
                <a:gd name="connsiteX5" fmla="*/ 1900052 w 5316420"/>
                <a:gd name="connsiteY5" fmla="*/ 2422566 h 2422566"/>
                <a:gd name="connsiteX6" fmla="*/ 914400 w 5316420"/>
                <a:gd name="connsiteY6" fmla="*/ 1211284 h 2422566"/>
                <a:gd name="connsiteX7" fmla="*/ 11876 w 5316420"/>
                <a:gd name="connsiteY7" fmla="*/ 1211283 h 2422566"/>
                <a:gd name="connsiteX8" fmla="*/ 0 w 5316420"/>
                <a:gd name="connsiteY8" fmla="*/ 0 h 2422566"/>
                <a:gd name="connsiteX0" fmla="*/ 0 w 5307455"/>
                <a:gd name="connsiteY0" fmla="*/ 0 h 2422566"/>
                <a:gd name="connsiteX1" fmla="*/ 914400 w 5307455"/>
                <a:gd name="connsiteY1" fmla="*/ 0 h 2422566"/>
                <a:gd name="connsiteX2" fmla="*/ 1911927 w 5307455"/>
                <a:gd name="connsiteY2" fmla="*/ 1591294 h 2422566"/>
                <a:gd name="connsiteX3" fmla="*/ 5307455 w 5307455"/>
                <a:gd name="connsiteY3" fmla="*/ 1573364 h 2422566"/>
                <a:gd name="connsiteX4" fmla="*/ 4061361 w 5307455"/>
                <a:gd name="connsiteY4" fmla="*/ 2422566 h 2422566"/>
                <a:gd name="connsiteX5" fmla="*/ 1900052 w 5307455"/>
                <a:gd name="connsiteY5" fmla="*/ 2422566 h 2422566"/>
                <a:gd name="connsiteX6" fmla="*/ 914400 w 5307455"/>
                <a:gd name="connsiteY6" fmla="*/ 1211284 h 2422566"/>
                <a:gd name="connsiteX7" fmla="*/ 11876 w 5307455"/>
                <a:gd name="connsiteY7" fmla="*/ 1211283 h 2422566"/>
                <a:gd name="connsiteX8" fmla="*/ 0 w 5307455"/>
                <a:gd name="connsiteY8" fmla="*/ 0 h 2422566"/>
                <a:gd name="connsiteX0" fmla="*/ 0 w 5280560"/>
                <a:gd name="connsiteY0" fmla="*/ 0 h 2422566"/>
                <a:gd name="connsiteX1" fmla="*/ 914400 w 5280560"/>
                <a:gd name="connsiteY1" fmla="*/ 0 h 2422566"/>
                <a:gd name="connsiteX2" fmla="*/ 1911927 w 5280560"/>
                <a:gd name="connsiteY2" fmla="*/ 1591294 h 2422566"/>
                <a:gd name="connsiteX3" fmla="*/ 5280560 w 5280560"/>
                <a:gd name="connsiteY3" fmla="*/ 1591294 h 2422566"/>
                <a:gd name="connsiteX4" fmla="*/ 4061361 w 5280560"/>
                <a:gd name="connsiteY4" fmla="*/ 2422566 h 2422566"/>
                <a:gd name="connsiteX5" fmla="*/ 1900052 w 5280560"/>
                <a:gd name="connsiteY5" fmla="*/ 2422566 h 2422566"/>
                <a:gd name="connsiteX6" fmla="*/ 914400 w 5280560"/>
                <a:gd name="connsiteY6" fmla="*/ 1211284 h 2422566"/>
                <a:gd name="connsiteX7" fmla="*/ 11876 w 5280560"/>
                <a:gd name="connsiteY7" fmla="*/ 1211283 h 2422566"/>
                <a:gd name="connsiteX8" fmla="*/ 0 w 5280560"/>
                <a:gd name="connsiteY8" fmla="*/ 0 h 2422566"/>
                <a:gd name="connsiteX0" fmla="*/ 0 w 5280561"/>
                <a:gd name="connsiteY0" fmla="*/ 0 h 2422566"/>
                <a:gd name="connsiteX1" fmla="*/ 914400 w 5280561"/>
                <a:gd name="connsiteY1" fmla="*/ 0 h 2422566"/>
                <a:gd name="connsiteX2" fmla="*/ 1911927 w 5280561"/>
                <a:gd name="connsiteY2" fmla="*/ 1591294 h 2422566"/>
                <a:gd name="connsiteX3" fmla="*/ 5280560 w 5280561"/>
                <a:gd name="connsiteY3" fmla="*/ 1591294 h 2422566"/>
                <a:gd name="connsiteX4" fmla="*/ 5280561 w 5280561"/>
                <a:gd name="connsiteY4" fmla="*/ 2413601 h 2422566"/>
                <a:gd name="connsiteX5" fmla="*/ 1900052 w 5280561"/>
                <a:gd name="connsiteY5" fmla="*/ 2422566 h 2422566"/>
                <a:gd name="connsiteX6" fmla="*/ 914400 w 5280561"/>
                <a:gd name="connsiteY6" fmla="*/ 1211284 h 2422566"/>
                <a:gd name="connsiteX7" fmla="*/ 11876 w 5280561"/>
                <a:gd name="connsiteY7" fmla="*/ 1211283 h 2422566"/>
                <a:gd name="connsiteX8" fmla="*/ 0 w 5280561"/>
                <a:gd name="connsiteY8" fmla="*/ 0 h 2422566"/>
                <a:gd name="connsiteX0" fmla="*/ 0 w 5289526"/>
                <a:gd name="connsiteY0" fmla="*/ 0 h 2422566"/>
                <a:gd name="connsiteX1" fmla="*/ 914400 w 5289526"/>
                <a:gd name="connsiteY1" fmla="*/ 0 h 2422566"/>
                <a:gd name="connsiteX2" fmla="*/ 1911927 w 5289526"/>
                <a:gd name="connsiteY2" fmla="*/ 1591294 h 2422566"/>
                <a:gd name="connsiteX3" fmla="*/ 5280560 w 5289526"/>
                <a:gd name="connsiteY3" fmla="*/ 1591294 h 2422566"/>
                <a:gd name="connsiteX4" fmla="*/ 5289526 w 5289526"/>
                <a:gd name="connsiteY4" fmla="*/ 2422565 h 2422566"/>
                <a:gd name="connsiteX5" fmla="*/ 1900052 w 5289526"/>
                <a:gd name="connsiteY5" fmla="*/ 2422566 h 2422566"/>
                <a:gd name="connsiteX6" fmla="*/ 914400 w 5289526"/>
                <a:gd name="connsiteY6" fmla="*/ 1211284 h 2422566"/>
                <a:gd name="connsiteX7" fmla="*/ 11876 w 5289526"/>
                <a:gd name="connsiteY7" fmla="*/ 1211283 h 2422566"/>
                <a:gd name="connsiteX8" fmla="*/ 0 w 5289526"/>
                <a:gd name="connsiteY8" fmla="*/ 0 h 2422566"/>
                <a:gd name="connsiteX0" fmla="*/ 0 w 5280560"/>
                <a:gd name="connsiteY0" fmla="*/ 0 h 2422566"/>
                <a:gd name="connsiteX1" fmla="*/ 914400 w 5280560"/>
                <a:gd name="connsiteY1" fmla="*/ 0 h 2422566"/>
                <a:gd name="connsiteX2" fmla="*/ 1911927 w 5280560"/>
                <a:gd name="connsiteY2" fmla="*/ 1591294 h 2422566"/>
                <a:gd name="connsiteX3" fmla="*/ 5280560 w 5280560"/>
                <a:gd name="connsiteY3" fmla="*/ 1591294 h 2422566"/>
                <a:gd name="connsiteX4" fmla="*/ 5271596 w 5280560"/>
                <a:gd name="connsiteY4" fmla="*/ 2413600 h 2422566"/>
                <a:gd name="connsiteX5" fmla="*/ 1900052 w 5280560"/>
                <a:gd name="connsiteY5" fmla="*/ 2422566 h 2422566"/>
                <a:gd name="connsiteX6" fmla="*/ 914400 w 5280560"/>
                <a:gd name="connsiteY6" fmla="*/ 1211284 h 2422566"/>
                <a:gd name="connsiteX7" fmla="*/ 11876 w 5280560"/>
                <a:gd name="connsiteY7" fmla="*/ 1211283 h 2422566"/>
                <a:gd name="connsiteX8" fmla="*/ 0 w 5280560"/>
                <a:gd name="connsiteY8" fmla="*/ 0 h 2422566"/>
                <a:gd name="connsiteX0" fmla="*/ 0 w 5289525"/>
                <a:gd name="connsiteY0" fmla="*/ 0 h 2422566"/>
                <a:gd name="connsiteX1" fmla="*/ 914400 w 5289525"/>
                <a:gd name="connsiteY1" fmla="*/ 0 h 2422566"/>
                <a:gd name="connsiteX2" fmla="*/ 1911927 w 5289525"/>
                <a:gd name="connsiteY2" fmla="*/ 1591294 h 2422566"/>
                <a:gd name="connsiteX3" fmla="*/ 5280560 w 5289525"/>
                <a:gd name="connsiteY3" fmla="*/ 1591294 h 2422566"/>
                <a:gd name="connsiteX4" fmla="*/ 5289525 w 5289525"/>
                <a:gd name="connsiteY4" fmla="*/ 2422565 h 2422566"/>
                <a:gd name="connsiteX5" fmla="*/ 1900052 w 5289525"/>
                <a:gd name="connsiteY5" fmla="*/ 2422566 h 2422566"/>
                <a:gd name="connsiteX6" fmla="*/ 914400 w 5289525"/>
                <a:gd name="connsiteY6" fmla="*/ 1211284 h 2422566"/>
                <a:gd name="connsiteX7" fmla="*/ 11876 w 5289525"/>
                <a:gd name="connsiteY7" fmla="*/ 1211283 h 2422566"/>
                <a:gd name="connsiteX8" fmla="*/ 0 w 5289525"/>
                <a:gd name="connsiteY8" fmla="*/ 0 h 2422566"/>
                <a:gd name="connsiteX0" fmla="*/ 0 w 5280560"/>
                <a:gd name="connsiteY0" fmla="*/ 0 h 2422566"/>
                <a:gd name="connsiteX1" fmla="*/ 914400 w 5280560"/>
                <a:gd name="connsiteY1" fmla="*/ 0 h 2422566"/>
                <a:gd name="connsiteX2" fmla="*/ 1911927 w 5280560"/>
                <a:gd name="connsiteY2" fmla="*/ 1591294 h 2422566"/>
                <a:gd name="connsiteX3" fmla="*/ 5280560 w 5280560"/>
                <a:gd name="connsiteY3" fmla="*/ 1591294 h 2422566"/>
                <a:gd name="connsiteX4" fmla="*/ 4545813 w 5280560"/>
                <a:gd name="connsiteY4" fmla="*/ 2422565 h 2422566"/>
                <a:gd name="connsiteX5" fmla="*/ 1900052 w 5280560"/>
                <a:gd name="connsiteY5" fmla="*/ 2422566 h 2422566"/>
                <a:gd name="connsiteX6" fmla="*/ 914400 w 5280560"/>
                <a:gd name="connsiteY6" fmla="*/ 1211284 h 2422566"/>
                <a:gd name="connsiteX7" fmla="*/ 11876 w 5280560"/>
                <a:gd name="connsiteY7" fmla="*/ 1211283 h 2422566"/>
                <a:gd name="connsiteX8" fmla="*/ 0 w 5280560"/>
                <a:gd name="connsiteY8" fmla="*/ 0 h 2422566"/>
                <a:gd name="connsiteX0" fmla="*/ 0 w 4545813"/>
                <a:gd name="connsiteY0" fmla="*/ 0 h 2422566"/>
                <a:gd name="connsiteX1" fmla="*/ 914400 w 4545813"/>
                <a:gd name="connsiteY1" fmla="*/ 0 h 2422566"/>
                <a:gd name="connsiteX2" fmla="*/ 1911927 w 4545813"/>
                <a:gd name="connsiteY2" fmla="*/ 1591294 h 2422566"/>
                <a:gd name="connsiteX3" fmla="*/ 4536848 w 4545813"/>
                <a:gd name="connsiteY3" fmla="*/ 1582962 h 2422566"/>
                <a:gd name="connsiteX4" fmla="*/ 4545813 w 4545813"/>
                <a:gd name="connsiteY4" fmla="*/ 2422565 h 2422566"/>
                <a:gd name="connsiteX5" fmla="*/ 1900052 w 4545813"/>
                <a:gd name="connsiteY5" fmla="*/ 2422566 h 2422566"/>
                <a:gd name="connsiteX6" fmla="*/ 914400 w 4545813"/>
                <a:gd name="connsiteY6" fmla="*/ 1211284 h 2422566"/>
                <a:gd name="connsiteX7" fmla="*/ 11876 w 4545813"/>
                <a:gd name="connsiteY7" fmla="*/ 1211283 h 2422566"/>
                <a:gd name="connsiteX8" fmla="*/ 0 w 4545813"/>
                <a:gd name="connsiteY8" fmla="*/ 0 h 2422566"/>
                <a:gd name="connsiteX0" fmla="*/ 0 w 4549040"/>
                <a:gd name="connsiteY0" fmla="*/ 0 h 2422566"/>
                <a:gd name="connsiteX1" fmla="*/ 914400 w 4549040"/>
                <a:gd name="connsiteY1" fmla="*/ 0 h 2422566"/>
                <a:gd name="connsiteX2" fmla="*/ 1911927 w 4549040"/>
                <a:gd name="connsiteY2" fmla="*/ 1591294 h 2422566"/>
                <a:gd name="connsiteX3" fmla="*/ 4549040 w 4549040"/>
                <a:gd name="connsiteY3" fmla="*/ 1582962 h 2422566"/>
                <a:gd name="connsiteX4" fmla="*/ 4545813 w 4549040"/>
                <a:gd name="connsiteY4" fmla="*/ 2422565 h 2422566"/>
                <a:gd name="connsiteX5" fmla="*/ 1900052 w 4549040"/>
                <a:gd name="connsiteY5" fmla="*/ 2422566 h 2422566"/>
                <a:gd name="connsiteX6" fmla="*/ 914400 w 4549040"/>
                <a:gd name="connsiteY6" fmla="*/ 1211284 h 2422566"/>
                <a:gd name="connsiteX7" fmla="*/ 11876 w 4549040"/>
                <a:gd name="connsiteY7" fmla="*/ 1211283 h 2422566"/>
                <a:gd name="connsiteX8" fmla="*/ 0 w 4549040"/>
                <a:gd name="connsiteY8" fmla="*/ 0 h 2422566"/>
                <a:gd name="connsiteX0" fmla="*/ 0 w 4549040"/>
                <a:gd name="connsiteY0" fmla="*/ 0 h 2503733"/>
                <a:gd name="connsiteX1" fmla="*/ 914400 w 4549040"/>
                <a:gd name="connsiteY1" fmla="*/ 0 h 2503733"/>
                <a:gd name="connsiteX2" fmla="*/ 1911927 w 4549040"/>
                <a:gd name="connsiteY2" fmla="*/ 1591294 h 2503733"/>
                <a:gd name="connsiteX3" fmla="*/ 4549040 w 4549040"/>
                <a:gd name="connsiteY3" fmla="*/ 1582962 h 2503733"/>
                <a:gd name="connsiteX4" fmla="*/ 4545813 w 4549040"/>
                <a:gd name="connsiteY4" fmla="*/ 2422565 h 2503733"/>
                <a:gd name="connsiteX5" fmla="*/ 1900052 w 4549040"/>
                <a:gd name="connsiteY5" fmla="*/ 2422566 h 2503733"/>
                <a:gd name="connsiteX6" fmla="*/ 935665 w 4549040"/>
                <a:gd name="connsiteY6" fmla="*/ 2503733 h 2503733"/>
                <a:gd name="connsiteX7" fmla="*/ 11876 w 4549040"/>
                <a:gd name="connsiteY7" fmla="*/ 1211283 h 2503733"/>
                <a:gd name="connsiteX8" fmla="*/ 0 w 4549040"/>
                <a:gd name="connsiteY8" fmla="*/ 0 h 2503733"/>
                <a:gd name="connsiteX0" fmla="*/ 0 w 4549040"/>
                <a:gd name="connsiteY0" fmla="*/ 0 h 2503733"/>
                <a:gd name="connsiteX1" fmla="*/ 914400 w 4549040"/>
                <a:gd name="connsiteY1" fmla="*/ 0 h 2503733"/>
                <a:gd name="connsiteX2" fmla="*/ 1911927 w 4549040"/>
                <a:gd name="connsiteY2" fmla="*/ 1591294 h 2503733"/>
                <a:gd name="connsiteX3" fmla="*/ 4549040 w 4549040"/>
                <a:gd name="connsiteY3" fmla="*/ 1582962 h 2503733"/>
                <a:gd name="connsiteX4" fmla="*/ 4545813 w 4549040"/>
                <a:gd name="connsiteY4" fmla="*/ 2422565 h 2503733"/>
                <a:gd name="connsiteX5" fmla="*/ 1900052 w 4549040"/>
                <a:gd name="connsiteY5" fmla="*/ 2422566 h 2503733"/>
                <a:gd name="connsiteX6" fmla="*/ 935665 w 4549040"/>
                <a:gd name="connsiteY6" fmla="*/ 2503733 h 2503733"/>
                <a:gd name="connsiteX7" fmla="*/ 22508 w 4549040"/>
                <a:gd name="connsiteY7" fmla="*/ 2488702 h 2503733"/>
                <a:gd name="connsiteX8" fmla="*/ 0 w 4549040"/>
                <a:gd name="connsiteY8" fmla="*/ 0 h 2503733"/>
                <a:gd name="connsiteX0" fmla="*/ 0 w 4549040"/>
                <a:gd name="connsiteY0" fmla="*/ 0 h 2518762"/>
                <a:gd name="connsiteX1" fmla="*/ 914400 w 4549040"/>
                <a:gd name="connsiteY1" fmla="*/ 0 h 2518762"/>
                <a:gd name="connsiteX2" fmla="*/ 1911927 w 4549040"/>
                <a:gd name="connsiteY2" fmla="*/ 1591294 h 2518762"/>
                <a:gd name="connsiteX3" fmla="*/ 4549040 w 4549040"/>
                <a:gd name="connsiteY3" fmla="*/ 1582962 h 2518762"/>
                <a:gd name="connsiteX4" fmla="*/ 4545813 w 4549040"/>
                <a:gd name="connsiteY4" fmla="*/ 2422565 h 2518762"/>
                <a:gd name="connsiteX5" fmla="*/ 1900052 w 4549040"/>
                <a:gd name="connsiteY5" fmla="*/ 2422566 h 2518762"/>
                <a:gd name="connsiteX6" fmla="*/ 914400 w 4549040"/>
                <a:gd name="connsiteY6" fmla="*/ 2518762 h 2518762"/>
                <a:gd name="connsiteX7" fmla="*/ 22508 w 4549040"/>
                <a:gd name="connsiteY7" fmla="*/ 2488702 h 2518762"/>
                <a:gd name="connsiteX8" fmla="*/ 0 w 4549040"/>
                <a:gd name="connsiteY8" fmla="*/ 0 h 2518762"/>
                <a:gd name="connsiteX0" fmla="*/ 0 w 4549040"/>
                <a:gd name="connsiteY0" fmla="*/ 0 h 2518762"/>
                <a:gd name="connsiteX1" fmla="*/ 914400 w 4549040"/>
                <a:gd name="connsiteY1" fmla="*/ 0 h 2518762"/>
                <a:gd name="connsiteX2" fmla="*/ 1911927 w 4549040"/>
                <a:gd name="connsiteY2" fmla="*/ 1591294 h 2518762"/>
                <a:gd name="connsiteX3" fmla="*/ 4549040 w 4549040"/>
                <a:gd name="connsiteY3" fmla="*/ 1582962 h 2518762"/>
                <a:gd name="connsiteX4" fmla="*/ 4545813 w 4549040"/>
                <a:gd name="connsiteY4" fmla="*/ 2422565 h 2518762"/>
                <a:gd name="connsiteX5" fmla="*/ 1900052 w 4549040"/>
                <a:gd name="connsiteY5" fmla="*/ 2422566 h 2518762"/>
                <a:gd name="connsiteX6" fmla="*/ 914400 w 4549040"/>
                <a:gd name="connsiteY6" fmla="*/ 2518762 h 2518762"/>
                <a:gd name="connsiteX7" fmla="*/ 22508 w 4549040"/>
                <a:gd name="connsiteY7" fmla="*/ 2518759 h 2518762"/>
                <a:gd name="connsiteX8" fmla="*/ 0 w 4549040"/>
                <a:gd name="connsiteY8" fmla="*/ 0 h 251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9040" h="2518762">
                  <a:moveTo>
                    <a:pt x="0" y="0"/>
                  </a:moveTo>
                  <a:lnTo>
                    <a:pt x="914400" y="0"/>
                  </a:lnTo>
                  <a:lnTo>
                    <a:pt x="1911927" y="1591294"/>
                  </a:lnTo>
                  <a:lnTo>
                    <a:pt x="4549040" y="1582962"/>
                  </a:lnTo>
                  <a:cubicBezTo>
                    <a:pt x="4549040" y="1857064"/>
                    <a:pt x="4545813" y="2148463"/>
                    <a:pt x="4545813" y="2422565"/>
                  </a:cubicBezTo>
                  <a:lnTo>
                    <a:pt x="1900052" y="2422566"/>
                  </a:lnTo>
                  <a:lnTo>
                    <a:pt x="914400" y="2518762"/>
                  </a:lnTo>
                  <a:lnTo>
                    <a:pt x="22508" y="2518759"/>
                  </a:lnTo>
                  <a:lnTo>
                    <a:pt x="0" y="0"/>
                  </a:lnTo>
                  <a:close/>
                </a:path>
              </a:pathLst>
            </a:custGeom>
            <a:gradFill>
              <a:gsLst>
                <a:gs pos="0">
                  <a:schemeClr val="accent4">
                    <a:alpha val="18000"/>
                  </a:schemeClr>
                </a:gs>
                <a:gs pos="100000">
                  <a:schemeClr val="accent4">
                    <a:lumMod val="40000"/>
                    <a:lumOff val="60000"/>
                  </a:schemeClr>
                </a:gs>
              </a:gsLst>
              <a:lin ang="16200000" scaled="1"/>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3200" kern="0">
                <a:solidFill>
                  <a:srgbClr val="000000"/>
                </a:solidFill>
                <a:latin typeface="Arial" charset="0"/>
              </a:endParaRPr>
            </a:p>
          </p:txBody>
        </p:sp>
        <p:sp>
          <p:nvSpPr>
            <p:cNvPr id="76" name="TextBox 75"/>
            <p:cNvSpPr txBox="1"/>
            <p:nvPr/>
          </p:nvSpPr>
          <p:spPr>
            <a:xfrm>
              <a:off x="1232160" y="2033311"/>
              <a:ext cx="1075106" cy="276999"/>
            </a:xfrm>
            <a:prstGeom prst="rect">
              <a:avLst/>
            </a:prstGeom>
            <a:noFill/>
          </p:spPr>
          <p:txBody>
            <a:bodyPr wrap="square" rtlCol="0">
              <a:spAutoFit/>
            </a:bodyPr>
            <a:lstStyle/>
            <a:p>
              <a:pPr algn="ctr"/>
              <a:r>
                <a:rPr lang="en-US" sz="1200" b="1" dirty="0" err="1" smtClean="0">
                  <a:solidFill>
                    <a:schemeClr val="tx1">
                      <a:lumMod val="75000"/>
                      <a:lumOff val="25000"/>
                    </a:schemeClr>
                  </a:solidFill>
                </a:rPr>
                <a:t>LibCentral</a:t>
              </a:r>
              <a:endParaRPr lang="en-US" sz="1200" b="1" dirty="0">
                <a:solidFill>
                  <a:schemeClr val="tx1">
                    <a:lumMod val="75000"/>
                    <a:lumOff val="25000"/>
                  </a:schemeClr>
                </a:solidFill>
              </a:endParaRPr>
            </a:p>
          </p:txBody>
        </p:sp>
      </p:grpSp>
      <p:sp>
        <p:nvSpPr>
          <p:cNvPr id="10" name="Title 9"/>
          <p:cNvSpPr>
            <a:spLocks noGrp="1"/>
          </p:cNvSpPr>
          <p:nvPr>
            <p:ph type="title"/>
          </p:nvPr>
        </p:nvSpPr>
        <p:spPr/>
        <p:txBody>
          <a:bodyPr/>
          <a:lstStyle/>
          <a:p>
            <a:r>
              <a:rPr lang="en-US" dirty="0" smtClean="0"/>
              <a:t>Combined </a:t>
            </a:r>
            <a:r>
              <a:rPr lang="en-US" dirty="0" err="1" smtClean="0"/>
              <a:t>Ebook</a:t>
            </a:r>
            <a:r>
              <a:rPr lang="en-US" dirty="0" smtClean="0"/>
              <a:t> Platform</a:t>
            </a:r>
            <a:endParaRPr lang="en-US" dirty="0"/>
          </a:p>
        </p:txBody>
      </p:sp>
      <p:sp>
        <p:nvSpPr>
          <p:cNvPr id="50" name="Rectangle 49"/>
          <p:cNvSpPr/>
          <p:nvPr/>
        </p:nvSpPr>
        <p:spPr>
          <a:xfrm flipH="1">
            <a:off x="2615609" y="1765006"/>
            <a:ext cx="625094" cy="4022696"/>
          </a:xfrm>
          <a:prstGeom prst="rect">
            <a:avLst/>
          </a:prstGeom>
          <a:gradFill>
            <a:gsLst>
              <a:gs pos="61000">
                <a:schemeClr val="bg1">
                  <a:alpha val="0"/>
                </a:schemeClr>
              </a:gs>
              <a:gs pos="100000">
                <a:schemeClr val="bg1">
                  <a:alpha val="44000"/>
                </a:schemeClr>
              </a:gs>
            </a:gsLst>
            <a:lin ang="10800000" scaled="0"/>
          </a:gradFill>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42" name="Rectangle 41"/>
          <p:cNvSpPr/>
          <p:nvPr/>
        </p:nvSpPr>
        <p:spPr>
          <a:xfrm>
            <a:off x="2210037" y="1122455"/>
            <a:ext cx="783771" cy="2303813"/>
          </a:xfrm>
          <a:prstGeom prst="rect">
            <a:avLst/>
          </a:prstGeom>
          <a:gradFill>
            <a:gsLst>
              <a:gs pos="61000">
                <a:schemeClr val="bg1">
                  <a:alpha val="0"/>
                </a:schemeClr>
              </a:gs>
              <a:gs pos="100000">
                <a:schemeClr val="bg1">
                  <a:alpha val="73000"/>
                </a:schemeClr>
              </a:gs>
            </a:gsLst>
            <a:lin ang="10800000" scaled="0"/>
          </a:gradFill>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48" name="Rectangle 47"/>
          <p:cNvSpPr/>
          <p:nvPr/>
        </p:nvSpPr>
        <p:spPr>
          <a:xfrm>
            <a:off x="2241934" y="4025735"/>
            <a:ext cx="783771" cy="2679865"/>
          </a:xfrm>
          <a:prstGeom prst="rect">
            <a:avLst/>
          </a:prstGeom>
          <a:gradFill>
            <a:gsLst>
              <a:gs pos="61000">
                <a:schemeClr val="bg1">
                  <a:alpha val="0"/>
                </a:schemeClr>
              </a:gs>
              <a:gs pos="100000">
                <a:schemeClr val="bg1">
                  <a:alpha val="73000"/>
                </a:schemeClr>
              </a:gs>
            </a:gsLst>
            <a:lin ang="10800000" scaled="0"/>
          </a:gradFill>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pic>
        <p:nvPicPr>
          <p:cNvPr id="22" name="sha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74988" y="1286539"/>
            <a:ext cx="276225" cy="1892595"/>
          </a:xfrm>
          <a:prstGeom prst="rect">
            <a:avLst/>
          </a:prstGeom>
        </p:spPr>
      </p:pic>
      <p:sp>
        <p:nvSpPr>
          <p:cNvPr id="23" name="Rectangle 22"/>
          <p:cNvSpPr/>
          <p:nvPr/>
        </p:nvSpPr>
        <p:spPr>
          <a:xfrm>
            <a:off x="10949" y="1180214"/>
            <a:ext cx="1329915" cy="19351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 name="sha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75304" y="4784651"/>
            <a:ext cx="276225" cy="1807536"/>
          </a:xfrm>
          <a:prstGeom prst="rect">
            <a:avLst/>
          </a:prstGeom>
        </p:spPr>
      </p:pic>
      <p:sp>
        <p:nvSpPr>
          <p:cNvPr id="20" name="Rectangle 19"/>
          <p:cNvSpPr/>
          <p:nvPr/>
        </p:nvSpPr>
        <p:spPr>
          <a:xfrm>
            <a:off x="22825" y="4732470"/>
            <a:ext cx="1318039" cy="18597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2" name="Picture 15"/>
          <p:cNvPicPr>
            <a:picLocks noChangeAspect="1"/>
          </p:cNvPicPr>
          <p:nvPr/>
        </p:nvPicPr>
        <p:blipFill rotWithShape="1">
          <a:blip r:embed="rId4">
            <a:extLst>
              <a:ext uri="{28A0092B-C50C-407E-A947-70E740481C1C}">
                <a14:useLocalDpi xmlns:a14="http://schemas.microsoft.com/office/drawing/2010/main" val="0"/>
              </a:ext>
            </a:extLst>
          </a:blip>
          <a:srcRect l="-1" r="65817" b="23771"/>
          <a:stretch/>
        </p:blipFill>
        <p:spPr bwMode="auto">
          <a:xfrm>
            <a:off x="329951" y="5410888"/>
            <a:ext cx="865280" cy="80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2" descr="C:\Users\kribero\Dropbox\Marketing\Images\EBL\Logos\Past Logos\Current logo\EBL Button Logo\Full Colour\EBL button.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562" y="1687794"/>
            <a:ext cx="970062" cy="970062"/>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3420278" y="3714227"/>
            <a:ext cx="431248" cy="431244"/>
            <a:chOff x="-1219267" y="3724861"/>
            <a:chExt cx="431248" cy="431244"/>
          </a:xfrm>
        </p:grpSpPr>
        <p:grpSp>
          <p:nvGrpSpPr>
            <p:cNvPr id="148" name="Group 147"/>
            <p:cNvGrpSpPr/>
            <p:nvPr/>
          </p:nvGrpSpPr>
          <p:grpSpPr>
            <a:xfrm>
              <a:off x="-1219267" y="3724861"/>
              <a:ext cx="431248" cy="431244"/>
              <a:chOff x="2935584" y="5064072"/>
              <a:chExt cx="1364251" cy="1364248"/>
            </a:xfrm>
          </p:grpSpPr>
          <p:sp>
            <p:nvSpPr>
              <p:cNvPr id="150" name="Oval 149"/>
              <p:cNvSpPr/>
              <p:nvPr/>
            </p:nvSpPr>
            <p:spPr>
              <a:xfrm>
                <a:off x="2935584" y="5064072"/>
                <a:ext cx="1364251" cy="1364248"/>
              </a:xfrm>
              <a:prstGeom prst="ellipse">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400" kern="0" dirty="0">
                  <a:solidFill>
                    <a:srgbClr val="000000"/>
                  </a:solidFill>
                  <a:latin typeface="Arial" charset="0"/>
                </a:endParaRPr>
              </a:p>
            </p:txBody>
          </p:sp>
          <p:sp>
            <p:nvSpPr>
              <p:cNvPr id="151" name="Oval 150"/>
              <p:cNvSpPr/>
              <p:nvPr/>
            </p:nvSpPr>
            <p:spPr>
              <a:xfrm>
                <a:off x="3049628" y="5173225"/>
                <a:ext cx="1127824" cy="1127822"/>
              </a:xfrm>
              <a:prstGeom prst="ellipse">
                <a:avLst/>
              </a:prstGeom>
              <a:gradFill flip="none" rotWithShape="1">
                <a:gsLst>
                  <a:gs pos="0">
                    <a:schemeClr val="accent5">
                      <a:lumMod val="60000"/>
                    </a:schemeClr>
                  </a:gs>
                  <a:gs pos="49000">
                    <a:schemeClr val="accent5">
                      <a:lumMod val="75000"/>
                    </a:schemeClr>
                  </a:gs>
                  <a:gs pos="100000">
                    <a:schemeClr val="accent5">
                      <a:lumMod val="87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2800" kern="0" dirty="0">
                  <a:solidFill>
                    <a:srgbClr val="000000"/>
                  </a:solidFill>
                  <a:latin typeface="Arial" charset="0"/>
                </a:endParaRPr>
              </a:p>
            </p:txBody>
          </p:sp>
        </p:grpSp>
        <p:sp>
          <p:nvSpPr>
            <p:cNvPr id="149" name="Freeform 21"/>
            <p:cNvSpPr>
              <a:spLocks noEditPoints="1"/>
            </p:cNvSpPr>
            <p:nvPr/>
          </p:nvSpPr>
          <p:spPr bwMode="auto">
            <a:xfrm>
              <a:off x="-1118073" y="3825875"/>
              <a:ext cx="197855" cy="197169"/>
            </a:xfrm>
            <a:custGeom>
              <a:avLst/>
              <a:gdLst/>
              <a:ahLst/>
              <a:cxnLst>
                <a:cxn ang="0">
                  <a:pos x="29" y="2"/>
                </a:cxn>
                <a:cxn ang="0">
                  <a:pos x="13" y="13"/>
                </a:cxn>
                <a:cxn ang="0">
                  <a:pos x="2" y="29"/>
                </a:cxn>
                <a:cxn ang="0">
                  <a:pos x="4" y="38"/>
                </a:cxn>
                <a:cxn ang="0">
                  <a:pos x="70" y="104"/>
                </a:cxn>
                <a:cxn ang="0">
                  <a:pos x="80" y="111"/>
                </a:cxn>
                <a:cxn ang="0">
                  <a:pos x="116" y="121"/>
                </a:cxn>
                <a:cxn ang="0">
                  <a:pos x="120" y="120"/>
                </a:cxn>
                <a:cxn ang="0">
                  <a:pos x="121" y="115"/>
                </a:cxn>
                <a:cxn ang="0">
                  <a:pos x="111" y="79"/>
                </a:cxn>
                <a:cxn ang="0">
                  <a:pos x="105" y="70"/>
                </a:cxn>
                <a:cxn ang="0">
                  <a:pos x="38" y="4"/>
                </a:cxn>
                <a:cxn ang="0">
                  <a:pos x="29" y="2"/>
                </a:cxn>
                <a:cxn ang="0">
                  <a:pos x="29" y="55"/>
                </a:cxn>
                <a:cxn ang="0">
                  <a:pos x="34" y="48"/>
                </a:cxn>
                <a:cxn ang="0">
                  <a:pos x="76" y="89"/>
                </a:cxn>
                <a:cxn ang="0">
                  <a:pos x="73" y="91"/>
                </a:cxn>
                <a:cxn ang="0">
                  <a:pos x="71" y="93"/>
                </a:cxn>
                <a:cxn ang="0">
                  <a:pos x="71" y="97"/>
                </a:cxn>
                <a:cxn ang="0">
                  <a:pos x="29" y="55"/>
                </a:cxn>
                <a:cxn ang="0">
                  <a:pos x="38" y="43"/>
                </a:cxn>
                <a:cxn ang="0">
                  <a:pos x="40" y="40"/>
                </a:cxn>
                <a:cxn ang="0">
                  <a:pos x="44" y="37"/>
                </a:cxn>
                <a:cxn ang="0">
                  <a:pos x="86" y="79"/>
                </a:cxn>
                <a:cxn ang="0">
                  <a:pos x="82" y="82"/>
                </a:cxn>
                <a:cxn ang="0">
                  <a:pos x="80" y="86"/>
                </a:cxn>
                <a:cxn ang="0">
                  <a:pos x="38" y="43"/>
                </a:cxn>
                <a:cxn ang="0">
                  <a:pos x="105" y="79"/>
                </a:cxn>
                <a:cxn ang="0">
                  <a:pos x="113" y="106"/>
                </a:cxn>
                <a:cxn ang="0">
                  <a:pos x="110" y="109"/>
                </a:cxn>
                <a:cxn ang="0">
                  <a:pos x="106" y="113"/>
                </a:cxn>
                <a:cxn ang="0">
                  <a:pos x="79" y="105"/>
                </a:cxn>
                <a:cxn ang="0">
                  <a:pos x="76" y="97"/>
                </a:cxn>
                <a:cxn ang="0">
                  <a:pos x="77" y="95"/>
                </a:cxn>
                <a:cxn ang="0">
                  <a:pos x="79" y="94"/>
                </a:cxn>
                <a:cxn ang="0">
                  <a:pos x="84" y="95"/>
                </a:cxn>
                <a:cxn ang="0">
                  <a:pos x="85" y="94"/>
                </a:cxn>
                <a:cxn ang="0">
                  <a:pos x="85" y="88"/>
                </a:cxn>
                <a:cxn ang="0">
                  <a:pos x="86" y="86"/>
                </a:cxn>
                <a:cxn ang="0">
                  <a:pos x="88" y="84"/>
                </a:cxn>
                <a:cxn ang="0">
                  <a:pos x="94" y="85"/>
                </a:cxn>
                <a:cxn ang="0">
                  <a:pos x="96" y="83"/>
                </a:cxn>
                <a:cxn ang="0">
                  <a:pos x="94" y="79"/>
                </a:cxn>
                <a:cxn ang="0">
                  <a:pos x="95" y="77"/>
                </a:cxn>
                <a:cxn ang="0">
                  <a:pos x="97" y="75"/>
                </a:cxn>
                <a:cxn ang="0">
                  <a:pos x="105" y="79"/>
                </a:cxn>
                <a:cxn ang="0">
                  <a:pos x="97" y="71"/>
                </a:cxn>
                <a:cxn ang="0">
                  <a:pos x="93" y="71"/>
                </a:cxn>
                <a:cxn ang="0">
                  <a:pos x="91" y="72"/>
                </a:cxn>
                <a:cxn ang="0">
                  <a:pos x="90" y="75"/>
                </a:cxn>
                <a:cxn ang="0">
                  <a:pos x="48" y="34"/>
                </a:cxn>
                <a:cxn ang="0">
                  <a:pos x="56" y="29"/>
                </a:cxn>
                <a:cxn ang="0">
                  <a:pos x="97" y="71"/>
                </a:cxn>
                <a:cxn ang="0">
                  <a:pos x="37" y="11"/>
                </a:cxn>
                <a:cxn ang="0">
                  <a:pos x="50" y="25"/>
                </a:cxn>
                <a:cxn ang="0">
                  <a:pos x="35" y="35"/>
                </a:cxn>
                <a:cxn ang="0">
                  <a:pos x="25" y="50"/>
                </a:cxn>
                <a:cxn ang="0">
                  <a:pos x="11" y="36"/>
                </a:cxn>
                <a:cxn ang="0">
                  <a:pos x="9" y="28"/>
                </a:cxn>
                <a:cxn ang="0">
                  <a:pos x="17" y="17"/>
                </a:cxn>
                <a:cxn ang="0">
                  <a:pos x="29" y="9"/>
                </a:cxn>
                <a:cxn ang="0">
                  <a:pos x="37" y="11"/>
                </a:cxn>
              </a:cxnLst>
              <a:rect l="0" t="0" r="r" b="b"/>
              <a:pathLst>
                <a:path w="122" h="122">
                  <a:moveTo>
                    <a:pt x="29" y="2"/>
                  </a:moveTo>
                  <a:cubicBezTo>
                    <a:pt x="23" y="5"/>
                    <a:pt x="18" y="8"/>
                    <a:pt x="13" y="13"/>
                  </a:cubicBezTo>
                  <a:cubicBezTo>
                    <a:pt x="9" y="17"/>
                    <a:pt x="5" y="23"/>
                    <a:pt x="2" y="29"/>
                  </a:cubicBezTo>
                  <a:cubicBezTo>
                    <a:pt x="0" y="34"/>
                    <a:pt x="4" y="38"/>
                    <a:pt x="4" y="38"/>
                  </a:cubicBezTo>
                  <a:cubicBezTo>
                    <a:pt x="70" y="104"/>
                    <a:pt x="70" y="104"/>
                    <a:pt x="70" y="104"/>
                  </a:cubicBezTo>
                  <a:cubicBezTo>
                    <a:pt x="75" y="109"/>
                    <a:pt x="80" y="111"/>
                    <a:pt x="80" y="111"/>
                  </a:cubicBezTo>
                  <a:cubicBezTo>
                    <a:pt x="116" y="121"/>
                    <a:pt x="116" y="121"/>
                    <a:pt x="116" y="121"/>
                  </a:cubicBezTo>
                  <a:cubicBezTo>
                    <a:pt x="116" y="121"/>
                    <a:pt x="118" y="122"/>
                    <a:pt x="120" y="120"/>
                  </a:cubicBezTo>
                  <a:cubicBezTo>
                    <a:pt x="122" y="118"/>
                    <a:pt x="121" y="115"/>
                    <a:pt x="121" y="115"/>
                  </a:cubicBezTo>
                  <a:cubicBezTo>
                    <a:pt x="111" y="79"/>
                    <a:pt x="111" y="79"/>
                    <a:pt x="111" y="79"/>
                  </a:cubicBezTo>
                  <a:cubicBezTo>
                    <a:pt x="111" y="79"/>
                    <a:pt x="109" y="74"/>
                    <a:pt x="105" y="70"/>
                  </a:cubicBezTo>
                  <a:cubicBezTo>
                    <a:pt x="38" y="4"/>
                    <a:pt x="38" y="4"/>
                    <a:pt x="38" y="4"/>
                  </a:cubicBezTo>
                  <a:cubicBezTo>
                    <a:pt x="38" y="4"/>
                    <a:pt x="35" y="0"/>
                    <a:pt x="29" y="2"/>
                  </a:cubicBezTo>
                  <a:close/>
                  <a:moveTo>
                    <a:pt x="29" y="55"/>
                  </a:moveTo>
                  <a:cubicBezTo>
                    <a:pt x="31" y="52"/>
                    <a:pt x="33" y="50"/>
                    <a:pt x="34" y="48"/>
                  </a:cubicBezTo>
                  <a:cubicBezTo>
                    <a:pt x="76" y="89"/>
                    <a:pt x="76" y="89"/>
                    <a:pt x="76" y="89"/>
                  </a:cubicBezTo>
                  <a:cubicBezTo>
                    <a:pt x="74" y="90"/>
                    <a:pt x="73" y="90"/>
                    <a:pt x="73" y="91"/>
                  </a:cubicBezTo>
                  <a:cubicBezTo>
                    <a:pt x="72" y="91"/>
                    <a:pt x="71" y="92"/>
                    <a:pt x="71" y="93"/>
                  </a:cubicBezTo>
                  <a:cubicBezTo>
                    <a:pt x="71" y="94"/>
                    <a:pt x="71" y="95"/>
                    <a:pt x="71" y="97"/>
                  </a:cubicBezTo>
                  <a:lnTo>
                    <a:pt x="29" y="55"/>
                  </a:lnTo>
                  <a:close/>
                  <a:moveTo>
                    <a:pt x="38" y="43"/>
                  </a:moveTo>
                  <a:cubicBezTo>
                    <a:pt x="38" y="42"/>
                    <a:pt x="39" y="41"/>
                    <a:pt x="40" y="40"/>
                  </a:cubicBezTo>
                  <a:cubicBezTo>
                    <a:pt x="41" y="39"/>
                    <a:pt x="42" y="38"/>
                    <a:pt x="44" y="37"/>
                  </a:cubicBezTo>
                  <a:cubicBezTo>
                    <a:pt x="86" y="79"/>
                    <a:pt x="86" y="79"/>
                    <a:pt x="86" y="79"/>
                  </a:cubicBezTo>
                  <a:cubicBezTo>
                    <a:pt x="84" y="80"/>
                    <a:pt x="83" y="81"/>
                    <a:pt x="82" y="82"/>
                  </a:cubicBezTo>
                  <a:cubicBezTo>
                    <a:pt x="81" y="83"/>
                    <a:pt x="80" y="84"/>
                    <a:pt x="80" y="86"/>
                  </a:cubicBezTo>
                  <a:lnTo>
                    <a:pt x="38" y="43"/>
                  </a:lnTo>
                  <a:close/>
                  <a:moveTo>
                    <a:pt x="105" y="79"/>
                  </a:moveTo>
                  <a:cubicBezTo>
                    <a:pt x="113" y="106"/>
                    <a:pt x="113" y="106"/>
                    <a:pt x="113" y="106"/>
                  </a:cubicBezTo>
                  <a:cubicBezTo>
                    <a:pt x="110" y="109"/>
                    <a:pt x="110" y="109"/>
                    <a:pt x="110" y="109"/>
                  </a:cubicBezTo>
                  <a:cubicBezTo>
                    <a:pt x="106" y="113"/>
                    <a:pt x="106" y="113"/>
                    <a:pt x="106" y="113"/>
                  </a:cubicBezTo>
                  <a:cubicBezTo>
                    <a:pt x="79" y="105"/>
                    <a:pt x="79" y="105"/>
                    <a:pt x="79" y="105"/>
                  </a:cubicBezTo>
                  <a:cubicBezTo>
                    <a:pt x="76" y="101"/>
                    <a:pt x="75" y="99"/>
                    <a:pt x="76" y="97"/>
                  </a:cubicBezTo>
                  <a:cubicBezTo>
                    <a:pt x="76" y="96"/>
                    <a:pt x="76" y="95"/>
                    <a:pt x="77" y="95"/>
                  </a:cubicBezTo>
                  <a:cubicBezTo>
                    <a:pt x="77" y="95"/>
                    <a:pt x="78" y="94"/>
                    <a:pt x="79" y="94"/>
                  </a:cubicBezTo>
                  <a:cubicBezTo>
                    <a:pt x="80" y="94"/>
                    <a:pt x="82" y="95"/>
                    <a:pt x="84" y="95"/>
                  </a:cubicBezTo>
                  <a:cubicBezTo>
                    <a:pt x="85" y="96"/>
                    <a:pt x="86" y="95"/>
                    <a:pt x="85" y="94"/>
                  </a:cubicBezTo>
                  <a:cubicBezTo>
                    <a:pt x="84" y="92"/>
                    <a:pt x="84" y="90"/>
                    <a:pt x="85" y="88"/>
                  </a:cubicBezTo>
                  <a:cubicBezTo>
                    <a:pt x="85" y="87"/>
                    <a:pt x="85" y="86"/>
                    <a:pt x="86" y="86"/>
                  </a:cubicBezTo>
                  <a:cubicBezTo>
                    <a:pt x="87" y="85"/>
                    <a:pt x="87" y="85"/>
                    <a:pt x="88" y="84"/>
                  </a:cubicBezTo>
                  <a:cubicBezTo>
                    <a:pt x="90" y="84"/>
                    <a:pt x="92" y="84"/>
                    <a:pt x="94" y="85"/>
                  </a:cubicBezTo>
                  <a:cubicBezTo>
                    <a:pt x="95" y="86"/>
                    <a:pt x="96" y="84"/>
                    <a:pt x="96" y="83"/>
                  </a:cubicBezTo>
                  <a:cubicBezTo>
                    <a:pt x="95" y="81"/>
                    <a:pt x="94" y="80"/>
                    <a:pt x="94" y="79"/>
                  </a:cubicBezTo>
                  <a:cubicBezTo>
                    <a:pt x="95" y="78"/>
                    <a:pt x="95" y="77"/>
                    <a:pt x="95" y="77"/>
                  </a:cubicBezTo>
                  <a:cubicBezTo>
                    <a:pt x="96" y="76"/>
                    <a:pt x="96" y="76"/>
                    <a:pt x="97" y="75"/>
                  </a:cubicBezTo>
                  <a:cubicBezTo>
                    <a:pt x="99" y="75"/>
                    <a:pt x="102" y="76"/>
                    <a:pt x="105" y="79"/>
                  </a:cubicBezTo>
                  <a:close/>
                  <a:moveTo>
                    <a:pt x="97" y="71"/>
                  </a:moveTo>
                  <a:cubicBezTo>
                    <a:pt x="96" y="71"/>
                    <a:pt x="94" y="71"/>
                    <a:pt x="93" y="71"/>
                  </a:cubicBezTo>
                  <a:cubicBezTo>
                    <a:pt x="92" y="71"/>
                    <a:pt x="91" y="72"/>
                    <a:pt x="91" y="72"/>
                  </a:cubicBezTo>
                  <a:cubicBezTo>
                    <a:pt x="90" y="73"/>
                    <a:pt x="90" y="74"/>
                    <a:pt x="90" y="75"/>
                  </a:cubicBezTo>
                  <a:cubicBezTo>
                    <a:pt x="48" y="34"/>
                    <a:pt x="48" y="34"/>
                    <a:pt x="48" y="34"/>
                  </a:cubicBezTo>
                  <a:cubicBezTo>
                    <a:pt x="50" y="32"/>
                    <a:pt x="53" y="31"/>
                    <a:pt x="56" y="29"/>
                  </a:cubicBezTo>
                  <a:lnTo>
                    <a:pt x="97" y="71"/>
                  </a:lnTo>
                  <a:close/>
                  <a:moveTo>
                    <a:pt x="37" y="11"/>
                  </a:moveTo>
                  <a:cubicBezTo>
                    <a:pt x="50" y="25"/>
                    <a:pt x="50" y="25"/>
                    <a:pt x="50" y="25"/>
                  </a:cubicBezTo>
                  <a:cubicBezTo>
                    <a:pt x="45" y="27"/>
                    <a:pt x="40" y="31"/>
                    <a:pt x="35" y="35"/>
                  </a:cubicBezTo>
                  <a:cubicBezTo>
                    <a:pt x="31" y="40"/>
                    <a:pt x="28" y="45"/>
                    <a:pt x="25" y="50"/>
                  </a:cubicBezTo>
                  <a:cubicBezTo>
                    <a:pt x="11" y="36"/>
                    <a:pt x="11" y="36"/>
                    <a:pt x="11" y="36"/>
                  </a:cubicBezTo>
                  <a:cubicBezTo>
                    <a:pt x="11" y="36"/>
                    <a:pt x="7" y="33"/>
                    <a:pt x="9" y="28"/>
                  </a:cubicBezTo>
                  <a:cubicBezTo>
                    <a:pt x="11" y="24"/>
                    <a:pt x="14" y="20"/>
                    <a:pt x="17" y="17"/>
                  </a:cubicBezTo>
                  <a:cubicBezTo>
                    <a:pt x="21" y="14"/>
                    <a:pt x="24" y="11"/>
                    <a:pt x="29" y="9"/>
                  </a:cubicBezTo>
                  <a:cubicBezTo>
                    <a:pt x="33" y="6"/>
                    <a:pt x="37" y="11"/>
                    <a:pt x="37" y="11"/>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29698" name="AutoShape 2" descr="College students looking at electronic book Stock Pho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05" name="Group 104"/>
          <p:cNvGrpSpPr/>
          <p:nvPr/>
        </p:nvGrpSpPr>
        <p:grpSpPr>
          <a:xfrm>
            <a:off x="3415872" y="3085271"/>
            <a:ext cx="440060" cy="440056"/>
            <a:chOff x="-1226168" y="3096608"/>
            <a:chExt cx="481186" cy="481182"/>
          </a:xfrm>
        </p:grpSpPr>
        <p:grpSp>
          <p:nvGrpSpPr>
            <p:cNvPr id="85" name="Group 84"/>
            <p:cNvGrpSpPr/>
            <p:nvPr/>
          </p:nvGrpSpPr>
          <p:grpSpPr>
            <a:xfrm>
              <a:off x="-1226168" y="3096608"/>
              <a:ext cx="481186" cy="481182"/>
              <a:chOff x="2935584" y="5064072"/>
              <a:chExt cx="1364251" cy="1364248"/>
            </a:xfrm>
          </p:grpSpPr>
          <p:sp>
            <p:nvSpPr>
              <p:cNvPr id="87" name="Oval 86"/>
              <p:cNvSpPr/>
              <p:nvPr/>
            </p:nvSpPr>
            <p:spPr>
              <a:xfrm>
                <a:off x="2935584" y="5064072"/>
                <a:ext cx="1364251" cy="1364248"/>
              </a:xfrm>
              <a:prstGeom prst="ellipse">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400" kern="0" dirty="0">
                  <a:solidFill>
                    <a:srgbClr val="000000"/>
                  </a:solidFill>
                  <a:latin typeface="Arial" charset="0"/>
                </a:endParaRPr>
              </a:p>
            </p:txBody>
          </p:sp>
          <p:sp>
            <p:nvSpPr>
              <p:cNvPr id="90" name="Oval 89"/>
              <p:cNvSpPr/>
              <p:nvPr/>
            </p:nvSpPr>
            <p:spPr>
              <a:xfrm>
                <a:off x="3049628" y="5173225"/>
                <a:ext cx="1127824" cy="1127822"/>
              </a:xfrm>
              <a:prstGeom prst="ellipse">
                <a:avLst/>
              </a:prstGeom>
              <a:gradFill flip="none" rotWithShape="1">
                <a:gsLst>
                  <a:gs pos="0">
                    <a:schemeClr val="accent5">
                      <a:lumMod val="60000"/>
                    </a:schemeClr>
                  </a:gs>
                  <a:gs pos="49000">
                    <a:schemeClr val="accent5">
                      <a:lumMod val="75000"/>
                    </a:schemeClr>
                  </a:gs>
                  <a:gs pos="100000">
                    <a:schemeClr val="accent5">
                      <a:lumMod val="87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2800" kern="0" dirty="0">
                  <a:solidFill>
                    <a:srgbClr val="000000"/>
                  </a:solidFill>
                  <a:latin typeface="Arial" charset="0"/>
                </a:endParaRPr>
              </a:p>
            </p:txBody>
          </p:sp>
        </p:grpSp>
        <p:sp>
          <p:nvSpPr>
            <p:cNvPr id="86" name="Freeform 28"/>
            <p:cNvSpPr>
              <a:spLocks noEditPoints="1"/>
            </p:cNvSpPr>
            <p:nvPr/>
          </p:nvSpPr>
          <p:spPr bwMode="auto">
            <a:xfrm>
              <a:off x="-1083596" y="3202088"/>
              <a:ext cx="194282" cy="246882"/>
            </a:xfrm>
            <a:custGeom>
              <a:avLst/>
              <a:gdLst/>
              <a:ahLst/>
              <a:cxnLst>
                <a:cxn ang="0">
                  <a:pos x="92" y="0"/>
                </a:cxn>
                <a:cxn ang="0">
                  <a:pos x="31" y="0"/>
                </a:cxn>
                <a:cxn ang="0">
                  <a:pos x="23" y="4"/>
                </a:cxn>
                <a:cxn ang="0">
                  <a:pos x="3" y="23"/>
                </a:cxn>
                <a:cxn ang="0">
                  <a:pos x="0" y="32"/>
                </a:cxn>
                <a:cxn ang="0">
                  <a:pos x="0" y="118"/>
                </a:cxn>
                <a:cxn ang="0">
                  <a:pos x="5" y="123"/>
                </a:cxn>
                <a:cxn ang="0">
                  <a:pos x="92" y="123"/>
                </a:cxn>
                <a:cxn ang="0">
                  <a:pos x="97" y="118"/>
                </a:cxn>
                <a:cxn ang="0">
                  <a:pos x="97" y="5"/>
                </a:cxn>
                <a:cxn ang="0">
                  <a:pos x="92" y="0"/>
                </a:cxn>
                <a:cxn ang="0">
                  <a:pos x="30" y="7"/>
                </a:cxn>
                <a:cxn ang="0">
                  <a:pos x="30" y="7"/>
                </a:cxn>
                <a:cxn ang="0">
                  <a:pos x="30" y="29"/>
                </a:cxn>
                <a:cxn ang="0">
                  <a:pos x="8" y="29"/>
                </a:cxn>
                <a:cxn ang="0">
                  <a:pos x="30" y="7"/>
                </a:cxn>
                <a:cxn ang="0">
                  <a:pos x="76" y="104"/>
                </a:cxn>
                <a:cxn ang="0">
                  <a:pos x="21" y="104"/>
                </a:cxn>
                <a:cxn ang="0">
                  <a:pos x="17" y="100"/>
                </a:cxn>
                <a:cxn ang="0">
                  <a:pos x="21" y="96"/>
                </a:cxn>
                <a:cxn ang="0">
                  <a:pos x="76" y="96"/>
                </a:cxn>
                <a:cxn ang="0">
                  <a:pos x="80" y="100"/>
                </a:cxn>
                <a:cxn ang="0">
                  <a:pos x="76" y="104"/>
                </a:cxn>
                <a:cxn ang="0">
                  <a:pos x="76" y="84"/>
                </a:cxn>
                <a:cxn ang="0">
                  <a:pos x="21" y="84"/>
                </a:cxn>
                <a:cxn ang="0">
                  <a:pos x="17" y="80"/>
                </a:cxn>
                <a:cxn ang="0">
                  <a:pos x="21" y="76"/>
                </a:cxn>
                <a:cxn ang="0">
                  <a:pos x="76" y="76"/>
                </a:cxn>
                <a:cxn ang="0">
                  <a:pos x="80" y="80"/>
                </a:cxn>
                <a:cxn ang="0">
                  <a:pos x="76" y="84"/>
                </a:cxn>
                <a:cxn ang="0">
                  <a:pos x="76" y="65"/>
                </a:cxn>
                <a:cxn ang="0">
                  <a:pos x="21" y="65"/>
                </a:cxn>
                <a:cxn ang="0">
                  <a:pos x="17" y="61"/>
                </a:cxn>
                <a:cxn ang="0">
                  <a:pos x="21" y="57"/>
                </a:cxn>
                <a:cxn ang="0">
                  <a:pos x="76" y="57"/>
                </a:cxn>
                <a:cxn ang="0">
                  <a:pos x="80" y="61"/>
                </a:cxn>
                <a:cxn ang="0">
                  <a:pos x="76" y="65"/>
                </a:cxn>
                <a:cxn ang="0">
                  <a:pos x="76" y="46"/>
                </a:cxn>
                <a:cxn ang="0">
                  <a:pos x="21" y="46"/>
                </a:cxn>
                <a:cxn ang="0">
                  <a:pos x="17" y="42"/>
                </a:cxn>
                <a:cxn ang="0">
                  <a:pos x="21" y="38"/>
                </a:cxn>
                <a:cxn ang="0">
                  <a:pos x="76" y="38"/>
                </a:cxn>
                <a:cxn ang="0">
                  <a:pos x="80" y="42"/>
                </a:cxn>
                <a:cxn ang="0">
                  <a:pos x="76" y="46"/>
                </a:cxn>
              </a:cxnLst>
              <a:rect l="0" t="0" r="r" b="b"/>
              <a:pathLst>
                <a:path w="97" h="123">
                  <a:moveTo>
                    <a:pt x="92" y="0"/>
                  </a:moveTo>
                  <a:cubicBezTo>
                    <a:pt x="31" y="0"/>
                    <a:pt x="31" y="0"/>
                    <a:pt x="31" y="0"/>
                  </a:cubicBezTo>
                  <a:cubicBezTo>
                    <a:pt x="29" y="0"/>
                    <a:pt x="25" y="2"/>
                    <a:pt x="23" y="4"/>
                  </a:cubicBezTo>
                  <a:cubicBezTo>
                    <a:pt x="3" y="23"/>
                    <a:pt x="3" y="23"/>
                    <a:pt x="3" y="23"/>
                  </a:cubicBezTo>
                  <a:cubicBezTo>
                    <a:pt x="1" y="25"/>
                    <a:pt x="0" y="29"/>
                    <a:pt x="0" y="32"/>
                  </a:cubicBezTo>
                  <a:cubicBezTo>
                    <a:pt x="0" y="118"/>
                    <a:pt x="0" y="118"/>
                    <a:pt x="0" y="118"/>
                  </a:cubicBezTo>
                  <a:cubicBezTo>
                    <a:pt x="0" y="121"/>
                    <a:pt x="2" y="123"/>
                    <a:pt x="5" y="123"/>
                  </a:cubicBezTo>
                  <a:cubicBezTo>
                    <a:pt x="92" y="123"/>
                    <a:pt x="92" y="123"/>
                    <a:pt x="92" y="123"/>
                  </a:cubicBezTo>
                  <a:cubicBezTo>
                    <a:pt x="94" y="123"/>
                    <a:pt x="97" y="121"/>
                    <a:pt x="97" y="118"/>
                  </a:cubicBezTo>
                  <a:cubicBezTo>
                    <a:pt x="97" y="5"/>
                    <a:pt x="97" y="5"/>
                    <a:pt x="97" y="5"/>
                  </a:cubicBezTo>
                  <a:cubicBezTo>
                    <a:pt x="97" y="2"/>
                    <a:pt x="94" y="0"/>
                    <a:pt x="92" y="0"/>
                  </a:cubicBezTo>
                  <a:close/>
                  <a:moveTo>
                    <a:pt x="30" y="7"/>
                  </a:moveTo>
                  <a:cubicBezTo>
                    <a:pt x="30" y="7"/>
                    <a:pt x="30" y="7"/>
                    <a:pt x="30" y="7"/>
                  </a:cubicBezTo>
                  <a:cubicBezTo>
                    <a:pt x="30" y="29"/>
                    <a:pt x="30" y="29"/>
                    <a:pt x="30" y="29"/>
                  </a:cubicBezTo>
                  <a:cubicBezTo>
                    <a:pt x="8" y="29"/>
                    <a:pt x="8" y="29"/>
                    <a:pt x="8" y="29"/>
                  </a:cubicBezTo>
                  <a:lnTo>
                    <a:pt x="30" y="7"/>
                  </a:lnTo>
                  <a:close/>
                  <a:moveTo>
                    <a:pt x="76" y="104"/>
                  </a:moveTo>
                  <a:cubicBezTo>
                    <a:pt x="21" y="104"/>
                    <a:pt x="21" y="104"/>
                    <a:pt x="21" y="104"/>
                  </a:cubicBezTo>
                  <a:cubicBezTo>
                    <a:pt x="19" y="104"/>
                    <a:pt x="17" y="102"/>
                    <a:pt x="17" y="100"/>
                  </a:cubicBezTo>
                  <a:cubicBezTo>
                    <a:pt x="17" y="98"/>
                    <a:pt x="19" y="96"/>
                    <a:pt x="21" y="96"/>
                  </a:cubicBezTo>
                  <a:cubicBezTo>
                    <a:pt x="76" y="96"/>
                    <a:pt x="76" y="96"/>
                    <a:pt x="76" y="96"/>
                  </a:cubicBezTo>
                  <a:cubicBezTo>
                    <a:pt x="78" y="96"/>
                    <a:pt x="80" y="98"/>
                    <a:pt x="80" y="100"/>
                  </a:cubicBezTo>
                  <a:cubicBezTo>
                    <a:pt x="80" y="102"/>
                    <a:pt x="78" y="104"/>
                    <a:pt x="76" y="104"/>
                  </a:cubicBezTo>
                  <a:close/>
                  <a:moveTo>
                    <a:pt x="76" y="84"/>
                  </a:moveTo>
                  <a:cubicBezTo>
                    <a:pt x="21" y="84"/>
                    <a:pt x="21" y="84"/>
                    <a:pt x="21" y="84"/>
                  </a:cubicBezTo>
                  <a:cubicBezTo>
                    <a:pt x="19" y="84"/>
                    <a:pt x="17" y="83"/>
                    <a:pt x="17" y="80"/>
                  </a:cubicBezTo>
                  <a:cubicBezTo>
                    <a:pt x="17" y="78"/>
                    <a:pt x="19" y="76"/>
                    <a:pt x="21" y="76"/>
                  </a:cubicBezTo>
                  <a:cubicBezTo>
                    <a:pt x="76" y="76"/>
                    <a:pt x="76" y="76"/>
                    <a:pt x="76" y="76"/>
                  </a:cubicBezTo>
                  <a:cubicBezTo>
                    <a:pt x="78" y="76"/>
                    <a:pt x="80" y="78"/>
                    <a:pt x="80" y="80"/>
                  </a:cubicBezTo>
                  <a:cubicBezTo>
                    <a:pt x="80" y="83"/>
                    <a:pt x="78" y="84"/>
                    <a:pt x="76" y="84"/>
                  </a:cubicBezTo>
                  <a:close/>
                  <a:moveTo>
                    <a:pt x="76" y="65"/>
                  </a:moveTo>
                  <a:cubicBezTo>
                    <a:pt x="21" y="65"/>
                    <a:pt x="21" y="65"/>
                    <a:pt x="21" y="65"/>
                  </a:cubicBezTo>
                  <a:cubicBezTo>
                    <a:pt x="19" y="65"/>
                    <a:pt x="17" y="63"/>
                    <a:pt x="17" y="61"/>
                  </a:cubicBezTo>
                  <a:cubicBezTo>
                    <a:pt x="17" y="58"/>
                    <a:pt x="19" y="57"/>
                    <a:pt x="21" y="57"/>
                  </a:cubicBezTo>
                  <a:cubicBezTo>
                    <a:pt x="76" y="57"/>
                    <a:pt x="76" y="57"/>
                    <a:pt x="76" y="57"/>
                  </a:cubicBezTo>
                  <a:cubicBezTo>
                    <a:pt x="78" y="57"/>
                    <a:pt x="80" y="58"/>
                    <a:pt x="80" y="61"/>
                  </a:cubicBezTo>
                  <a:cubicBezTo>
                    <a:pt x="80" y="63"/>
                    <a:pt x="78" y="65"/>
                    <a:pt x="76" y="65"/>
                  </a:cubicBezTo>
                  <a:close/>
                  <a:moveTo>
                    <a:pt x="76" y="46"/>
                  </a:moveTo>
                  <a:cubicBezTo>
                    <a:pt x="21" y="46"/>
                    <a:pt x="21" y="46"/>
                    <a:pt x="21" y="46"/>
                  </a:cubicBezTo>
                  <a:cubicBezTo>
                    <a:pt x="19" y="46"/>
                    <a:pt x="17" y="44"/>
                    <a:pt x="17" y="42"/>
                  </a:cubicBezTo>
                  <a:cubicBezTo>
                    <a:pt x="17" y="40"/>
                    <a:pt x="19" y="38"/>
                    <a:pt x="21" y="38"/>
                  </a:cubicBezTo>
                  <a:cubicBezTo>
                    <a:pt x="76" y="38"/>
                    <a:pt x="76" y="38"/>
                    <a:pt x="76" y="38"/>
                  </a:cubicBezTo>
                  <a:cubicBezTo>
                    <a:pt x="78" y="38"/>
                    <a:pt x="80" y="40"/>
                    <a:pt x="80" y="42"/>
                  </a:cubicBezTo>
                  <a:cubicBezTo>
                    <a:pt x="80" y="44"/>
                    <a:pt x="78" y="46"/>
                    <a:pt x="76" y="46"/>
                  </a:cubicBezTo>
                  <a:close/>
                </a:path>
              </a:pathLst>
            </a:custGeom>
            <a:solidFill>
              <a:srgbClr val="FFFFFF"/>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a:p>
          </p:txBody>
        </p:sp>
      </p:grpSp>
      <p:grpSp>
        <p:nvGrpSpPr>
          <p:cNvPr id="103" name="Group 102"/>
          <p:cNvGrpSpPr/>
          <p:nvPr/>
        </p:nvGrpSpPr>
        <p:grpSpPr>
          <a:xfrm>
            <a:off x="3400403" y="4331094"/>
            <a:ext cx="470998" cy="470994"/>
            <a:chOff x="-1224760" y="4320462"/>
            <a:chExt cx="470998" cy="470994"/>
          </a:xfrm>
        </p:grpSpPr>
        <p:grpSp>
          <p:nvGrpSpPr>
            <p:cNvPr id="92" name="Group 91"/>
            <p:cNvGrpSpPr/>
            <p:nvPr/>
          </p:nvGrpSpPr>
          <p:grpSpPr>
            <a:xfrm>
              <a:off x="-1224760" y="4320462"/>
              <a:ext cx="470998" cy="470994"/>
              <a:chOff x="2935584" y="5064072"/>
              <a:chExt cx="1364251" cy="1364248"/>
            </a:xfrm>
          </p:grpSpPr>
          <p:sp>
            <p:nvSpPr>
              <p:cNvPr id="96" name="Oval 95"/>
              <p:cNvSpPr/>
              <p:nvPr/>
            </p:nvSpPr>
            <p:spPr>
              <a:xfrm>
                <a:off x="2935584" y="5064072"/>
                <a:ext cx="1364251" cy="1364248"/>
              </a:xfrm>
              <a:prstGeom prst="ellipse">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400" kern="0" dirty="0">
                  <a:solidFill>
                    <a:srgbClr val="000000"/>
                  </a:solidFill>
                  <a:latin typeface="Arial" charset="0"/>
                </a:endParaRPr>
              </a:p>
            </p:txBody>
          </p:sp>
          <p:sp>
            <p:nvSpPr>
              <p:cNvPr id="97" name="Oval 96"/>
              <p:cNvSpPr/>
              <p:nvPr/>
            </p:nvSpPr>
            <p:spPr>
              <a:xfrm>
                <a:off x="3049628" y="5173225"/>
                <a:ext cx="1127824" cy="1127822"/>
              </a:xfrm>
              <a:prstGeom prst="ellipse">
                <a:avLst/>
              </a:prstGeom>
              <a:gradFill flip="none" rotWithShape="1">
                <a:gsLst>
                  <a:gs pos="0">
                    <a:schemeClr val="accent5">
                      <a:lumMod val="60000"/>
                    </a:schemeClr>
                  </a:gs>
                  <a:gs pos="49000">
                    <a:schemeClr val="accent5">
                      <a:lumMod val="75000"/>
                    </a:schemeClr>
                  </a:gs>
                  <a:gs pos="100000">
                    <a:schemeClr val="accent5">
                      <a:lumMod val="87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2800" kern="0" dirty="0">
                  <a:solidFill>
                    <a:srgbClr val="000000"/>
                  </a:solidFill>
                  <a:latin typeface="Arial" charset="0"/>
                </a:endParaRPr>
              </a:p>
            </p:txBody>
          </p:sp>
        </p:grpSp>
        <p:sp>
          <p:nvSpPr>
            <p:cNvPr id="93" name="Freeform 362"/>
            <p:cNvSpPr>
              <a:spLocks/>
            </p:cNvSpPr>
            <p:nvPr/>
          </p:nvSpPr>
          <p:spPr bwMode="auto">
            <a:xfrm>
              <a:off x="-1078622" y="4478932"/>
              <a:ext cx="174807" cy="212600"/>
            </a:xfrm>
            <a:custGeom>
              <a:avLst/>
              <a:gdLst/>
              <a:ahLst/>
              <a:cxnLst>
                <a:cxn ang="0">
                  <a:pos x="84" y="322"/>
                </a:cxn>
                <a:cxn ang="0">
                  <a:pos x="5" y="146"/>
                </a:cxn>
                <a:cxn ang="0">
                  <a:pos x="46" y="116"/>
                </a:cxn>
                <a:cxn ang="0">
                  <a:pos x="73" y="188"/>
                </a:cxn>
                <a:cxn ang="0">
                  <a:pos x="72" y="30"/>
                </a:cxn>
                <a:cxn ang="0">
                  <a:pos x="100" y="0"/>
                </a:cxn>
                <a:cxn ang="0">
                  <a:pos x="132" y="30"/>
                </a:cxn>
                <a:cxn ang="0">
                  <a:pos x="132" y="74"/>
                </a:cxn>
                <a:cxn ang="0">
                  <a:pos x="132" y="127"/>
                </a:cxn>
                <a:cxn ang="0">
                  <a:pos x="135" y="71"/>
                </a:cxn>
                <a:cxn ang="0">
                  <a:pos x="172" y="127"/>
                </a:cxn>
                <a:cxn ang="0">
                  <a:pos x="177" y="88"/>
                </a:cxn>
                <a:cxn ang="0">
                  <a:pos x="220" y="144"/>
                </a:cxn>
                <a:cxn ang="0">
                  <a:pos x="222" y="105"/>
                </a:cxn>
                <a:cxn ang="0">
                  <a:pos x="266" y="136"/>
                </a:cxn>
                <a:cxn ang="0">
                  <a:pos x="264" y="264"/>
                </a:cxn>
                <a:cxn ang="0">
                  <a:pos x="243" y="319"/>
                </a:cxn>
                <a:cxn ang="0">
                  <a:pos x="84" y="322"/>
                </a:cxn>
              </a:cxnLst>
              <a:rect l="0" t="0" r="r" b="b"/>
              <a:pathLst>
                <a:path w="267" h="325">
                  <a:moveTo>
                    <a:pt x="84" y="322"/>
                  </a:moveTo>
                  <a:cubicBezTo>
                    <a:pt x="84" y="322"/>
                    <a:pt x="10" y="188"/>
                    <a:pt x="5" y="146"/>
                  </a:cubicBezTo>
                  <a:cubicBezTo>
                    <a:pt x="0" y="104"/>
                    <a:pt x="40" y="111"/>
                    <a:pt x="46" y="116"/>
                  </a:cubicBezTo>
                  <a:cubicBezTo>
                    <a:pt x="52" y="120"/>
                    <a:pt x="72" y="143"/>
                    <a:pt x="73" y="188"/>
                  </a:cubicBezTo>
                  <a:cubicBezTo>
                    <a:pt x="72" y="30"/>
                    <a:pt x="72" y="30"/>
                    <a:pt x="72" y="30"/>
                  </a:cubicBezTo>
                  <a:cubicBezTo>
                    <a:pt x="72" y="30"/>
                    <a:pt x="71" y="0"/>
                    <a:pt x="100" y="0"/>
                  </a:cubicBezTo>
                  <a:cubicBezTo>
                    <a:pt x="130" y="0"/>
                    <a:pt x="132" y="30"/>
                    <a:pt x="132" y="30"/>
                  </a:cubicBezTo>
                  <a:cubicBezTo>
                    <a:pt x="132" y="74"/>
                    <a:pt x="132" y="74"/>
                    <a:pt x="132" y="74"/>
                  </a:cubicBezTo>
                  <a:cubicBezTo>
                    <a:pt x="132" y="127"/>
                    <a:pt x="132" y="127"/>
                    <a:pt x="132" y="127"/>
                  </a:cubicBezTo>
                  <a:cubicBezTo>
                    <a:pt x="135" y="71"/>
                    <a:pt x="135" y="71"/>
                    <a:pt x="135" y="71"/>
                  </a:cubicBezTo>
                  <a:cubicBezTo>
                    <a:pt x="135" y="71"/>
                    <a:pt x="179" y="57"/>
                    <a:pt x="172" y="127"/>
                  </a:cubicBezTo>
                  <a:cubicBezTo>
                    <a:pt x="177" y="88"/>
                    <a:pt x="177" y="88"/>
                    <a:pt x="177" y="88"/>
                  </a:cubicBezTo>
                  <a:cubicBezTo>
                    <a:pt x="177" y="88"/>
                    <a:pt x="222" y="68"/>
                    <a:pt x="220" y="144"/>
                  </a:cubicBezTo>
                  <a:cubicBezTo>
                    <a:pt x="222" y="105"/>
                    <a:pt x="222" y="105"/>
                    <a:pt x="222" y="105"/>
                  </a:cubicBezTo>
                  <a:cubicBezTo>
                    <a:pt x="222" y="105"/>
                    <a:pt x="266" y="92"/>
                    <a:pt x="266" y="136"/>
                  </a:cubicBezTo>
                  <a:cubicBezTo>
                    <a:pt x="267" y="179"/>
                    <a:pt x="264" y="264"/>
                    <a:pt x="264" y="264"/>
                  </a:cubicBezTo>
                  <a:cubicBezTo>
                    <a:pt x="264" y="264"/>
                    <a:pt x="258" y="300"/>
                    <a:pt x="243" y="319"/>
                  </a:cubicBezTo>
                  <a:cubicBezTo>
                    <a:pt x="238" y="325"/>
                    <a:pt x="84" y="322"/>
                    <a:pt x="84" y="322"/>
                  </a:cubicBezTo>
                  <a:close/>
                </a:path>
              </a:pathLst>
            </a:custGeom>
            <a:solidFill>
              <a:schemeClr val="bg1"/>
            </a:solidFill>
            <a:ln w="9525">
              <a:noFill/>
              <a:round/>
              <a:headEnd/>
              <a:tailEnd/>
            </a:ln>
            <a:effectLst/>
          </p:spPr>
          <p:txBody>
            <a:bodyPr/>
            <a:lstStyle/>
            <a:p>
              <a:pPr>
                <a:defRPr/>
              </a:pPr>
              <a:endParaRPr lang="en-US"/>
            </a:p>
          </p:txBody>
        </p:sp>
        <p:sp>
          <p:nvSpPr>
            <p:cNvPr id="94" name="Oval 93"/>
            <p:cNvSpPr/>
            <p:nvPr/>
          </p:nvSpPr>
          <p:spPr>
            <a:xfrm>
              <a:off x="-1103883" y="4405033"/>
              <a:ext cx="184489" cy="184486"/>
            </a:xfrm>
            <a:prstGeom prst="ellipse">
              <a:avLst/>
            </a:prstGeom>
            <a:gradFill flip="none" rotWithShape="1">
              <a:gsLst>
                <a:gs pos="1000">
                  <a:schemeClr val="accent6">
                    <a:lumMod val="50000"/>
                    <a:alpha val="0"/>
                  </a:schemeClr>
                </a:gs>
                <a:gs pos="100000">
                  <a:schemeClr val="bg1">
                    <a:alpha val="51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95" name="Oval 94"/>
            <p:cNvSpPr/>
            <p:nvPr/>
          </p:nvSpPr>
          <p:spPr>
            <a:xfrm>
              <a:off x="-1065114" y="4443803"/>
              <a:ext cx="106950" cy="106948"/>
            </a:xfrm>
            <a:prstGeom prst="ellipse">
              <a:avLst/>
            </a:prstGeom>
            <a:gradFill flip="none" rotWithShape="1">
              <a:gsLst>
                <a:gs pos="1000">
                  <a:schemeClr val="accent6">
                    <a:lumMod val="50000"/>
                    <a:alpha val="0"/>
                  </a:schemeClr>
                </a:gs>
                <a:gs pos="100000">
                  <a:schemeClr val="bg1">
                    <a:alpha val="51000"/>
                  </a:scheme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grpSp>
      <p:sp>
        <p:nvSpPr>
          <p:cNvPr id="45" name="TextBox 44"/>
          <p:cNvSpPr txBox="1"/>
          <p:nvPr/>
        </p:nvSpPr>
        <p:spPr>
          <a:xfrm>
            <a:off x="3878145" y="3718700"/>
            <a:ext cx="1810274" cy="461665"/>
          </a:xfrm>
          <a:prstGeom prst="rect">
            <a:avLst/>
          </a:prstGeom>
          <a:noFill/>
        </p:spPr>
        <p:txBody>
          <a:bodyPr wrap="square" rtlCol="0">
            <a:spAutoFit/>
          </a:bodyPr>
          <a:lstStyle/>
          <a:p>
            <a:r>
              <a:rPr lang="en-US" sz="1200" b="1" dirty="0" smtClean="0">
                <a:solidFill>
                  <a:schemeClr val="tx1">
                    <a:lumMod val="75000"/>
                    <a:lumOff val="25000"/>
                  </a:schemeClr>
                </a:solidFill>
              </a:rPr>
              <a:t>Content</a:t>
            </a:r>
            <a:br>
              <a:rPr lang="en-US" sz="1200" b="1" dirty="0" smtClean="0">
                <a:solidFill>
                  <a:schemeClr val="tx1">
                    <a:lumMod val="75000"/>
                    <a:lumOff val="25000"/>
                  </a:schemeClr>
                </a:solidFill>
              </a:rPr>
            </a:br>
            <a:r>
              <a:rPr lang="en-US" sz="1200" b="1" dirty="0" smtClean="0">
                <a:solidFill>
                  <a:schemeClr val="tx1">
                    <a:lumMod val="75000"/>
                    <a:lumOff val="25000"/>
                  </a:schemeClr>
                </a:solidFill>
              </a:rPr>
              <a:t>Management System</a:t>
            </a:r>
            <a:endParaRPr lang="en-US" sz="1200" b="1" dirty="0">
              <a:solidFill>
                <a:schemeClr val="tx1">
                  <a:lumMod val="75000"/>
                  <a:lumOff val="25000"/>
                </a:schemeClr>
              </a:solidFill>
            </a:endParaRPr>
          </a:p>
        </p:txBody>
      </p:sp>
      <p:sp>
        <p:nvSpPr>
          <p:cNvPr id="88" name="TextBox 87"/>
          <p:cNvSpPr txBox="1"/>
          <p:nvPr/>
        </p:nvSpPr>
        <p:spPr>
          <a:xfrm>
            <a:off x="3878145" y="2624447"/>
            <a:ext cx="1743928" cy="276999"/>
          </a:xfrm>
          <a:prstGeom prst="rect">
            <a:avLst/>
          </a:prstGeom>
          <a:noFill/>
        </p:spPr>
        <p:txBody>
          <a:bodyPr wrap="square" rtlCol="0">
            <a:spAutoFit/>
          </a:bodyPr>
          <a:lstStyle/>
          <a:p>
            <a:r>
              <a:rPr lang="en-US" sz="1200" b="1" dirty="0" err="1" smtClean="0">
                <a:solidFill>
                  <a:schemeClr val="tx1">
                    <a:lumMod val="75000"/>
                    <a:lumOff val="25000"/>
                  </a:schemeClr>
                </a:solidFill>
              </a:rPr>
              <a:t>LibCentral</a:t>
            </a:r>
            <a:endParaRPr lang="en-US" sz="1200" b="1" dirty="0">
              <a:solidFill>
                <a:schemeClr val="tx1">
                  <a:lumMod val="75000"/>
                  <a:lumOff val="25000"/>
                </a:schemeClr>
              </a:solidFill>
            </a:endParaRPr>
          </a:p>
        </p:txBody>
      </p:sp>
      <p:sp>
        <p:nvSpPr>
          <p:cNvPr id="89" name="TextBox 88"/>
          <p:cNvSpPr txBox="1"/>
          <p:nvPr/>
        </p:nvSpPr>
        <p:spPr>
          <a:xfrm>
            <a:off x="3878145" y="5020219"/>
            <a:ext cx="1253728" cy="276999"/>
          </a:xfrm>
          <a:prstGeom prst="rect">
            <a:avLst/>
          </a:prstGeom>
          <a:noFill/>
        </p:spPr>
        <p:txBody>
          <a:bodyPr wrap="square" rtlCol="0">
            <a:spAutoFit/>
          </a:bodyPr>
          <a:lstStyle/>
          <a:p>
            <a:r>
              <a:rPr lang="en-US" sz="1200" b="1" dirty="0" smtClean="0">
                <a:solidFill>
                  <a:schemeClr val="tx1">
                    <a:lumMod val="75000"/>
                    <a:lumOff val="25000"/>
                  </a:schemeClr>
                </a:solidFill>
              </a:rPr>
              <a:t>New Reader</a:t>
            </a:r>
            <a:endParaRPr lang="en-US" sz="1200" b="1" dirty="0">
              <a:solidFill>
                <a:schemeClr val="tx1">
                  <a:lumMod val="75000"/>
                  <a:lumOff val="25000"/>
                </a:schemeClr>
              </a:solidFill>
            </a:endParaRPr>
          </a:p>
        </p:txBody>
      </p:sp>
      <p:sp>
        <p:nvSpPr>
          <p:cNvPr id="77" name="TextBox 76"/>
          <p:cNvSpPr txBox="1"/>
          <p:nvPr/>
        </p:nvSpPr>
        <p:spPr>
          <a:xfrm>
            <a:off x="3878145" y="3109519"/>
            <a:ext cx="1743928" cy="461665"/>
          </a:xfrm>
          <a:prstGeom prst="rect">
            <a:avLst/>
          </a:prstGeom>
          <a:noFill/>
        </p:spPr>
        <p:txBody>
          <a:bodyPr wrap="square" rtlCol="0">
            <a:spAutoFit/>
          </a:bodyPr>
          <a:lstStyle/>
          <a:p>
            <a:r>
              <a:rPr lang="en-US" sz="1200" b="1" dirty="0" smtClean="0">
                <a:solidFill>
                  <a:schemeClr val="tx1">
                    <a:lumMod val="75000"/>
                    <a:lumOff val="25000"/>
                  </a:schemeClr>
                </a:solidFill>
              </a:rPr>
              <a:t>Advanced Reporting</a:t>
            </a:r>
            <a:br>
              <a:rPr lang="en-US" sz="1200" b="1" dirty="0" smtClean="0">
                <a:solidFill>
                  <a:schemeClr val="tx1">
                    <a:lumMod val="75000"/>
                    <a:lumOff val="25000"/>
                  </a:schemeClr>
                </a:solidFill>
              </a:rPr>
            </a:br>
            <a:r>
              <a:rPr lang="en-US" sz="1200" b="1" dirty="0" smtClean="0">
                <a:solidFill>
                  <a:schemeClr val="tx1">
                    <a:lumMod val="75000"/>
                    <a:lumOff val="25000"/>
                  </a:schemeClr>
                </a:solidFill>
              </a:rPr>
              <a:t>&amp; Librarian tools</a:t>
            </a:r>
            <a:endParaRPr lang="en-US" sz="1200" b="1" dirty="0">
              <a:solidFill>
                <a:schemeClr val="tx1">
                  <a:lumMod val="75000"/>
                  <a:lumOff val="25000"/>
                </a:schemeClr>
              </a:solidFill>
            </a:endParaRPr>
          </a:p>
        </p:txBody>
      </p:sp>
      <p:sp>
        <p:nvSpPr>
          <p:cNvPr id="78" name="TextBox 77"/>
          <p:cNvSpPr txBox="1"/>
          <p:nvPr/>
        </p:nvSpPr>
        <p:spPr>
          <a:xfrm>
            <a:off x="3878145" y="4354677"/>
            <a:ext cx="888952" cy="461665"/>
          </a:xfrm>
          <a:prstGeom prst="rect">
            <a:avLst/>
          </a:prstGeom>
          <a:noFill/>
        </p:spPr>
        <p:txBody>
          <a:bodyPr wrap="square" rtlCol="0">
            <a:spAutoFit/>
          </a:bodyPr>
          <a:lstStyle/>
          <a:p>
            <a:r>
              <a:rPr lang="en-US" sz="1200" b="1" dirty="0" smtClean="0">
                <a:solidFill>
                  <a:schemeClr val="tx1">
                    <a:lumMod val="75000"/>
                    <a:lumOff val="25000"/>
                  </a:schemeClr>
                </a:solidFill>
              </a:rPr>
              <a:t>Complete Patron UI</a:t>
            </a:r>
            <a:endParaRPr lang="en-US" sz="1200" b="1" dirty="0">
              <a:solidFill>
                <a:schemeClr val="tx1">
                  <a:lumMod val="75000"/>
                  <a:lumOff val="25000"/>
                </a:schemeClr>
              </a:solidFill>
            </a:endParaRPr>
          </a:p>
        </p:txBody>
      </p:sp>
      <p:grpSp>
        <p:nvGrpSpPr>
          <p:cNvPr id="127" name="Group 126"/>
          <p:cNvGrpSpPr/>
          <p:nvPr/>
        </p:nvGrpSpPr>
        <p:grpSpPr>
          <a:xfrm>
            <a:off x="3407883" y="2535166"/>
            <a:ext cx="455562" cy="455560"/>
            <a:chOff x="6332902" y="5053170"/>
            <a:chExt cx="602288" cy="602286"/>
          </a:xfrm>
        </p:grpSpPr>
        <p:grpSp>
          <p:nvGrpSpPr>
            <p:cNvPr id="128" name="Group 127"/>
            <p:cNvGrpSpPr/>
            <p:nvPr/>
          </p:nvGrpSpPr>
          <p:grpSpPr>
            <a:xfrm>
              <a:off x="6332902" y="5053170"/>
              <a:ext cx="602288" cy="602286"/>
              <a:chOff x="2935584" y="5064072"/>
              <a:chExt cx="1364251" cy="1364248"/>
            </a:xfrm>
          </p:grpSpPr>
          <p:sp>
            <p:nvSpPr>
              <p:cNvPr id="136" name="Oval 135"/>
              <p:cNvSpPr/>
              <p:nvPr/>
            </p:nvSpPr>
            <p:spPr>
              <a:xfrm>
                <a:off x="2935584" y="5064072"/>
                <a:ext cx="1364251" cy="1364248"/>
              </a:xfrm>
              <a:prstGeom prst="ellipse">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400" kern="0" dirty="0">
                  <a:solidFill>
                    <a:srgbClr val="000000"/>
                  </a:solidFill>
                  <a:latin typeface="Arial" charset="0"/>
                </a:endParaRPr>
              </a:p>
            </p:txBody>
          </p:sp>
          <p:sp>
            <p:nvSpPr>
              <p:cNvPr id="137" name="Oval 136"/>
              <p:cNvSpPr/>
              <p:nvPr/>
            </p:nvSpPr>
            <p:spPr>
              <a:xfrm>
                <a:off x="3049628" y="5173225"/>
                <a:ext cx="1127824" cy="1127822"/>
              </a:xfrm>
              <a:prstGeom prst="ellipse">
                <a:avLst/>
              </a:prstGeom>
              <a:gradFill flip="none" rotWithShape="1">
                <a:gsLst>
                  <a:gs pos="0">
                    <a:schemeClr val="accent5">
                      <a:lumMod val="60000"/>
                    </a:schemeClr>
                  </a:gs>
                  <a:gs pos="49000">
                    <a:schemeClr val="accent5">
                      <a:lumMod val="75000"/>
                    </a:schemeClr>
                  </a:gs>
                  <a:gs pos="100000">
                    <a:schemeClr val="accent5">
                      <a:lumMod val="87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2800" kern="0" dirty="0">
                  <a:solidFill>
                    <a:srgbClr val="000000"/>
                  </a:solidFill>
                  <a:latin typeface="Arial" charset="0"/>
                </a:endParaRPr>
              </a:p>
            </p:txBody>
          </p:sp>
        </p:grpSp>
        <p:grpSp>
          <p:nvGrpSpPr>
            <p:cNvPr id="129" name="Group 1026"/>
            <p:cNvGrpSpPr/>
            <p:nvPr/>
          </p:nvGrpSpPr>
          <p:grpSpPr>
            <a:xfrm>
              <a:off x="6527570" y="5200789"/>
              <a:ext cx="229490" cy="296474"/>
              <a:chOff x="6527570" y="5200789"/>
              <a:chExt cx="229490" cy="296474"/>
            </a:xfrm>
          </p:grpSpPr>
          <p:sp>
            <p:nvSpPr>
              <p:cNvPr id="130" name="Freeform 6"/>
              <p:cNvSpPr>
                <a:spLocks noEditPoints="1"/>
              </p:cNvSpPr>
              <p:nvPr/>
            </p:nvSpPr>
            <p:spPr bwMode="auto">
              <a:xfrm>
                <a:off x="6527570" y="5200789"/>
                <a:ext cx="229490" cy="296474"/>
              </a:xfrm>
              <a:custGeom>
                <a:avLst/>
                <a:gdLst/>
                <a:ahLst/>
                <a:cxnLst>
                  <a:cxn ang="0">
                    <a:pos x="535" y="1200"/>
                  </a:cxn>
                  <a:cxn ang="0">
                    <a:pos x="476" y="1259"/>
                  </a:cxn>
                  <a:cxn ang="0">
                    <a:pos x="535" y="1317"/>
                  </a:cxn>
                  <a:cxn ang="0">
                    <a:pos x="593" y="1259"/>
                  </a:cxn>
                  <a:cxn ang="0">
                    <a:pos x="535" y="1200"/>
                  </a:cxn>
                  <a:cxn ang="0">
                    <a:pos x="1021" y="0"/>
                  </a:cxn>
                  <a:cxn ang="0">
                    <a:pos x="48" y="0"/>
                  </a:cxn>
                  <a:cxn ang="0">
                    <a:pos x="0" y="48"/>
                  </a:cxn>
                  <a:cxn ang="0">
                    <a:pos x="0" y="1333"/>
                  </a:cxn>
                  <a:cxn ang="0">
                    <a:pos x="48" y="1381"/>
                  </a:cxn>
                  <a:cxn ang="0">
                    <a:pos x="1021" y="1381"/>
                  </a:cxn>
                  <a:cxn ang="0">
                    <a:pos x="1069" y="1333"/>
                  </a:cxn>
                  <a:cxn ang="0">
                    <a:pos x="1069" y="48"/>
                  </a:cxn>
                  <a:cxn ang="0">
                    <a:pos x="1021" y="0"/>
                  </a:cxn>
                  <a:cxn ang="0">
                    <a:pos x="445" y="77"/>
                  </a:cxn>
                  <a:cxn ang="0">
                    <a:pos x="625" y="77"/>
                  </a:cxn>
                  <a:cxn ang="0">
                    <a:pos x="632" y="84"/>
                  </a:cxn>
                  <a:cxn ang="0">
                    <a:pos x="625" y="91"/>
                  </a:cxn>
                  <a:cxn ang="0">
                    <a:pos x="445" y="91"/>
                  </a:cxn>
                  <a:cxn ang="0">
                    <a:pos x="437" y="84"/>
                  </a:cxn>
                  <a:cxn ang="0">
                    <a:pos x="445" y="77"/>
                  </a:cxn>
                  <a:cxn ang="0">
                    <a:pos x="535" y="1333"/>
                  </a:cxn>
                  <a:cxn ang="0">
                    <a:pos x="460" y="1259"/>
                  </a:cxn>
                  <a:cxn ang="0">
                    <a:pos x="535" y="1184"/>
                  </a:cxn>
                  <a:cxn ang="0">
                    <a:pos x="609" y="1259"/>
                  </a:cxn>
                  <a:cxn ang="0">
                    <a:pos x="535" y="1333"/>
                  </a:cxn>
                  <a:cxn ang="0">
                    <a:pos x="989" y="1135"/>
                  </a:cxn>
                  <a:cxn ang="0">
                    <a:pos x="80" y="1135"/>
                  </a:cxn>
                  <a:cxn ang="0">
                    <a:pos x="80" y="156"/>
                  </a:cxn>
                  <a:cxn ang="0">
                    <a:pos x="989" y="156"/>
                  </a:cxn>
                  <a:cxn ang="0">
                    <a:pos x="989" y="1135"/>
                  </a:cxn>
                </a:cxnLst>
                <a:rect l="0" t="0" r="r" b="b"/>
                <a:pathLst>
                  <a:path w="1069" h="1381">
                    <a:moveTo>
                      <a:pt x="535" y="1200"/>
                    </a:moveTo>
                    <a:cubicBezTo>
                      <a:pt x="502" y="1200"/>
                      <a:pt x="476" y="1226"/>
                      <a:pt x="476" y="1259"/>
                    </a:cubicBezTo>
                    <a:cubicBezTo>
                      <a:pt x="476" y="1291"/>
                      <a:pt x="502" y="1317"/>
                      <a:pt x="535" y="1317"/>
                    </a:cubicBezTo>
                    <a:cubicBezTo>
                      <a:pt x="567" y="1317"/>
                      <a:pt x="593" y="1291"/>
                      <a:pt x="593" y="1259"/>
                    </a:cubicBezTo>
                    <a:cubicBezTo>
                      <a:pt x="593" y="1226"/>
                      <a:pt x="567" y="1200"/>
                      <a:pt x="535" y="1200"/>
                    </a:cubicBezTo>
                    <a:close/>
                    <a:moveTo>
                      <a:pt x="1021" y="0"/>
                    </a:moveTo>
                    <a:cubicBezTo>
                      <a:pt x="48" y="0"/>
                      <a:pt x="48" y="0"/>
                      <a:pt x="48" y="0"/>
                    </a:cubicBezTo>
                    <a:cubicBezTo>
                      <a:pt x="21" y="0"/>
                      <a:pt x="0" y="21"/>
                      <a:pt x="0" y="48"/>
                    </a:cubicBezTo>
                    <a:cubicBezTo>
                      <a:pt x="0" y="1333"/>
                      <a:pt x="0" y="1333"/>
                      <a:pt x="0" y="1333"/>
                    </a:cubicBezTo>
                    <a:cubicBezTo>
                      <a:pt x="0" y="1360"/>
                      <a:pt x="21" y="1381"/>
                      <a:pt x="48" y="1381"/>
                    </a:cubicBezTo>
                    <a:cubicBezTo>
                      <a:pt x="1021" y="1381"/>
                      <a:pt x="1021" y="1381"/>
                      <a:pt x="1021" y="1381"/>
                    </a:cubicBezTo>
                    <a:cubicBezTo>
                      <a:pt x="1048" y="1381"/>
                      <a:pt x="1069" y="1360"/>
                      <a:pt x="1069" y="1333"/>
                    </a:cubicBezTo>
                    <a:cubicBezTo>
                      <a:pt x="1069" y="48"/>
                      <a:pt x="1069" y="48"/>
                      <a:pt x="1069" y="48"/>
                    </a:cubicBezTo>
                    <a:cubicBezTo>
                      <a:pt x="1069" y="21"/>
                      <a:pt x="1048" y="0"/>
                      <a:pt x="1021" y="0"/>
                    </a:cubicBezTo>
                    <a:close/>
                    <a:moveTo>
                      <a:pt x="445" y="77"/>
                    </a:moveTo>
                    <a:cubicBezTo>
                      <a:pt x="625" y="77"/>
                      <a:pt x="625" y="77"/>
                      <a:pt x="625" y="77"/>
                    </a:cubicBezTo>
                    <a:cubicBezTo>
                      <a:pt x="630" y="77"/>
                      <a:pt x="632" y="80"/>
                      <a:pt x="632" y="84"/>
                    </a:cubicBezTo>
                    <a:cubicBezTo>
                      <a:pt x="632" y="88"/>
                      <a:pt x="630" y="91"/>
                      <a:pt x="625" y="91"/>
                    </a:cubicBezTo>
                    <a:cubicBezTo>
                      <a:pt x="445" y="91"/>
                      <a:pt x="445" y="91"/>
                      <a:pt x="445" y="91"/>
                    </a:cubicBezTo>
                    <a:cubicBezTo>
                      <a:pt x="441" y="91"/>
                      <a:pt x="437" y="88"/>
                      <a:pt x="437" y="84"/>
                    </a:cubicBezTo>
                    <a:cubicBezTo>
                      <a:pt x="437" y="80"/>
                      <a:pt x="441" y="77"/>
                      <a:pt x="445" y="77"/>
                    </a:cubicBezTo>
                    <a:close/>
                    <a:moveTo>
                      <a:pt x="535" y="1333"/>
                    </a:moveTo>
                    <a:cubicBezTo>
                      <a:pt x="493" y="1333"/>
                      <a:pt x="460" y="1300"/>
                      <a:pt x="460" y="1259"/>
                    </a:cubicBezTo>
                    <a:cubicBezTo>
                      <a:pt x="460" y="1217"/>
                      <a:pt x="493" y="1184"/>
                      <a:pt x="535" y="1184"/>
                    </a:cubicBezTo>
                    <a:cubicBezTo>
                      <a:pt x="576" y="1184"/>
                      <a:pt x="609" y="1217"/>
                      <a:pt x="609" y="1259"/>
                    </a:cubicBezTo>
                    <a:cubicBezTo>
                      <a:pt x="609" y="1300"/>
                      <a:pt x="576" y="1333"/>
                      <a:pt x="535" y="1333"/>
                    </a:cubicBezTo>
                    <a:close/>
                    <a:moveTo>
                      <a:pt x="989" y="1135"/>
                    </a:moveTo>
                    <a:cubicBezTo>
                      <a:pt x="80" y="1135"/>
                      <a:pt x="80" y="1135"/>
                      <a:pt x="80" y="1135"/>
                    </a:cubicBezTo>
                    <a:cubicBezTo>
                      <a:pt x="80" y="156"/>
                      <a:pt x="80" y="156"/>
                      <a:pt x="80" y="156"/>
                    </a:cubicBezTo>
                    <a:cubicBezTo>
                      <a:pt x="989" y="156"/>
                      <a:pt x="989" y="156"/>
                      <a:pt x="989" y="156"/>
                    </a:cubicBezTo>
                    <a:lnTo>
                      <a:pt x="989" y="1135"/>
                    </a:lnTo>
                    <a:close/>
                  </a:path>
                </a:pathLst>
              </a:custGeom>
              <a:solidFill>
                <a:schemeClr val="bg1"/>
              </a:solidFill>
              <a:ln w="9525">
                <a:noFill/>
                <a:round/>
                <a:headEnd/>
                <a:tailEnd/>
              </a:ln>
              <a:effectLst/>
            </p:spPr>
            <p:txBody>
              <a:bodyPr vert="horz" wrap="square" lIns="91440" tIns="45720" rIns="91440" bIns="45720" numCol="1" anchor="t" anchorCtr="0" compatLnSpc="1">
                <a:prstTxWarp prst="textNoShape">
                  <a:avLst/>
                </a:prstTxWarp>
              </a:bodyPr>
              <a:lstStyle/>
              <a:p>
                <a:pPr>
                  <a:defRPr/>
                </a:pPr>
                <a:endParaRPr lang="en-US"/>
              </a:p>
            </p:txBody>
          </p:sp>
          <p:cxnSp>
            <p:nvCxnSpPr>
              <p:cNvPr id="131" name="Straight Connector 130"/>
              <p:cNvCxnSpPr/>
              <p:nvPr/>
            </p:nvCxnSpPr>
            <p:spPr>
              <a:xfrm>
                <a:off x="6568830" y="5263661"/>
                <a:ext cx="13677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6568830" y="5299807"/>
                <a:ext cx="13677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6568830" y="5335953"/>
                <a:ext cx="13677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6568830" y="5372099"/>
                <a:ext cx="13677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6568830" y="5408246"/>
                <a:ext cx="7815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98" name="Group 97"/>
          <p:cNvGrpSpPr/>
          <p:nvPr/>
        </p:nvGrpSpPr>
        <p:grpSpPr>
          <a:xfrm>
            <a:off x="3408245" y="4930938"/>
            <a:ext cx="455562" cy="455560"/>
            <a:chOff x="3407883" y="2508158"/>
            <a:chExt cx="455562" cy="455560"/>
          </a:xfrm>
        </p:grpSpPr>
        <p:grpSp>
          <p:nvGrpSpPr>
            <p:cNvPr id="139" name="Group 119"/>
            <p:cNvGrpSpPr/>
            <p:nvPr/>
          </p:nvGrpSpPr>
          <p:grpSpPr>
            <a:xfrm>
              <a:off x="3407883" y="2508158"/>
              <a:ext cx="455562" cy="455560"/>
              <a:chOff x="2935584" y="5064072"/>
              <a:chExt cx="1364251" cy="1364248"/>
            </a:xfrm>
          </p:grpSpPr>
          <p:sp>
            <p:nvSpPr>
              <p:cNvPr id="141" name="Oval 140"/>
              <p:cNvSpPr/>
              <p:nvPr/>
            </p:nvSpPr>
            <p:spPr>
              <a:xfrm>
                <a:off x="2935584" y="5064072"/>
                <a:ext cx="1364251" cy="1364248"/>
              </a:xfrm>
              <a:prstGeom prst="ellipse">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400" kern="0" dirty="0">
                  <a:solidFill>
                    <a:srgbClr val="000000"/>
                  </a:solidFill>
                  <a:latin typeface="Arial" charset="0"/>
                </a:endParaRPr>
              </a:p>
            </p:txBody>
          </p:sp>
          <p:sp>
            <p:nvSpPr>
              <p:cNvPr id="142" name="Oval 141"/>
              <p:cNvSpPr/>
              <p:nvPr/>
            </p:nvSpPr>
            <p:spPr>
              <a:xfrm>
                <a:off x="3049628" y="5173225"/>
                <a:ext cx="1127824" cy="1127822"/>
              </a:xfrm>
              <a:prstGeom prst="ellipse">
                <a:avLst/>
              </a:prstGeom>
              <a:gradFill flip="none" rotWithShape="1">
                <a:gsLst>
                  <a:gs pos="0">
                    <a:schemeClr val="accent5">
                      <a:lumMod val="60000"/>
                    </a:schemeClr>
                  </a:gs>
                  <a:gs pos="49000">
                    <a:schemeClr val="accent5">
                      <a:lumMod val="75000"/>
                    </a:schemeClr>
                  </a:gs>
                  <a:gs pos="100000">
                    <a:schemeClr val="accent5">
                      <a:lumMod val="87000"/>
                    </a:schemeClr>
                  </a:gs>
                </a:gsLst>
                <a:lin ang="16200000" scaled="1"/>
                <a:tileRect/>
              </a:gra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2800" kern="0" dirty="0">
                  <a:solidFill>
                    <a:srgbClr val="000000"/>
                  </a:solidFill>
                  <a:latin typeface="Arial" charset="0"/>
                </a:endParaRPr>
              </a:p>
            </p:txBody>
          </p:sp>
        </p:grpSp>
        <p:pic>
          <p:nvPicPr>
            <p:cNvPr id="1027" name="Picture 3"/>
            <p:cNvPicPr>
              <a:picLocks noChangeAspect="1" noChangeArrowheads="1"/>
            </p:cNvPicPr>
            <p:nvPr/>
          </p:nvPicPr>
          <p:blipFill>
            <a:blip r:embed="rId6"/>
            <a:srcRect/>
            <a:stretch>
              <a:fillRect/>
            </a:stretch>
          </p:blipFill>
          <p:spPr bwMode="auto">
            <a:xfrm>
              <a:off x="3509436" y="2596139"/>
              <a:ext cx="256620" cy="256620"/>
            </a:xfrm>
            <a:prstGeom prst="rect">
              <a:avLst/>
            </a:prstGeom>
            <a:noFill/>
            <a:ln w="9525">
              <a:noFill/>
              <a:miter lim="800000"/>
              <a:headEnd/>
              <a:tailEnd/>
            </a:ln>
            <a:effectLst/>
          </p:spPr>
        </p:pic>
      </p:grpSp>
      <p:grpSp>
        <p:nvGrpSpPr>
          <p:cNvPr id="4" name="Group 3"/>
          <p:cNvGrpSpPr/>
          <p:nvPr/>
        </p:nvGrpSpPr>
        <p:grpSpPr>
          <a:xfrm rot="10800000">
            <a:off x="5721547" y="2011882"/>
            <a:ext cx="1440263" cy="4094351"/>
            <a:chOff x="4505009" y="1405224"/>
            <a:chExt cx="1440263" cy="4094351"/>
          </a:xfrm>
        </p:grpSpPr>
        <p:pic>
          <p:nvPicPr>
            <p:cNvPr id="101" name="shad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69047" y="1511550"/>
              <a:ext cx="276225" cy="3988025"/>
            </a:xfrm>
            <a:prstGeom prst="rect">
              <a:avLst/>
            </a:prstGeom>
          </p:spPr>
        </p:pic>
        <p:sp>
          <p:nvSpPr>
            <p:cNvPr id="102" name="Rectangle 101"/>
            <p:cNvSpPr/>
            <p:nvPr/>
          </p:nvSpPr>
          <p:spPr>
            <a:xfrm>
              <a:off x="4505009" y="1405224"/>
              <a:ext cx="1329915" cy="40776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8" name="Rectangle 107"/>
          <p:cNvSpPr/>
          <p:nvPr/>
        </p:nvSpPr>
        <p:spPr>
          <a:xfrm>
            <a:off x="6752823" y="2011882"/>
            <a:ext cx="1210588" cy="461665"/>
          </a:xfrm>
          <a:prstGeom prst="rect">
            <a:avLst/>
          </a:prstGeom>
        </p:spPr>
        <p:txBody>
          <a:bodyPr wrap="none">
            <a:spAutoFit/>
          </a:bodyPr>
          <a:lstStyle/>
          <a:p>
            <a:pPr algn="ctr"/>
            <a:r>
              <a:rPr lang="en-US" sz="2400" b="1" dirty="0" smtClean="0">
                <a:solidFill>
                  <a:schemeClr val="bg1">
                    <a:lumMod val="50000"/>
                  </a:schemeClr>
                </a:solidFill>
              </a:rPr>
              <a:t>Choice</a:t>
            </a:r>
            <a:endParaRPr lang="en-US" sz="2400" b="1" dirty="0">
              <a:solidFill>
                <a:schemeClr val="bg1">
                  <a:lumMod val="50000"/>
                </a:schemeClr>
              </a:solidFill>
            </a:endParaRPr>
          </a:p>
        </p:txBody>
      </p:sp>
      <p:sp>
        <p:nvSpPr>
          <p:cNvPr id="109" name="Rectangle 108"/>
          <p:cNvSpPr/>
          <p:nvPr/>
        </p:nvSpPr>
        <p:spPr>
          <a:xfrm>
            <a:off x="6489129" y="3091935"/>
            <a:ext cx="1737976" cy="461665"/>
          </a:xfrm>
          <a:prstGeom prst="rect">
            <a:avLst/>
          </a:prstGeom>
        </p:spPr>
        <p:txBody>
          <a:bodyPr wrap="none">
            <a:spAutoFit/>
          </a:bodyPr>
          <a:lstStyle/>
          <a:p>
            <a:pPr algn="ctr"/>
            <a:r>
              <a:rPr lang="en-US" sz="2400" b="1" dirty="0" smtClean="0">
                <a:solidFill>
                  <a:schemeClr val="bg1">
                    <a:lumMod val="50000"/>
                  </a:schemeClr>
                </a:solidFill>
              </a:rPr>
              <a:t>Innovation</a:t>
            </a:r>
            <a:endParaRPr lang="en-US" sz="2400" b="1" dirty="0">
              <a:solidFill>
                <a:schemeClr val="bg1">
                  <a:lumMod val="50000"/>
                </a:schemeClr>
              </a:solidFill>
            </a:endParaRPr>
          </a:p>
        </p:txBody>
      </p:sp>
      <p:sp>
        <p:nvSpPr>
          <p:cNvPr id="110" name="Rectangle 109"/>
          <p:cNvSpPr/>
          <p:nvPr/>
        </p:nvSpPr>
        <p:spPr>
          <a:xfrm>
            <a:off x="6471496" y="4171987"/>
            <a:ext cx="1773242" cy="461665"/>
          </a:xfrm>
          <a:prstGeom prst="rect">
            <a:avLst/>
          </a:prstGeom>
        </p:spPr>
        <p:txBody>
          <a:bodyPr wrap="none">
            <a:spAutoFit/>
          </a:bodyPr>
          <a:lstStyle/>
          <a:p>
            <a:pPr algn="ctr"/>
            <a:r>
              <a:rPr lang="en-US" sz="2400" b="1" dirty="0" smtClean="0">
                <a:solidFill>
                  <a:schemeClr val="bg1">
                    <a:lumMod val="50000"/>
                  </a:schemeClr>
                </a:solidFill>
              </a:rPr>
              <a:t>Integration</a:t>
            </a:r>
            <a:endParaRPr lang="en-US" sz="2400" b="1" dirty="0">
              <a:solidFill>
                <a:schemeClr val="bg1">
                  <a:lumMod val="50000"/>
                </a:schemeClr>
              </a:solidFill>
            </a:endParaRPr>
          </a:p>
        </p:txBody>
      </p:sp>
      <p:sp>
        <p:nvSpPr>
          <p:cNvPr id="111" name="Rectangle 110"/>
          <p:cNvSpPr/>
          <p:nvPr/>
        </p:nvSpPr>
        <p:spPr>
          <a:xfrm>
            <a:off x="6676680" y="5252038"/>
            <a:ext cx="1362874" cy="461665"/>
          </a:xfrm>
          <a:prstGeom prst="rect">
            <a:avLst/>
          </a:prstGeom>
        </p:spPr>
        <p:txBody>
          <a:bodyPr wrap="none">
            <a:spAutoFit/>
          </a:bodyPr>
          <a:lstStyle/>
          <a:p>
            <a:pPr algn="ctr"/>
            <a:r>
              <a:rPr lang="en-US" sz="2400" b="1" dirty="0" smtClean="0">
                <a:solidFill>
                  <a:schemeClr val="bg1">
                    <a:lumMod val="50000"/>
                  </a:schemeClr>
                </a:solidFill>
              </a:rPr>
              <a:t>Support</a:t>
            </a:r>
            <a:endParaRPr lang="en-US" sz="2400" b="1" dirty="0">
              <a:solidFill>
                <a:schemeClr val="bg1">
                  <a:lumMod val="50000"/>
                </a:schemeClr>
              </a:solidFill>
            </a:endParaRPr>
          </a:p>
        </p:txBody>
      </p:sp>
      <p:cxnSp>
        <p:nvCxnSpPr>
          <p:cNvPr id="113" name="Straight Connector 112"/>
          <p:cNvCxnSpPr/>
          <p:nvPr/>
        </p:nvCxnSpPr>
        <p:spPr>
          <a:xfrm>
            <a:off x="6433778" y="2782741"/>
            <a:ext cx="1848678"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433778" y="3862793"/>
            <a:ext cx="1848678"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6433778" y="4942845"/>
            <a:ext cx="1848678" cy="0"/>
          </a:xfrm>
          <a:prstGeom prst="line">
            <a:avLst/>
          </a:prstGeom>
          <a:ln w="1270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4"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82"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6</a:t>
            </a:fld>
            <a:endParaRPr lang="en-US" sz="1200" dirty="0"/>
          </a:p>
        </p:txBody>
      </p:sp>
    </p:spTree>
    <p:extLst>
      <p:ext uri="{BB962C8B-B14F-4D97-AF65-F5344CB8AC3E}">
        <p14:creationId xmlns:p14="http://schemas.microsoft.com/office/powerpoint/2010/main" val="83706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10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wipe(left)">
                                      <p:cBhvr>
                                        <p:cTn id="10" dur="1000"/>
                                        <p:tgtEl>
                                          <p:spTgt spid="107"/>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79"/>
                                        </p:tgtEl>
                                        <p:attrNameLst>
                                          <p:attrName>style.visibility</p:attrName>
                                        </p:attrNameLst>
                                      </p:cBhvr>
                                      <p:to>
                                        <p:strVal val="visible"/>
                                      </p:to>
                                    </p:set>
                                    <p:animEffect transition="in" filter="wipe(left)">
                                      <p:cBhvr>
                                        <p:cTn id="13" dur="500"/>
                                        <p:tgtEl>
                                          <p:spTgt spid="79"/>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80"/>
                                        </p:tgtEl>
                                        <p:attrNameLst>
                                          <p:attrName>style.visibility</p:attrName>
                                        </p:attrNameLst>
                                      </p:cBhvr>
                                      <p:to>
                                        <p:strVal val="visible"/>
                                      </p:to>
                                    </p:set>
                                    <p:animEffect transition="in" filter="wipe(left)">
                                      <p:cBhvr>
                                        <p:cTn id="16" dur="500"/>
                                        <p:tgtEl>
                                          <p:spTgt spid="80"/>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81"/>
                                        </p:tgtEl>
                                        <p:attrNameLst>
                                          <p:attrName>style.visibility</p:attrName>
                                        </p:attrNameLst>
                                      </p:cBhvr>
                                      <p:to>
                                        <p:strVal val="visible"/>
                                      </p:to>
                                    </p:set>
                                    <p:animEffect transition="in" filter="wipe(left)">
                                      <p:cBhvr>
                                        <p:cTn id="19" dur="500"/>
                                        <p:tgtEl>
                                          <p:spTgt spid="81"/>
                                        </p:tgtEl>
                                      </p:cBhvr>
                                    </p:animEffect>
                                  </p:childTnLst>
                                </p:cTn>
                              </p:par>
                              <p:par>
                                <p:cTn id="20" presetID="53" presetClass="entr" presetSubtype="0" fill="hold" nodeType="withEffect">
                                  <p:stCondLst>
                                    <p:cond delay="0"/>
                                  </p:stCondLst>
                                  <p:childTnLst>
                                    <p:set>
                                      <p:cBhvr>
                                        <p:cTn id="21" dur="1" fill="hold">
                                          <p:stCondLst>
                                            <p:cond delay="0"/>
                                          </p:stCondLst>
                                        </p:cTn>
                                        <p:tgtEl>
                                          <p:spTgt spid="127"/>
                                        </p:tgtEl>
                                        <p:attrNameLst>
                                          <p:attrName>style.visibility</p:attrName>
                                        </p:attrNameLst>
                                      </p:cBhvr>
                                      <p:to>
                                        <p:strVal val="visible"/>
                                      </p:to>
                                    </p:set>
                                    <p:anim calcmode="lin" valueType="num">
                                      <p:cBhvr>
                                        <p:cTn id="22" dur="500" fill="hold"/>
                                        <p:tgtEl>
                                          <p:spTgt spid="127"/>
                                        </p:tgtEl>
                                        <p:attrNameLst>
                                          <p:attrName>ppt_w</p:attrName>
                                        </p:attrNameLst>
                                      </p:cBhvr>
                                      <p:tavLst>
                                        <p:tav tm="0">
                                          <p:val>
                                            <p:fltVal val="0"/>
                                          </p:val>
                                        </p:tav>
                                        <p:tav tm="100000">
                                          <p:val>
                                            <p:strVal val="#ppt_w"/>
                                          </p:val>
                                        </p:tav>
                                      </p:tavLst>
                                    </p:anim>
                                    <p:anim calcmode="lin" valueType="num">
                                      <p:cBhvr>
                                        <p:cTn id="23" dur="500" fill="hold"/>
                                        <p:tgtEl>
                                          <p:spTgt spid="127"/>
                                        </p:tgtEl>
                                        <p:attrNameLst>
                                          <p:attrName>ppt_h</p:attrName>
                                        </p:attrNameLst>
                                      </p:cBhvr>
                                      <p:tavLst>
                                        <p:tav tm="0">
                                          <p:val>
                                            <p:fltVal val="0"/>
                                          </p:val>
                                        </p:tav>
                                        <p:tav tm="100000">
                                          <p:val>
                                            <p:strVal val="#ppt_h"/>
                                          </p:val>
                                        </p:tav>
                                      </p:tavLst>
                                    </p:anim>
                                    <p:animEffect transition="in" filter="fade">
                                      <p:cBhvr>
                                        <p:cTn id="24" dur="500"/>
                                        <p:tgtEl>
                                          <p:spTgt spid="127"/>
                                        </p:tgtEl>
                                      </p:cBhvr>
                                    </p:animEffect>
                                  </p:childTnLst>
                                </p:cTn>
                              </p:par>
                              <p:par>
                                <p:cTn id="25" presetID="53" presetClass="entr" presetSubtype="0" fill="hold" nodeType="withEffect">
                                  <p:stCondLst>
                                    <p:cond delay="0"/>
                                  </p:stCondLst>
                                  <p:childTnLst>
                                    <p:set>
                                      <p:cBhvr>
                                        <p:cTn id="26" dur="1" fill="hold">
                                          <p:stCondLst>
                                            <p:cond delay="0"/>
                                          </p:stCondLst>
                                        </p:cTn>
                                        <p:tgtEl>
                                          <p:spTgt spid="105"/>
                                        </p:tgtEl>
                                        <p:attrNameLst>
                                          <p:attrName>style.visibility</p:attrName>
                                        </p:attrNameLst>
                                      </p:cBhvr>
                                      <p:to>
                                        <p:strVal val="visible"/>
                                      </p:to>
                                    </p:set>
                                    <p:anim calcmode="lin" valueType="num">
                                      <p:cBhvr>
                                        <p:cTn id="27" dur="500" fill="hold"/>
                                        <p:tgtEl>
                                          <p:spTgt spid="105"/>
                                        </p:tgtEl>
                                        <p:attrNameLst>
                                          <p:attrName>ppt_w</p:attrName>
                                        </p:attrNameLst>
                                      </p:cBhvr>
                                      <p:tavLst>
                                        <p:tav tm="0">
                                          <p:val>
                                            <p:fltVal val="0"/>
                                          </p:val>
                                        </p:tav>
                                        <p:tav tm="100000">
                                          <p:val>
                                            <p:strVal val="#ppt_w"/>
                                          </p:val>
                                        </p:tav>
                                      </p:tavLst>
                                    </p:anim>
                                    <p:anim calcmode="lin" valueType="num">
                                      <p:cBhvr>
                                        <p:cTn id="28" dur="500" fill="hold"/>
                                        <p:tgtEl>
                                          <p:spTgt spid="105"/>
                                        </p:tgtEl>
                                        <p:attrNameLst>
                                          <p:attrName>ppt_h</p:attrName>
                                        </p:attrNameLst>
                                      </p:cBhvr>
                                      <p:tavLst>
                                        <p:tav tm="0">
                                          <p:val>
                                            <p:fltVal val="0"/>
                                          </p:val>
                                        </p:tav>
                                        <p:tav tm="100000">
                                          <p:val>
                                            <p:strVal val="#ppt_h"/>
                                          </p:val>
                                        </p:tav>
                                      </p:tavLst>
                                    </p:anim>
                                    <p:animEffect transition="in" filter="fade">
                                      <p:cBhvr>
                                        <p:cTn id="29" dur="500"/>
                                        <p:tgtEl>
                                          <p:spTgt spid="105"/>
                                        </p:tgtEl>
                                      </p:cBhvr>
                                    </p:animEffect>
                                  </p:childTnLst>
                                </p:cTn>
                              </p:par>
                              <p:par>
                                <p:cTn id="30" presetID="53" presetClass="entr" presetSubtype="0" fill="hold" nodeType="withEffect">
                                  <p:stCondLst>
                                    <p:cond delay="0"/>
                                  </p:stCondLst>
                                  <p:childTnLst>
                                    <p:set>
                                      <p:cBhvr>
                                        <p:cTn id="31" dur="1" fill="hold">
                                          <p:stCondLst>
                                            <p:cond delay="0"/>
                                          </p:stCondLst>
                                        </p:cTn>
                                        <p:tgtEl>
                                          <p:spTgt spid="104"/>
                                        </p:tgtEl>
                                        <p:attrNameLst>
                                          <p:attrName>style.visibility</p:attrName>
                                        </p:attrNameLst>
                                      </p:cBhvr>
                                      <p:to>
                                        <p:strVal val="visible"/>
                                      </p:to>
                                    </p:set>
                                    <p:anim calcmode="lin" valueType="num">
                                      <p:cBhvr>
                                        <p:cTn id="32" dur="500" fill="hold"/>
                                        <p:tgtEl>
                                          <p:spTgt spid="104"/>
                                        </p:tgtEl>
                                        <p:attrNameLst>
                                          <p:attrName>ppt_w</p:attrName>
                                        </p:attrNameLst>
                                      </p:cBhvr>
                                      <p:tavLst>
                                        <p:tav tm="0">
                                          <p:val>
                                            <p:fltVal val="0"/>
                                          </p:val>
                                        </p:tav>
                                        <p:tav tm="100000">
                                          <p:val>
                                            <p:strVal val="#ppt_w"/>
                                          </p:val>
                                        </p:tav>
                                      </p:tavLst>
                                    </p:anim>
                                    <p:anim calcmode="lin" valueType="num">
                                      <p:cBhvr>
                                        <p:cTn id="33" dur="500" fill="hold"/>
                                        <p:tgtEl>
                                          <p:spTgt spid="104"/>
                                        </p:tgtEl>
                                        <p:attrNameLst>
                                          <p:attrName>ppt_h</p:attrName>
                                        </p:attrNameLst>
                                      </p:cBhvr>
                                      <p:tavLst>
                                        <p:tav tm="0">
                                          <p:val>
                                            <p:fltVal val="0"/>
                                          </p:val>
                                        </p:tav>
                                        <p:tav tm="100000">
                                          <p:val>
                                            <p:strVal val="#ppt_h"/>
                                          </p:val>
                                        </p:tav>
                                      </p:tavLst>
                                    </p:anim>
                                    <p:animEffect transition="in" filter="fade">
                                      <p:cBhvr>
                                        <p:cTn id="34" dur="500"/>
                                        <p:tgtEl>
                                          <p:spTgt spid="104"/>
                                        </p:tgtEl>
                                      </p:cBhvr>
                                    </p:animEffect>
                                  </p:childTnLst>
                                </p:cTn>
                              </p:par>
                              <p:par>
                                <p:cTn id="35" presetID="53"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p:cTn id="37" dur="500" fill="hold"/>
                                        <p:tgtEl>
                                          <p:spTgt spid="103"/>
                                        </p:tgtEl>
                                        <p:attrNameLst>
                                          <p:attrName>ppt_w</p:attrName>
                                        </p:attrNameLst>
                                      </p:cBhvr>
                                      <p:tavLst>
                                        <p:tav tm="0">
                                          <p:val>
                                            <p:fltVal val="0"/>
                                          </p:val>
                                        </p:tav>
                                        <p:tav tm="100000">
                                          <p:val>
                                            <p:strVal val="#ppt_w"/>
                                          </p:val>
                                        </p:tav>
                                      </p:tavLst>
                                    </p:anim>
                                    <p:anim calcmode="lin" valueType="num">
                                      <p:cBhvr>
                                        <p:cTn id="38" dur="500" fill="hold"/>
                                        <p:tgtEl>
                                          <p:spTgt spid="103"/>
                                        </p:tgtEl>
                                        <p:attrNameLst>
                                          <p:attrName>ppt_h</p:attrName>
                                        </p:attrNameLst>
                                      </p:cBhvr>
                                      <p:tavLst>
                                        <p:tav tm="0">
                                          <p:val>
                                            <p:fltVal val="0"/>
                                          </p:val>
                                        </p:tav>
                                        <p:tav tm="100000">
                                          <p:val>
                                            <p:strVal val="#ppt_h"/>
                                          </p:val>
                                        </p:tav>
                                      </p:tavLst>
                                    </p:anim>
                                    <p:animEffect transition="in" filter="fade">
                                      <p:cBhvr>
                                        <p:cTn id="39" dur="500"/>
                                        <p:tgtEl>
                                          <p:spTgt spid="103"/>
                                        </p:tgtEl>
                                      </p:cBhvr>
                                    </p:animEffect>
                                  </p:childTnLst>
                                </p:cTn>
                              </p:par>
                              <p:par>
                                <p:cTn id="40" presetID="53" presetClass="entr" presetSubtype="0" fill="hold" nodeType="with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500"/>
                                        <p:tgtEl>
                                          <p:spTgt spid="7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500"/>
                                        <p:tgtEl>
                                          <p:spTgt spid="89"/>
                                        </p:tgtEl>
                                      </p:cBhvr>
                                    </p:animEffect>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par>
                          <p:cTn id="64" fill="hold">
                            <p:stCondLst>
                              <p:cond delay="1500"/>
                            </p:stCondLst>
                            <p:childTnLst>
                              <p:par>
                                <p:cTn id="65" presetID="10" presetClass="entr" presetSubtype="0" fill="hold" grpId="0" nodeType="after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fade">
                                      <p:cBhvr>
                                        <p:cTn id="67" dur="500"/>
                                        <p:tgtEl>
                                          <p:spTgt spid="10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9"/>
                                        </p:tgtEl>
                                        <p:attrNameLst>
                                          <p:attrName>style.visibility</p:attrName>
                                        </p:attrNameLst>
                                      </p:cBhvr>
                                      <p:to>
                                        <p:strVal val="visible"/>
                                      </p:to>
                                    </p:set>
                                    <p:animEffect transition="in" filter="fade">
                                      <p:cBhvr>
                                        <p:cTn id="70" dur="500"/>
                                        <p:tgtEl>
                                          <p:spTgt spid="10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0"/>
                                        </p:tgtEl>
                                        <p:attrNameLst>
                                          <p:attrName>style.visibility</p:attrName>
                                        </p:attrNameLst>
                                      </p:cBhvr>
                                      <p:to>
                                        <p:strVal val="visible"/>
                                      </p:to>
                                    </p:set>
                                    <p:animEffect transition="in" filter="fade">
                                      <p:cBhvr>
                                        <p:cTn id="73" dur="500"/>
                                        <p:tgtEl>
                                          <p:spTgt spid="11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22" presetClass="entr" presetSubtype="8" fill="hold" nodeType="withEffect">
                                  <p:stCondLst>
                                    <p:cond delay="0"/>
                                  </p:stCondLst>
                                  <p:childTnLst>
                                    <p:set>
                                      <p:cBhvr>
                                        <p:cTn id="78" dur="1" fill="hold">
                                          <p:stCondLst>
                                            <p:cond delay="0"/>
                                          </p:stCondLst>
                                        </p:cTn>
                                        <p:tgtEl>
                                          <p:spTgt spid="113"/>
                                        </p:tgtEl>
                                        <p:attrNameLst>
                                          <p:attrName>style.visibility</p:attrName>
                                        </p:attrNameLst>
                                      </p:cBhvr>
                                      <p:to>
                                        <p:strVal val="visible"/>
                                      </p:to>
                                    </p:set>
                                    <p:animEffect transition="in" filter="wipe(left)">
                                      <p:cBhvr>
                                        <p:cTn id="79" dur="500"/>
                                        <p:tgtEl>
                                          <p:spTgt spid="113"/>
                                        </p:tgtEl>
                                      </p:cBhvr>
                                    </p:animEffect>
                                  </p:childTnLst>
                                </p:cTn>
                              </p:par>
                              <p:par>
                                <p:cTn id="80" presetID="22" presetClass="entr" presetSubtype="8" fill="hold" nodeType="withEffect">
                                  <p:stCondLst>
                                    <p:cond delay="0"/>
                                  </p:stCondLst>
                                  <p:childTnLst>
                                    <p:set>
                                      <p:cBhvr>
                                        <p:cTn id="81" dur="1" fill="hold">
                                          <p:stCondLst>
                                            <p:cond delay="0"/>
                                          </p:stCondLst>
                                        </p:cTn>
                                        <p:tgtEl>
                                          <p:spTgt spid="114"/>
                                        </p:tgtEl>
                                        <p:attrNameLst>
                                          <p:attrName>style.visibility</p:attrName>
                                        </p:attrNameLst>
                                      </p:cBhvr>
                                      <p:to>
                                        <p:strVal val="visible"/>
                                      </p:to>
                                    </p:set>
                                    <p:animEffect transition="in" filter="wipe(left)">
                                      <p:cBhvr>
                                        <p:cTn id="82" dur="500"/>
                                        <p:tgtEl>
                                          <p:spTgt spid="114"/>
                                        </p:tgtEl>
                                      </p:cBhvr>
                                    </p:animEffect>
                                  </p:childTnLst>
                                </p:cTn>
                              </p:par>
                              <p:par>
                                <p:cTn id="83" presetID="22" presetClass="entr" presetSubtype="8" fill="hold" nodeType="withEffect">
                                  <p:stCondLst>
                                    <p:cond delay="0"/>
                                  </p:stCondLst>
                                  <p:childTnLst>
                                    <p:set>
                                      <p:cBhvr>
                                        <p:cTn id="84" dur="1" fill="hold">
                                          <p:stCondLst>
                                            <p:cond delay="0"/>
                                          </p:stCondLst>
                                        </p:cTn>
                                        <p:tgtEl>
                                          <p:spTgt spid="115"/>
                                        </p:tgtEl>
                                        <p:attrNameLst>
                                          <p:attrName>style.visibility</p:attrName>
                                        </p:attrNameLst>
                                      </p:cBhvr>
                                      <p:to>
                                        <p:strVal val="visible"/>
                                      </p:to>
                                    </p:set>
                                    <p:animEffect transition="in" filter="wipe(left)">
                                      <p:cBhvr>
                                        <p:cTn id="8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animBg="1"/>
      <p:bldP spid="81" grpId="0" animBg="1"/>
      <p:bldP spid="45" grpId="0"/>
      <p:bldP spid="88" grpId="0"/>
      <p:bldP spid="89" grpId="0"/>
      <p:bldP spid="77" grpId="0"/>
      <p:bldP spid="78" grpId="0"/>
      <p:bldP spid="108" grpId="0"/>
      <p:bldP spid="109" grpId="0"/>
      <p:bldP spid="110" grpId="0"/>
      <p:bldP spid="1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p:cNvSpPr/>
          <p:nvPr/>
        </p:nvSpPr>
        <p:spPr>
          <a:xfrm>
            <a:off x="5449908" y="3418302"/>
            <a:ext cx="3233991" cy="255680"/>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109470" tIns="54734" rIns="109470" bIns="54734"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r>
              <a:rPr lang="en-US" sz="1100" kern="0" dirty="0" smtClean="0">
                <a:solidFill>
                  <a:schemeClr val="tx1"/>
                </a:solidFill>
                <a:latin typeface="Avenir Next Condensed Demi Bold"/>
                <a:cs typeface="Avenir Next Condensed Demi Bold"/>
              </a:rPr>
              <a:t>Content Updates for Combined Platform</a:t>
            </a:r>
            <a:endParaRPr lang="en-US" sz="1100" kern="0" dirty="0">
              <a:solidFill>
                <a:schemeClr val="tx1"/>
              </a:solidFill>
              <a:latin typeface="Avenir Next Condensed Demi Bold"/>
              <a:cs typeface="Avenir Next Condensed Demi Bold"/>
            </a:endParaRPr>
          </a:p>
        </p:txBody>
      </p:sp>
      <p:sp>
        <p:nvSpPr>
          <p:cNvPr id="76" name="Rectangle 75"/>
          <p:cNvSpPr/>
          <p:nvPr/>
        </p:nvSpPr>
        <p:spPr>
          <a:xfrm>
            <a:off x="33425" y="3417538"/>
            <a:ext cx="5427170" cy="255680"/>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109470" tIns="54734" rIns="109470" bIns="54734"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r>
              <a:rPr lang="en-US" sz="1100" kern="0" dirty="0">
                <a:solidFill>
                  <a:schemeClr val="tx1"/>
                </a:solidFill>
                <a:latin typeface="Avenir Next Condensed Demi Bold"/>
                <a:cs typeface="Avenir Next Condensed Demi Bold"/>
              </a:rPr>
              <a:t>Combine </a:t>
            </a:r>
            <a:r>
              <a:rPr lang="en-US" sz="1100" kern="0" dirty="0" smtClean="0">
                <a:solidFill>
                  <a:schemeClr val="tx1"/>
                </a:solidFill>
                <a:latin typeface="Avenir Next Condensed Demi Bold"/>
                <a:cs typeface="Avenir Next Condensed Demi Bold"/>
              </a:rPr>
              <a:t>ebrary &amp; EBL Content </a:t>
            </a:r>
            <a:r>
              <a:rPr lang="en-US" sz="1100" kern="0" dirty="0">
                <a:solidFill>
                  <a:schemeClr val="tx1"/>
                </a:solidFill>
                <a:latin typeface="Avenir Next Condensed Demi Bold"/>
                <a:cs typeface="Avenir Next Condensed Demi Bold"/>
              </a:rPr>
              <a:t>and Publisher Agreements</a:t>
            </a:r>
          </a:p>
        </p:txBody>
      </p:sp>
      <p:sp>
        <p:nvSpPr>
          <p:cNvPr id="13" name="Rounded Rectangle 12"/>
          <p:cNvSpPr/>
          <p:nvPr/>
        </p:nvSpPr>
        <p:spPr>
          <a:xfrm>
            <a:off x="2652054" y="3043534"/>
            <a:ext cx="6478435" cy="378280"/>
          </a:xfrm>
          <a:prstGeom prst="roundRect">
            <a:avLst/>
          </a:prstGeom>
          <a:solidFill>
            <a:srgbClr val="0066CC"/>
          </a:solidFill>
          <a:ln w="9525" cap="flat" cmpd="sng" algn="ctr">
            <a:noFill/>
            <a:prstDash val="solid"/>
            <a:round/>
            <a:headEnd type="none" w="med" len="med"/>
            <a:tailEnd type="none" w="med" len="med"/>
          </a:ln>
          <a:effectLst/>
        </p:spPr>
        <p:txBody>
          <a:bodyPr vert="horz" wrap="square" lIns="109470" tIns="54734" rIns="109470" bIns="54734"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endParaRPr lang="en-US" sz="1900" b="1" kern="0" dirty="0">
              <a:solidFill>
                <a:schemeClr val="bg1"/>
              </a:solidFill>
              <a:effectLst>
                <a:outerShdw blurRad="50800" dist="25400" dir="2700000" algn="tl" rotWithShape="0">
                  <a:prstClr val="black">
                    <a:alpha val="40000"/>
                  </a:prstClr>
                </a:outerShdw>
              </a:effectLst>
              <a:latin typeface="Arial" charset="0"/>
            </a:endParaRPr>
          </a:p>
        </p:txBody>
      </p:sp>
      <p:sp>
        <p:nvSpPr>
          <p:cNvPr id="10" name="Rounded Rectangle 9"/>
          <p:cNvSpPr/>
          <p:nvPr/>
        </p:nvSpPr>
        <p:spPr>
          <a:xfrm>
            <a:off x="33424" y="3039744"/>
            <a:ext cx="2601346" cy="378280"/>
          </a:xfrm>
          <a:prstGeom prst="roundRect">
            <a:avLst/>
          </a:prstGeom>
          <a:solidFill>
            <a:srgbClr val="0099FF"/>
          </a:solidFill>
          <a:ln w="9525" cap="flat" cmpd="sng" algn="ctr">
            <a:noFill/>
            <a:prstDash val="solid"/>
            <a:round/>
            <a:headEnd type="none" w="med" len="med"/>
            <a:tailEnd type="none" w="med" len="med"/>
          </a:ln>
          <a:effectLst/>
        </p:spPr>
        <p:txBody>
          <a:bodyPr vert="horz" wrap="square" lIns="109470" tIns="54734" rIns="109470" bIns="54734"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endParaRPr lang="en-US" sz="1900" b="1" kern="0" dirty="0">
              <a:solidFill>
                <a:schemeClr val="bg1"/>
              </a:solidFill>
              <a:effectLst>
                <a:outerShdw blurRad="50800" dist="25400" dir="2700000" algn="tl" rotWithShape="0">
                  <a:prstClr val="black">
                    <a:alpha val="40000"/>
                  </a:prstClr>
                </a:outerShdw>
              </a:effectLst>
              <a:latin typeface="Arial" charset="0"/>
            </a:endParaRPr>
          </a:p>
        </p:txBody>
      </p:sp>
      <p:pic>
        <p:nvPicPr>
          <p:cNvPr id="14" name="Picture 13" descr="Screen Shot 2013-11-03 at 9.54.39 PM.png"/>
          <p:cNvPicPr>
            <a:picLocks noChangeAspect="1"/>
          </p:cNvPicPr>
          <p:nvPr/>
        </p:nvPicPr>
        <p:blipFill rotWithShape="1">
          <a:blip r:embed="rId3">
            <a:extLst>
              <a:ext uri="{28A0092B-C50C-407E-A947-70E740481C1C}">
                <a14:useLocalDpi xmlns:a14="http://schemas.microsoft.com/office/drawing/2010/main" val="0"/>
              </a:ext>
            </a:extLst>
          </a:blip>
          <a:srcRect l="980" t="3743" r="83749" b="89165"/>
          <a:stretch/>
        </p:blipFill>
        <p:spPr>
          <a:xfrm>
            <a:off x="2867886" y="1654844"/>
            <a:ext cx="1175511" cy="418943"/>
          </a:xfrm>
          <a:prstGeom prst="rect">
            <a:avLst/>
          </a:prstGeom>
        </p:spPr>
      </p:pic>
      <p:sp>
        <p:nvSpPr>
          <p:cNvPr id="15" name="TextBox 14"/>
          <p:cNvSpPr txBox="1"/>
          <p:nvPr/>
        </p:nvSpPr>
        <p:spPr>
          <a:xfrm>
            <a:off x="2772485" y="2005408"/>
            <a:ext cx="2031534" cy="736604"/>
          </a:xfrm>
          <a:prstGeom prst="rect">
            <a:avLst/>
          </a:prstGeom>
          <a:noFill/>
        </p:spPr>
        <p:txBody>
          <a:bodyPr wrap="square" lIns="91432" tIns="45716" rIns="91432" bIns="45716" rtlCol="0">
            <a:spAutoFit/>
          </a:bodyPr>
          <a:lstStyle/>
          <a:p>
            <a:pPr>
              <a:lnSpc>
                <a:spcPct val="80000"/>
              </a:lnSpc>
              <a:spcAft>
                <a:spcPts val="400"/>
              </a:spcAft>
            </a:pPr>
            <a:endParaRPr lang="en-US" sz="1000" dirty="0" smtClean="0"/>
          </a:p>
          <a:p>
            <a:pPr>
              <a:lnSpc>
                <a:spcPct val="80000"/>
              </a:lnSpc>
              <a:spcAft>
                <a:spcPts val="400"/>
              </a:spcAft>
            </a:pPr>
            <a:r>
              <a:rPr lang="en-US" sz="1200" b="1" dirty="0" smtClean="0">
                <a:solidFill>
                  <a:srgbClr val="660066"/>
                </a:solidFill>
              </a:rPr>
              <a:t>New EBL LibCentral</a:t>
            </a:r>
          </a:p>
          <a:p>
            <a:pPr>
              <a:lnSpc>
                <a:spcPct val="80000"/>
              </a:lnSpc>
              <a:spcAft>
                <a:spcPts val="400"/>
              </a:spcAft>
            </a:pPr>
            <a:r>
              <a:rPr lang="en-US" sz="1100" dirty="0" smtClean="0"/>
              <a:t>Improved &amp; sophisticated  </a:t>
            </a:r>
            <a:r>
              <a:rPr lang="en-US" sz="1100" dirty="0"/>
              <a:t>l</a:t>
            </a:r>
            <a:r>
              <a:rPr lang="en-US" sz="1100" dirty="0" smtClean="0"/>
              <a:t>ibrarian functions</a:t>
            </a:r>
            <a:endParaRPr lang="en-US" sz="1100" dirty="0"/>
          </a:p>
        </p:txBody>
      </p:sp>
      <p:cxnSp>
        <p:nvCxnSpPr>
          <p:cNvPr id="17" name="Straight Connector 16"/>
          <p:cNvCxnSpPr/>
          <p:nvPr/>
        </p:nvCxnSpPr>
        <p:spPr>
          <a:xfrm>
            <a:off x="2800055" y="1642017"/>
            <a:ext cx="0" cy="136450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0197" y="3682796"/>
            <a:ext cx="0" cy="197371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9" name="Picture 18" descr="endstate.jpg"/>
          <p:cNvPicPr>
            <a:picLocks noChangeAspect="1"/>
          </p:cNvPicPr>
          <p:nvPr/>
        </p:nvPicPr>
        <p:blipFill rotWithShape="1">
          <a:blip r:embed="rId4" cstate="print">
            <a:extLst>
              <a:ext uri="{28A0092B-C50C-407E-A947-70E740481C1C}">
                <a14:useLocalDpi xmlns:a14="http://schemas.microsoft.com/office/drawing/2010/main" val="0"/>
              </a:ext>
            </a:extLst>
          </a:blip>
          <a:srcRect t="12743" r="75166" b="59902"/>
          <a:stretch/>
        </p:blipFill>
        <p:spPr>
          <a:xfrm>
            <a:off x="4039491" y="4777576"/>
            <a:ext cx="1109339" cy="878936"/>
          </a:xfrm>
          <a:prstGeom prst="rect">
            <a:avLst/>
          </a:prstGeom>
        </p:spPr>
      </p:pic>
      <p:sp>
        <p:nvSpPr>
          <p:cNvPr id="21" name="TextBox 20"/>
          <p:cNvSpPr txBox="1"/>
          <p:nvPr/>
        </p:nvSpPr>
        <p:spPr>
          <a:xfrm>
            <a:off x="3544477" y="4160766"/>
            <a:ext cx="1654812" cy="562197"/>
          </a:xfrm>
          <a:prstGeom prst="rect">
            <a:avLst/>
          </a:prstGeom>
          <a:noFill/>
        </p:spPr>
        <p:txBody>
          <a:bodyPr wrap="square" lIns="91432" tIns="45716" rIns="91432" bIns="45716" rtlCol="0">
            <a:spAutoFit/>
          </a:bodyPr>
          <a:lstStyle/>
          <a:p>
            <a:pPr algn="r">
              <a:lnSpc>
                <a:spcPct val="80000"/>
              </a:lnSpc>
              <a:spcAft>
                <a:spcPts val="400"/>
              </a:spcAft>
            </a:pPr>
            <a:r>
              <a:rPr lang="en-US" sz="1200" b="1" dirty="0" smtClean="0"/>
              <a:t>New ebrary Reader</a:t>
            </a:r>
          </a:p>
          <a:p>
            <a:pPr algn="r">
              <a:lnSpc>
                <a:spcPct val="80000"/>
              </a:lnSpc>
              <a:spcAft>
                <a:spcPts val="400"/>
              </a:spcAft>
            </a:pPr>
            <a:r>
              <a:rPr lang="en-US" sz="1100" dirty="0" smtClean="0"/>
              <a:t>Modern design &amp; intuitive navigation</a:t>
            </a:r>
            <a:endParaRPr lang="en-US" sz="1100" dirty="0"/>
          </a:p>
        </p:txBody>
      </p:sp>
      <p:pic>
        <p:nvPicPr>
          <p:cNvPr id="22" name="Picture 15"/>
          <p:cNvPicPr>
            <a:picLocks noChangeAspect="1"/>
          </p:cNvPicPr>
          <p:nvPr/>
        </p:nvPicPr>
        <p:blipFill rotWithShape="1">
          <a:blip r:embed="rId5">
            <a:extLst>
              <a:ext uri="{28A0092B-C50C-407E-A947-70E740481C1C}">
                <a14:useLocalDpi xmlns:a14="http://schemas.microsoft.com/office/drawing/2010/main" val="0"/>
              </a:ext>
            </a:extLst>
          </a:blip>
          <a:srcRect l="-1" r="65817" b="23771"/>
          <a:stretch/>
        </p:blipFill>
        <p:spPr bwMode="auto">
          <a:xfrm>
            <a:off x="151723" y="3834327"/>
            <a:ext cx="612650" cy="57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kribero\Dropbox\Marketing\Images\EBL\Logos\Past Logos\Current logo\EBL Button Logo\Full Colour\EBL button.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51" y="2400272"/>
            <a:ext cx="521906" cy="52190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11695" y="1930193"/>
            <a:ext cx="1323146" cy="573482"/>
          </a:xfrm>
          <a:prstGeom prst="rect">
            <a:avLst/>
          </a:prstGeom>
          <a:noFill/>
        </p:spPr>
        <p:txBody>
          <a:bodyPr wrap="square" lIns="91432" tIns="45716" rIns="91432" bIns="45716" rtlCol="0">
            <a:spAutoFit/>
          </a:bodyPr>
          <a:lstStyle/>
          <a:p>
            <a:pPr algn="r">
              <a:lnSpc>
                <a:spcPct val="80000"/>
              </a:lnSpc>
              <a:spcAft>
                <a:spcPts val="200"/>
              </a:spcAft>
            </a:pPr>
            <a:r>
              <a:rPr lang="en-US" sz="1600" dirty="0">
                <a:solidFill>
                  <a:srgbClr val="660066"/>
                </a:solidFill>
                <a:latin typeface="Avenir Next Condensed Demi Bold"/>
                <a:cs typeface="Avenir Next Condensed Demi Bold"/>
              </a:rPr>
              <a:t>Nov – Dec</a:t>
            </a:r>
          </a:p>
          <a:p>
            <a:pPr algn="r">
              <a:lnSpc>
                <a:spcPct val="80000"/>
              </a:lnSpc>
              <a:spcAft>
                <a:spcPts val="400"/>
              </a:spcAft>
            </a:pPr>
            <a:r>
              <a:rPr lang="en-US" sz="1050" dirty="0"/>
              <a:t>Improved </a:t>
            </a:r>
            <a:r>
              <a:rPr lang="en-US" sz="1050" dirty="0" smtClean="0"/>
              <a:t>Invoicing for EBL customers</a:t>
            </a:r>
            <a:endParaRPr lang="en-US" sz="1050" dirty="0"/>
          </a:p>
        </p:txBody>
      </p:sp>
      <p:cxnSp>
        <p:nvCxnSpPr>
          <p:cNvPr id="43" name="Straight Connector 42"/>
          <p:cNvCxnSpPr/>
          <p:nvPr/>
        </p:nvCxnSpPr>
        <p:spPr>
          <a:xfrm flipH="1">
            <a:off x="2094305" y="1994087"/>
            <a:ext cx="13511" cy="101324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8686800" y="3432998"/>
            <a:ext cx="2520" cy="1824802"/>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6436445" y="4858914"/>
            <a:ext cx="2265186" cy="439086"/>
          </a:xfrm>
          <a:prstGeom prst="rect">
            <a:avLst/>
          </a:prstGeom>
          <a:noFill/>
        </p:spPr>
        <p:txBody>
          <a:bodyPr wrap="square" lIns="91432" tIns="45716" rIns="91432" bIns="45716" rtlCol="0">
            <a:spAutoFit/>
          </a:bodyPr>
          <a:lstStyle/>
          <a:p>
            <a:pPr algn="r">
              <a:lnSpc>
                <a:spcPct val="80000"/>
              </a:lnSpc>
              <a:spcAft>
                <a:spcPts val="400"/>
              </a:spcAft>
            </a:pPr>
            <a:r>
              <a:rPr lang="en-US" sz="1200" dirty="0"/>
              <a:t>Target </a:t>
            </a:r>
            <a:r>
              <a:rPr lang="en-US" sz="1200" dirty="0" smtClean="0"/>
              <a:t>release for </a:t>
            </a:r>
            <a:endParaRPr lang="en-US" sz="1200" dirty="0"/>
          </a:p>
          <a:p>
            <a:pPr algn="r">
              <a:lnSpc>
                <a:spcPct val="80000"/>
              </a:lnSpc>
              <a:spcAft>
                <a:spcPts val="400"/>
              </a:spcAft>
            </a:pPr>
            <a:r>
              <a:rPr lang="en-US" sz="1200" b="1" dirty="0" smtClean="0"/>
              <a:t>Combined Ebook Platform</a:t>
            </a:r>
            <a:endParaRPr lang="en-US" sz="1200" b="1" dirty="0"/>
          </a:p>
        </p:txBody>
      </p:sp>
      <p:grpSp>
        <p:nvGrpSpPr>
          <p:cNvPr id="62" name="Group 15"/>
          <p:cNvGrpSpPr>
            <a:grpSpLocks noChangeAspect="1"/>
          </p:cNvGrpSpPr>
          <p:nvPr/>
        </p:nvGrpSpPr>
        <p:grpSpPr bwMode="auto">
          <a:xfrm>
            <a:off x="7821832" y="4196030"/>
            <a:ext cx="753026" cy="587520"/>
            <a:chOff x="-457" y="-512"/>
            <a:chExt cx="6675" cy="5350"/>
          </a:xfrm>
        </p:grpSpPr>
        <p:sp>
          <p:nvSpPr>
            <p:cNvPr id="63" name="Freeform 16"/>
            <p:cNvSpPr>
              <a:spLocks/>
            </p:cNvSpPr>
            <p:nvPr/>
          </p:nvSpPr>
          <p:spPr bwMode="auto">
            <a:xfrm>
              <a:off x="-457" y="-512"/>
              <a:ext cx="4920" cy="5350"/>
            </a:xfrm>
            <a:custGeom>
              <a:avLst/>
              <a:gdLst>
                <a:gd name="T0" fmla="*/ 0 w 4920"/>
                <a:gd name="T1" fmla="*/ 0 h 5350"/>
                <a:gd name="T2" fmla="*/ 0 w 4920"/>
                <a:gd name="T3" fmla="*/ 5350 h 5350"/>
                <a:gd name="T4" fmla="*/ 3337 w 4920"/>
                <a:gd name="T5" fmla="*/ 3536 h 5350"/>
                <a:gd name="T6" fmla="*/ 4129 w 4920"/>
                <a:gd name="T7" fmla="*/ 3104 h 5350"/>
                <a:gd name="T8" fmla="*/ 4920 w 4920"/>
                <a:gd name="T9" fmla="*/ 2674 h 5350"/>
                <a:gd name="T10" fmla="*/ 4129 w 4920"/>
                <a:gd name="T11" fmla="*/ 2244 h 5350"/>
                <a:gd name="T12" fmla="*/ 3337 w 4920"/>
                <a:gd name="T13" fmla="*/ 2674 h 5350"/>
                <a:gd name="T14" fmla="*/ 3337 w 4920"/>
                <a:gd name="T15" fmla="*/ 2674 h 5350"/>
                <a:gd name="T16" fmla="*/ 3337 w 4920"/>
                <a:gd name="T17" fmla="*/ 2674 h 5350"/>
                <a:gd name="T18" fmla="*/ 2546 w 4920"/>
                <a:gd name="T19" fmla="*/ 3104 h 5350"/>
                <a:gd name="T20" fmla="*/ 756 w 4920"/>
                <a:gd name="T21" fmla="*/ 4077 h 5350"/>
                <a:gd name="T22" fmla="*/ 756 w 4920"/>
                <a:gd name="T23" fmla="*/ 1271 h 5350"/>
                <a:gd name="T24" fmla="*/ 2546 w 4920"/>
                <a:gd name="T25" fmla="*/ 2244 h 5350"/>
                <a:gd name="T26" fmla="*/ 3337 w 4920"/>
                <a:gd name="T27" fmla="*/ 1814 h 5350"/>
                <a:gd name="T28" fmla="*/ 0 w 4920"/>
                <a:gd name="T29" fmla="*/ 0 h 5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0" h="5350">
                  <a:moveTo>
                    <a:pt x="0" y="0"/>
                  </a:moveTo>
                  <a:lnTo>
                    <a:pt x="0" y="5350"/>
                  </a:lnTo>
                  <a:lnTo>
                    <a:pt x="3337" y="3536"/>
                  </a:lnTo>
                  <a:lnTo>
                    <a:pt x="4129" y="3104"/>
                  </a:lnTo>
                  <a:lnTo>
                    <a:pt x="4920" y="2674"/>
                  </a:lnTo>
                  <a:lnTo>
                    <a:pt x="4129" y="2244"/>
                  </a:lnTo>
                  <a:lnTo>
                    <a:pt x="3337" y="2674"/>
                  </a:lnTo>
                  <a:lnTo>
                    <a:pt x="3337" y="2674"/>
                  </a:lnTo>
                  <a:lnTo>
                    <a:pt x="3337" y="2674"/>
                  </a:lnTo>
                  <a:lnTo>
                    <a:pt x="2546" y="3104"/>
                  </a:lnTo>
                  <a:lnTo>
                    <a:pt x="756" y="4077"/>
                  </a:lnTo>
                  <a:lnTo>
                    <a:pt x="756" y="1271"/>
                  </a:lnTo>
                  <a:lnTo>
                    <a:pt x="2546" y="2244"/>
                  </a:lnTo>
                  <a:lnTo>
                    <a:pt x="3337" y="1814"/>
                  </a:lnTo>
                  <a:lnTo>
                    <a:pt x="0" y="0"/>
                  </a:lnTo>
                  <a:close/>
                </a:path>
              </a:pathLst>
            </a:custGeom>
            <a:gradFill>
              <a:gsLst>
                <a:gs pos="0">
                  <a:schemeClr val="accent3">
                    <a:lumMod val="75000"/>
                  </a:schemeClr>
                </a:gs>
                <a:gs pos="100000">
                  <a:schemeClr val="accent3">
                    <a:lumMod val="20000"/>
                    <a:lumOff val="80000"/>
                  </a:schemeClr>
                </a:gs>
              </a:gsLst>
              <a:lin ang="16200000" scaled="1"/>
            </a:gradFill>
            <a:ln w="9525" cap="flat" cmpd="sng" algn="ctr">
              <a:noFill/>
              <a:prstDash val="solid"/>
              <a:round/>
              <a:headEnd type="none" w="med" len="med"/>
              <a:tailEnd type="none" w="med" len="med"/>
            </a:ln>
            <a:effectLst/>
            <a:extLst/>
          </p:spPr>
          <p:txBody>
            <a:bodyPr vert="horz" wrap="square" lIns="109480" tIns="54738" rIns="109480" bIns="54738"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endParaRPr lang="en-US" sz="3200" kern="0">
                <a:solidFill>
                  <a:srgbClr val="000000"/>
                </a:solidFill>
                <a:latin typeface="Arial" charset="0"/>
              </a:endParaRPr>
            </a:p>
          </p:txBody>
        </p:sp>
        <p:sp>
          <p:nvSpPr>
            <p:cNvPr id="64" name="Freeform 17"/>
            <p:cNvSpPr>
              <a:spLocks/>
            </p:cNvSpPr>
            <p:nvPr/>
          </p:nvSpPr>
          <p:spPr bwMode="auto">
            <a:xfrm>
              <a:off x="-457" y="-512"/>
              <a:ext cx="4920" cy="5350"/>
            </a:xfrm>
            <a:custGeom>
              <a:avLst/>
              <a:gdLst>
                <a:gd name="T0" fmla="*/ 0 w 4920"/>
                <a:gd name="T1" fmla="*/ 0 h 5350"/>
                <a:gd name="T2" fmla="*/ 0 w 4920"/>
                <a:gd name="T3" fmla="*/ 5350 h 5350"/>
                <a:gd name="T4" fmla="*/ 3337 w 4920"/>
                <a:gd name="T5" fmla="*/ 3536 h 5350"/>
                <a:gd name="T6" fmla="*/ 4129 w 4920"/>
                <a:gd name="T7" fmla="*/ 3104 h 5350"/>
                <a:gd name="T8" fmla="*/ 4920 w 4920"/>
                <a:gd name="T9" fmla="*/ 2674 h 5350"/>
                <a:gd name="T10" fmla="*/ 4129 w 4920"/>
                <a:gd name="T11" fmla="*/ 2244 h 5350"/>
                <a:gd name="T12" fmla="*/ 3337 w 4920"/>
                <a:gd name="T13" fmla="*/ 2674 h 5350"/>
                <a:gd name="T14" fmla="*/ 3337 w 4920"/>
                <a:gd name="T15" fmla="*/ 2674 h 5350"/>
                <a:gd name="T16" fmla="*/ 3337 w 4920"/>
                <a:gd name="T17" fmla="*/ 2674 h 5350"/>
                <a:gd name="T18" fmla="*/ 2546 w 4920"/>
                <a:gd name="T19" fmla="*/ 3104 h 5350"/>
                <a:gd name="T20" fmla="*/ 756 w 4920"/>
                <a:gd name="T21" fmla="*/ 4077 h 5350"/>
                <a:gd name="T22" fmla="*/ 756 w 4920"/>
                <a:gd name="T23" fmla="*/ 1271 h 5350"/>
                <a:gd name="T24" fmla="*/ 2546 w 4920"/>
                <a:gd name="T25" fmla="*/ 2244 h 5350"/>
                <a:gd name="T26" fmla="*/ 3337 w 4920"/>
                <a:gd name="T27" fmla="*/ 1814 h 5350"/>
                <a:gd name="T28" fmla="*/ 0 w 4920"/>
                <a:gd name="T29" fmla="*/ 0 h 5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0" h="5350">
                  <a:moveTo>
                    <a:pt x="0" y="0"/>
                  </a:moveTo>
                  <a:lnTo>
                    <a:pt x="0" y="5350"/>
                  </a:lnTo>
                  <a:lnTo>
                    <a:pt x="3337" y="3536"/>
                  </a:lnTo>
                  <a:lnTo>
                    <a:pt x="4129" y="3104"/>
                  </a:lnTo>
                  <a:lnTo>
                    <a:pt x="4920" y="2674"/>
                  </a:lnTo>
                  <a:lnTo>
                    <a:pt x="4129" y="2244"/>
                  </a:lnTo>
                  <a:lnTo>
                    <a:pt x="3337" y="2674"/>
                  </a:lnTo>
                  <a:lnTo>
                    <a:pt x="3337" y="2674"/>
                  </a:lnTo>
                  <a:lnTo>
                    <a:pt x="3337" y="2674"/>
                  </a:lnTo>
                  <a:lnTo>
                    <a:pt x="2546" y="3104"/>
                  </a:lnTo>
                  <a:lnTo>
                    <a:pt x="756" y="4077"/>
                  </a:lnTo>
                  <a:lnTo>
                    <a:pt x="756" y="1271"/>
                  </a:lnTo>
                  <a:lnTo>
                    <a:pt x="2546" y="2244"/>
                  </a:lnTo>
                  <a:lnTo>
                    <a:pt x="3337" y="18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8"/>
            <p:cNvSpPr>
              <a:spLocks/>
            </p:cNvSpPr>
            <p:nvPr/>
          </p:nvSpPr>
          <p:spPr bwMode="auto">
            <a:xfrm>
              <a:off x="1296" y="-512"/>
              <a:ext cx="4922" cy="5350"/>
            </a:xfrm>
            <a:custGeom>
              <a:avLst/>
              <a:gdLst>
                <a:gd name="T0" fmla="*/ 4922 w 4922"/>
                <a:gd name="T1" fmla="*/ 0 h 5350"/>
                <a:gd name="T2" fmla="*/ 1584 w 4922"/>
                <a:gd name="T3" fmla="*/ 1814 h 5350"/>
                <a:gd name="T4" fmla="*/ 793 w 4922"/>
                <a:gd name="T5" fmla="*/ 2244 h 5350"/>
                <a:gd name="T6" fmla="*/ 0 w 4922"/>
                <a:gd name="T7" fmla="*/ 2674 h 5350"/>
                <a:gd name="T8" fmla="*/ 793 w 4922"/>
                <a:gd name="T9" fmla="*/ 3104 h 5350"/>
                <a:gd name="T10" fmla="*/ 1584 w 4922"/>
                <a:gd name="T11" fmla="*/ 2674 h 5350"/>
                <a:gd name="T12" fmla="*/ 1582 w 4922"/>
                <a:gd name="T13" fmla="*/ 2674 h 5350"/>
                <a:gd name="T14" fmla="*/ 1584 w 4922"/>
                <a:gd name="T15" fmla="*/ 2674 h 5350"/>
                <a:gd name="T16" fmla="*/ 2376 w 4922"/>
                <a:gd name="T17" fmla="*/ 2244 h 5350"/>
                <a:gd name="T18" fmla="*/ 4166 w 4922"/>
                <a:gd name="T19" fmla="*/ 1271 h 5350"/>
                <a:gd name="T20" fmla="*/ 4166 w 4922"/>
                <a:gd name="T21" fmla="*/ 4077 h 5350"/>
                <a:gd name="T22" fmla="*/ 2376 w 4922"/>
                <a:gd name="T23" fmla="*/ 3104 h 5350"/>
                <a:gd name="T24" fmla="*/ 1584 w 4922"/>
                <a:gd name="T25" fmla="*/ 3536 h 5350"/>
                <a:gd name="T26" fmla="*/ 4922 w 4922"/>
                <a:gd name="T27" fmla="*/ 5350 h 5350"/>
                <a:gd name="T28" fmla="*/ 4922 w 4922"/>
                <a:gd name="T29" fmla="*/ 0 h 5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2" h="5350">
                  <a:moveTo>
                    <a:pt x="4922" y="0"/>
                  </a:moveTo>
                  <a:lnTo>
                    <a:pt x="1584" y="1814"/>
                  </a:lnTo>
                  <a:lnTo>
                    <a:pt x="793" y="2244"/>
                  </a:lnTo>
                  <a:lnTo>
                    <a:pt x="0" y="2674"/>
                  </a:lnTo>
                  <a:lnTo>
                    <a:pt x="793" y="3104"/>
                  </a:lnTo>
                  <a:lnTo>
                    <a:pt x="1584" y="2674"/>
                  </a:lnTo>
                  <a:lnTo>
                    <a:pt x="1582" y="2674"/>
                  </a:lnTo>
                  <a:lnTo>
                    <a:pt x="1584" y="2674"/>
                  </a:lnTo>
                  <a:lnTo>
                    <a:pt x="2376" y="2244"/>
                  </a:lnTo>
                  <a:lnTo>
                    <a:pt x="4166" y="1271"/>
                  </a:lnTo>
                  <a:lnTo>
                    <a:pt x="4166" y="4077"/>
                  </a:lnTo>
                  <a:lnTo>
                    <a:pt x="2376" y="3104"/>
                  </a:lnTo>
                  <a:lnTo>
                    <a:pt x="1584" y="3536"/>
                  </a:lnTo>
                  <a:lnTo>
                    <a:pt x="4922" y="5350"/>
                  </a:lnTo>
                  <a:lnTo>
                    <a:pt x="4922" y="0"/>
                  </a:lnTo>
                  <a:close/>
                </a:path>
              </a:pathLst>
            </a:custGeom>
            <a:gradFill>
              <a:gsLst>
                <a:gs pos="0">
                  <a:schemeClr val="accent4"/>
                </a:gs>
                <a:gs pos="100000">
                  <a:schemeClr val="accent4">
                    <a:lumMod val="40000"/>
                    <a:lumOff val="60000"/>
                  </a:schemeClr>
                </a:gs>
              </a:gsLst>
              <a:lin ang="16200000" scaled="1"/>
            </a:gradFill>
            <a:ln w="9525" cap="flat" cmpd="sng" algn="ctr">
              <a:noFill/>
              <a:prstDash val="solid"/>
              <a:round/>
              <a:headEnd type="none" w="med" len="med"/>
              <a:tailEnd type="none" w="med" len="med"/>
            </a:ln>
            <a:effectLst/>
            <a:extLst/>
          </p:spPr>
          <p:txBody>
            <a:bodyPr vert="horz" wrap="square" lIns="109480" tIns="54738" rIns="109480" bIns="54738" numCol="1" rtlCol="0" anchor="ctr" anchorCtr="0" compatLnSpc="1">
              <a:prstTxWarp prst="textNoShape">
                <a:avLst/>
              </a:prstTxWarp>
              <a:noAutofit/>
            </a:bodyPr>
            <a:lstStyle/>
            <a:p>
              <a:pPr algn="ctr" defTabSz="1085564" eaLnBrk="0" fontAlgn="base" hangingPunct="0">
                <a:lnSpc>
                  <a:spcPct val="90000"/>
                </a:lnSpc>
                <a:spcBef>
                  <a:spcPct val="0"/>
                </a:spcBef>
                <a:spcAft>
                  <a:spcPct val="0"/>
                </a:spcAft>
              </a:pPr>
              <a:endParaRPr lang="en-US" sz="3200" kern="0">
                <a:solidFill>
                  <a:srgbClr val="000000"/>
                </a:solidFill>
                <a:latin typeface="Arial" charset="0"/>
              </a:endParaRPr>
            </a:p>
          </p:txBody>
        </p:sp>
        <p:sp>
          <p:nvSpPr>
            <p:cNvPr id="66" name="Freeform 19"/>
            <p:cNvSpPr>
              <a:spLocks/>
            </p:cNvSpPr>
            <p:nvPr/>
          </p:nvSpPr>
          <p:spPr bwMode="auto">
            <a:xfrm>
              <a:off x="1296" y="-512"/>
              <a:ext cx="4922" cy="5350"/>
            </a:xfrm>
            <a:custGeom>
              <a:avLst/>
              <a:gdLst>
                <a:gd name="T0" fmla="*/ 4922 w 4922"/>
                <a:gd name="T1" fmla="*/ 0 h 5350"/>
                <a:gd name="T2" fmla="*/ 1584 w 4922"/>
                <a:gd name="T3" fmla="*/ 1814 h 5350"/>
                <a:gd name="T4" fmla="*/ 793 w 4922"/>
                <a:gd name="T5" fmla="*/ 2244 h 5350"/>
                <a:gd name="T6" fmla="*/ 0 w 4922"/>
                <a:gd name="T7" fmla="*/ 2674 h 5350"/>
                <a:gd name="T8" fmla="*/ 793 w 4922"/>
                <a:gd name="T9" fmla="*/ 3104 h 5350"/>
                <a:gd name="T10" fmla="*/ 1584 w 4922"/>
                <a:gd name="T11" fmla="*/ 2674 h 5350"/>
                <a:gd name="T12" fmla="*/ 1582 w 4922"/>
                <a:gd name="T13" fmla="*/ 2674 h 5350"/>
                <a:gd name="T14" fmla="*/ 1584 w 4922"/>
                <a:gd name="T15" fmla="*/ 2674 h 5350"/>
                <a:gd name="T16" fmla="*/ 2376 w 4922"/>
                <a:gd name="T17" fmla="*/ 2244 h 5350"/>
                <a:gd name="T18" fmla="*/ 4166 w 4922"/>
                <a:gd name="T19" fmla="*/ 1271 h 5350"/>
                <a:gd name="T20" fmla="*/ 4166 w 4922"/>
                <a:gd name="T21" fmla="*/ 4077 h 5350"/>
                <a:gd name="T22" fmla="*/ 2376 w 4922"/>
                <a:gd name="T23" fmla="*/ 3104 h 5350"/>
                <a:gd name="T24" fmla="*/ 1584 w 4922"/>
                <a:gd name="T25" fmla="*/ 3536 h 5350"/>
                <a:gd name="T26" fmla="*/ 4922 w 4922"/>
                <a:gd name="T27" fmla="*/ 5350 h 5350"/>
                <a:gd name="T28" fmla="*/ 4922 w 4922"/>
                <a:gd name="T29" fmla="*/ 0 h 5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2" h="5350">
                  <a:moveTo>
                    <a:pt x="4922" y="0"/>
                  </a:moveTo>
                  <a:lnTo>
                    <a:pt x="1584" y="1814"/>
                  </a:lnTo>
                  <a:lnTo>
                    <a:pt x="793" y="2244"/>
                  </a:lnTo>
                  <a:lnTo>
                    <a:pt x="0" y="2674"/>
                  </a:lnTo>
                  <a:lnTo>
                    <a:pt x="793" y="3104"/>
                  </a:lnTo>
                  <a:lnTo>
                    <a:pt x="1584" y="2674"/>
                  </a:lnTo>
                  <a:lnTo>
                    <a:pt x="1582" y="2674"/>
                  </a:lnTo>
                  <a:lnTo>
                    <a:pt x="1584" y="2674"/>
                  </a:lnTo>
                  <a:lnTo>
                    <a:pt x="2376" y="2244"/>
                  </a:lnTo>
                  <a:lnTo>
                    <a:pt x="4166" y="1271"/>
                  </a:lnTo>
                  <a:lnTo>
                    <a:pt x="4166" y="4077"/>
                  </a:lnTo>
                  <a:lnTo>
                    <a:pt x="2376" y="3104"/>
                  </a:lnTo>
                  <a:lnTo>
                    <a:pt x="1584" y="3536"/>
                  </a:lnTo>
                  <a:lnTo>
                    <a:pt x="4922" y="5350"/>
                  </a:lnTo>
                  <a:lnTo>
                    <a:pt x="49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5" name="TextBox 34"/>
          <p:cNvSpPr txBox="1"/>
          <p:nvPr/>
        </p:nvSpPr>
        <p:spPr>
          <a:xfrm>
            <a:off x="596841" y="3097351"/>
            <a:ext cx="1523158" cy="300074"/>
          </a:xfrm>
          <a:prstGeom prst="rect">
            <a:avLst/>
          </a:prstGeom>
          <a:noFill/>
        </p:spPr>
        <p:txBody>
          <a:bodyPr wrap="none" lIns="91432" tIns="45716" rIns="91432" bIns="45716" rtlCol="0">
            <a:spAutoFit/>
          </a:bodyPr>
          <a:lstStyle/>
          <a:p>
            <a:pPr>
              <a:lnSpc>
                <a:spcPct val="90000"/>
              </a:lnSpc>
              <a:spcAft>
                <a:spcPts val="1000"/>
              </a:spcAft>
            </a:pPr>
            <a:r>
              <a:rPr lang="en-US" sz="1500" dirty="0" smtClean="0">
                <a:solidFill>
                  <a:schemeClr val="bg1"/>
                </a:solidFill>
                <a:latin typeface="Avenir Next Condensed Medium"/>
                <a:cs typeface="Avenir Next Condensed Medium"/>
              </a:rPr>
              <a:t>Mid - Late 2013</a:t>
            </a:r>
            <a:endParaRPr lang="en-US" sz="1500" dirty="0">
              <a:solidFill>
                <a:schemeClr val="bg1"/>
              </a:solidFill>
              <a:latin typeface="Avenir Next Condensed Medium"/>
              <a:cs typeface="Avenir Next Condensed Medium"/>
            </a:endParaRPr>
          </a:p>
        </p:txBody>
      </p:sp>
      <p:sp>
        <p:nvSpPr>
          <p:cNvPr id="38" name="TextBox 37"/>
          <p:cNvSpPr txBox="1"/>
          <p:nvPr/>
        </p:nvSpPr>
        <p:spPr>
          <a:xfrm>
            <a:off x="2863448" y="3091813"/>
            <a:ext cx="1106377" cy="300074"/>
          </a:xfrm>
          <a:prstGeom prst="rect">
            <a:avLst/>
          </a:prstGeom>
          <a:noFill/>
        </p:spPr>
        <p:txBody>
          <a:bodyPr wrap="none" lIns="91432" tIns="45716" rIns="91432" bIns="45716" rtlCol="0">
            <a:spAutoFit/>
          </a:bodyPr>
          <a:lstStyle/>
          <a:p>
            <a:pPr>
              <a:lnSpc>
                <a:spcPct val="90000"/>
              </a:lnSpc>
              <a:spcAft>
                <a:spcPts val="1000"/>
              </a:spcAft>
            </a:pPr>
            <a:r>
              <a:rPr lang="en-US" sz="1500" dirty="0" smtClean="0">
                <a:solidFill>
                  <a:schemeClr val="bg1"/>
                </a:solidFill>
                <a:latin typeface="Avenir Next Condensed Medium"/>
                <a:cs typeface="Avenir Next Condensed Medium"/>
              </a:rPr>
              <a:t>Early 2014</a:t>
            </a:r>
            <a:endParaRPr lang="en-US" sz="1500" dirty="0">
              <a:solidFill>
                <a:schemeClr val="bg1"/>
              </a:solidFill>
              <a:latin typeface="Avenir Next Condensed Medium"/>
              <a:cs typeface="Avenir Next Condensed Medium"/>
            </a:endParaRPr>
          </a:p>
        </p:txBody>
      </p:sp>
      <p:sp>
        <p:nvSpPr>
          <p:cNvPr id="39" name="TextBox 38"/>
          <p:cNvSpPr txBox="1"/>
          <p:nvPr/>
        </p:nvSpPr>
        <p:spPr>
          <a:xfrm>
            <a:off x="4500122" y="3091813"/>
            <a:ext cx="978137" cy="300074"/>
          </a:xfrm>
          <a:prstGeom prst="rect">
            <a:avLst/>
          </a:prstGeom>
          <a:noFill/>
        </p:spPr>
        <p:txBody>
          <a:bodyPr wrap="none" lIns="91432" tIns="45716" rIns="91432" bIns="45716" rtlCol="0">
            <a:spAutoFit/>
          </a:bodyPr>
          <a:lstStyle/>
          <a:p>
            <a:pPr algn="ctr">
              <a:lnSpc>
                <a:spcPct val="90000"/>
              </a:lnSpc>
              <a:spcAft>
                <a:spcPts val="1000"/>
              </a:spcAft>
            </a:pPr>
            <a:r>
              <a:rPr lang="en-US" sz="1500" dirty="0" smtClean="0">
                <a:solidFill>
                  <a:schemeClr val="bg1"/>
                </a:solidFill>
                <a:latin typeface="Avenir Next Condensed Medium"/>
                <a:cs typeface="Avenir Next Condensed Medium"/>
              </a:rPr>
              <a:t>Mid 2014</a:t>
            </a:r>
            <a:endParaRPr lang="en-US" sz="1500" dirty="0">
              <a:solidFill>
                <a:schemeClr val="bg1"/>
              </a:solidFill>
              <a:latin typeface="Avenir Next Condensed Medium"/>
              <a:cs typeface="Avenir Next Condensed Medium"/>
            </a:endParaRPr>
          </a:p>
        </p:txBody>
      </p:sp>
      <p:sp>
        <p:nvSpPr>
          <p:cNvPr id="41" name="TextBox 40"/>
          <p:cNvSpPr txBox="1"/>
          <p:nvPr/>
        </p:nvSpPr>
        <p:spPr>
          <a:xfrm>
            <a:off x="6136138" y="3086275"/>
            <a:ext cx="1042257" cy="300074"/>
          </a:xfrm>
          <a:prstGeom prst="rect">
            <a:avLst/>
          </a:prstGeom>
          <a:noFill/>
        </p:spPr>
        <p:txBody>
          <a:bodyPr wrap="none" lIns="91432" tIns="45716" rIns="91432" bIns="45716" rtlCol="0">
            <a:spAutoFit/>
          </a:bodyPr>
          <a:lstStyle/>
          <a:p>
            <a:pPr algn="ctr">
              <a:lnSpc>
                <a:spcPct val="90000"/>
              </a:lnSpc>
              <a:spcAft>
                <a:spcPts val="1000"/>
              </a:spcAft>
            </a:pPr>
            <a:r>
              <a:rPr lang="en-US" sz="1500" dirty="0" smtClean="0">
                <a:solidFill>
                  <a:schemeClr val="bg1"/>
                </a:solidFill>
                <a:latin typeface="Avenir Next Condensed Medium"/>
                <a:cs typeface="Avenir Next Condensed Medium"/>
              </a:rPr>
              <a:t>Late 2014</a:t>
            </a:r>
            <a:endParaRPr lang="en-US" sz="1500" dirty="0">
              <a:solidFill>
                <a:schemeClr val="bg1"/>
              </a:solidFill>
              <a:latin typeface="Avenir Next Condensed Medium"/>
              <a:cs typeface="Avenir Next Condensed Medium"/>
            </a:endParaRPr>
          </a:p>
        </p:txBody>
      </p:sp>
      <p:sp>
        <p:nvSpPr>
          <p:cNvPr id="44" name="TextBox 43"/>
          <p:cNvSpPr txBox="1"/>
          <p:nvPr/>
        </p:nvSpPr>
        <p:spPr>
          <a:xfrm>
            <a:off x="8144987" y="3089838"/>
            <a:ext cx="978137" cy="300074"/>
          </a:xfrm>
          <a:prstGeom prst="rect">
            <a:avLst/>
          </a:prstGeom>
          <a:noFill/>
        </p:spPr>
        <p:txBody>
          <a:bodyPr wrap="none" lIns="91432" tIns="45716" rIns="91432" bIns="45716" rtlCol="0">
            <a:spAutoFit/>
          </a:bodyPr>
          <a:lstStyle/>
          <a:p>
            <a:pPr algn="ctr">
              <a:lnSpc>
                <a:spcPct val="90000"/>
              </a:lnSpc>
              <a:spcAft>
                <a:spcPts val="1000"/>
              </a:spcAft>
            </a:pPr>
            <a:r>
              <a:rPr lang="en-US" sz="1500" dirty="0">
                <a:solidFill>
                  <a:schemeClr val="bg1"/>
                </a:solidFill>
                <a:latin typeface="Avenir Next Condensed Medium"/>
                <a:cs typeface="Avenir Next Condensed Medium"/>
              </a:rPr>
              <a:t>M</a:t>
            </a:r>
            <a:r>
              <a:rPr lang="en-US" sz="1500" dirty="0" smtClean="0">
                <a:solidFill>
                  <a:schemeClr val="bg1"/>
                </a:solidFill>
                <a:latin typeface="Avenir Next Condensed Medium"/>
                <a:cs typeface="Avenir Next Condensed Medium"/>
              </a:rPr>
              <a:t>id 2015</a:t>
            </a:r>
            <a:endParaRPr lang="en-US" sz="1500" dirty="0">
              <a:solidFill>
                <a:schemeClr val="bg1"/>
              </a:solidFill>
              <a:latin typeface="Avenir Next Condensed Medium"/>
              <a:cs typeface="Avenir Next Condensed Medium"/>
            </a:endParaRPr>
          </a:p>
        </p:txBody>
      </p:sp>
      <p:sp>
        <p:nvSpPr>
          <p:cNvPr id="45" name="Title 1"/>
          <p:cNvSpPr>
            <a:spLocks noGrp="1"/>
          </p:cNvSpPr>
          <p:nvPr>
            <p:ph type="title"/>
          </p:nvPr>
        </p:nvSpPr>
        <p:spPr>
          <a:xfrm>
            <a:off x="457200" y="0"/>
            <a:ext cx="7101550" cy="852493"/>
          </a:xfrm>
        </p:spPr>
        <p:txBody>
          <a:bodyPr>
            <a:normAutofit/>
          </a:bodyPr>
          <a:lstStyle/>
          <a:p>
            <a:r>
              <a:rPr lang="en-US" dirty="0"/>
              <a:t>e</a:t>
            </a:r>
            <a:r>
              <a:rPr lang="en-US" dirty="0" smtClean="0"/>
              <a:t>brary &amp; EBL Integration Roadmap Timeline</a:t>
            </a:r>
            <a:endParaRPr lang="en-US" dirty="0">
              <a:solidFill>
                <a:srgbClr val="FF0000"/>
              </a:solidFill>
            </a:endParaRPr>
          </a:p>
        </p:txBody>
      </p:sp>
      <p:sp>
        <p:nvSpPr>
          <p:cNvPr id="47" name="TextBox 46"/>
          <p:cNvSpPr txBox="1"/>
          <p:nvPr/>
        </p:nvSpPr>
        <p:spPr>
          <a:xfrm>
            <a:off x="5192502" y="2159188"/>
            <a:ext cx="2136475" cy="619136"/>
          </a:xfrm>
          <a:prstGeom prst="rect">
            <a:avLst/>
          </a:prstGeom>
          <a:noFill/>
        </p:spPr>
        <p:txBody>
          <a:bodyPr wrap="none" lIns="91432" tIns="45716" rIns="91432" bIns="45716" rtlCol="0">
            <a:spAutoFit/>
          </a:bodyPr>
          <a:lstStyle/>
          <a:p>
            <a:pPr>
              <a:lnSpc>
                <a:spcPct val="80000"/>
              </a:lnSpc>
              <a:spcAft>
                <a:spcPts val="400"/>
              </a:spcAft>
            </a:pPr>
            <a:r>
              <a:rPr lang="en-US" sz="1200" b="1" dirty="0" smtClean="0"/>
              <a:t>EBL Enhancements</a:t>
            </a:r>
          </a:p>
          <a:p>
            <a:pPr>
              <a:lnSpc>
                <a:spcPct val="80000"/>
              </a:lnSpc>
              <a:spcAft>
                <a:spcPts val="400"/>
              </a:spcAft>
            </a:pPr>
            <a:r>
              <a:rPr lang="en-US" sz="1100" dirty="0" smtClean="0"/>
              <a:t>Three-user license</a:t>
            </a:r>
          </a:p>
          <a:p>
            <a:pPr>
              <a:lnSpc>
                <a:spcPct val="80000"/>
              </a:lnSpc>
              <a:spcAft>
                <a:spcPts val="400"/>
              </a:spcAft>
            </a:pPr>
            <a:r>
              <a:rPr lang="en-US" sz="1100" dirty="0" smtClean="0">
                <a:solidFill>
                  <a:srgbClr val="660066"/>
                </a:solidFill>
              </a:rPr>
              <a:t>New access permissions (May)</a:t>
            </a:r>
          </a:p>
        </p:txBody>
      </p:sp>
      <p:cxnSp>
        <p:nvCxnSpPr>
          <p:cNvPr id="49" name="Straight Connector 48"/>
          <p:cNvCxnSpPr/>
          <p:nvPr/>
        </p:nvCxnSpPr>
        <p:spPr>
          <a:xfrm>
            <a:off x="5220073" y="1659317"/>
            <a:ext cx="0" cy="136450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5368706" y="3419772"/>
            <a:ext cx="0" cy="253446"/>
          </a:xfrm>
          <a:prstGeom prst="line">
            <a:avLst/>
          </a:prstGeom>
          <a:ln>
            <a:solidFill>
              <a:srgbClr val="3366FF"/>
            </a:solidFill>
          </a:ln>
          <a:effectLst/>
        </p:spPr>
        <p:style>
          <a:lnRef idx="2">
            <a:schemeClr val="accent1"/>
          </a:lnRef>
          <a:fillRef idx="0">
            <a:schemeClr val="accent1"/>
          </a:fillRef>
          <a:effectRef idx="1">
            <a:schemeClr val="accent1"/>
          </a:effectRef>
          <a:fontRef idx="minor">
            <a:schemeClr val="tx1"/>
          </a:fontRef>
        </p:style>
      </p:cxnSp>
      <p:pic>
        <p:nvPicPr>
          <p:cNvPr id="48" name="Picture 2" descr="C:\Users\kribero\Dropbox\Marketing\Images\EBL\Logos\Past Logos\Current logo\EBL Button Logo\Full Colour\EBL button.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7777" y="1573748"/>
            <a:ext cx="521906" cy="521906"/>
          </a:xfrm>
          <a:prstGeom prst="rect">
            <a:avLst/>
          </a:prstGeom>
          <a:noFill/>
          <a:extLst>
            <a:ext uri="{909E8E84-426E-40DD-AFC4-6F175D3DCCD1}">
              <a14:hiddenFill xmlns:a14="http://schemas.microsoft.com/office/drawing/2010/main">
                <a:solidFill>
                  <a:srgbClr val="FFFFFF"/>
                </a:solidFill>
              </a14:hiddenFill>
            </a:ext>
          </a:extLst>
        </p:spPr>
      </p:pic>
      <p:sp>
        <p:nvSpPr>
          <p:cNvPr id="34"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36"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7</a:t>
            </a:fld>
            <a:endParaRPr lang="en-US" sz="1200" dirty="0"/>
          </a:p>
        </p:txBody>
      </p:sp>
      <p:sp>
        <p:nvSpPr>
          <p:cNvPr id="2" name="Rectangle 1"/>
          <p:cNvSpPr/>
          <p:nvPr/>
        </p:nvSpPr>
        <p:spPr>
          <a:xfrm>
            <a:off x="985520" y="6136640"/>
            <a:ext cx="121920" cy="152400"/>
          </a:xfrm>
          <a:prstGeom prst="rect">
            <a:avLst/>
          </a:prstGeom>
          <a:solidFill>
            <a:srgbClr val="660066"/>
          </a:solidFill>
          <a:ln w="9525" cap="flat" cmpd="sng" algn="ctr">
            <a:noFill/>
            <a:prstDash val="solid"/>
            <a:round/>
            <a:headEnd type="none" w="med" len="med"/>
            <a:tailEnd type="none" w="med" len="med"/>
          </a:ln>
          <a:effectLst>
            <a:outerShdw blurRad="50800" dist="38100" dir="5400000" algn="t" rotWithShape="0">
              <a:srgbClr val="660066">
                <a:alpha val="40000"/>
              </a:srgbClr>
            </a:outerShdw>
          </a:effectLst>
        </p:spPr>
        <p:txBody>
          <a:bodyPr vert="horz" wrap="square" lIns="109480" tIns="54738" rIns="109480" bIns="54738" numCol="1" rtlCol="0" anchor="ctr" anchorCtr="0" compatLnSpc="1">
            <a:prstTxWarp prst="textNoShape">
              <a:avLst/>
            </a:prstTxWarp>
            <a:noAutofit/>
          </a:bodyPr>
          <a:lstStyle/>
          <a:p>
            <a:pPr algn="ctr" defTabSz="1085661" eaLnBrk="0" fontAlgn="base" hangingPunct="0">
              <a:lnSpc>
                <a:spcPct val="90000"/>
              </a:lnSpc>
              <a:spcBef>
                <a:spcPct val="0"/>
              </a:spcBef>
              <a:spcAft>
                <a:spcPct val="0"/>
              </a:spcAft>
            </a:pPr>
            <a:endParaRPr lang="en-US" sz="1900" b="1" kern="0">
              <a:solidFill>
                <a:schemeClr val="bg1"/>
              </a:solidFill>
              <a:effectLst>
                <a:outerShdw blurRad="50800" dist="25400" dir="2700000" algn="tl" rotWithShape="0">
                  <a:prstClr val="black">
                    <a:alpha val="40000"/>
                  </a:prstClr>
                </a:outerShdw>
              </a:effectLst>
              <a:latin typeface="Arial" charset="0"/>
            </a:endParaRPr>
          </a:p>
        </p:txBody>
      </p:sp>
      <p:sp>
        <p:nvSpPr>
          <p:cNvPr id="3" name="TextBox 2"/>
          <p:cNvSpPr txBox="1"/>
          <p:nvPr/>
        </p:nvSpPr>
        <p:spPr>
          <a:xfrm>
            <a:off x="1137920" y="6075680"/>
            <a:ext cx="1778000" cy="289823"/>
          </a:xfrm>
          <a:prstGeom prst="rect">
            <a:avLst/>
          </a:prstGeom>
          <a:noFill/>
        </p:spPr>
        <p:txBody>
          <a:bodyPr wrap="square" rtlCol="0">
            <a:spAutoFit/>
          </a:bodyPr>
          <a:lstStyle/>
          <a:p>
            <a:pPr>
              <a:lnSpc>
                <a:spcPct val="90000"/>
              </a:lnSpc>
              <a:spcAft>
                <a:spcPts val="1000"/>
              </a:spcAft>
            </a:pPr>
            <a:r>
              <a:rPr lang="en-US" sz="1400" dirty="0" smtClean="0">
                <a:solidFill>
                  <a:srgbClr val="660066"/>
                </a:solidFill>
              </a:rPr>
              <a:t>= launched</a:t>
            </a:r>
            <a:endParaRPr lang="en-US" sz="1400" dirty="0">
              <a:solidFill>
                <a:srgbClr val="660066"/>
              </a:solidFill>
            </a:endParaRPr>
          </a:p>
        </p:txBody>
      </p:sp>
    </p:spTree>
    <p:extLst>
      <p:ext uri="{BB962C8B-B14F-4D97-AF65-F5344CB8AC3E}">
        <p14:creationId xmlns:p14="http://schemas.microsoft.com/office/powerpoint/2010/main" val="249187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Preview – new Detail page (patron view)</a:t>
            </a:r>
            <a:endParaRPr lang="en-US" dirty="0"/>
          </a:p>
        </p:txBody>
      </p:sp>
      <p:sp>
        <p:nvSpPr>
          <p:cNvPr id="4" name="Footer Placeholder 3"/>
          <p:cNvSpPr>
            <a:spLocks noGrp="1"/>
          </p:cNvSpPr>
          <p:nvPr>
            <p:ph type="ftr" sz="quarter" idx="11"/>
          </p:nvPr>
        </p:nvSpPr>
        <p:spPr>
          <a:xfrm>
            <a:off x="2348519" y="6592424"/>
            <a:ext cx="4453486" cy="256822"/>
          </a:xfrm>
        </p:spPr>
        <p:txBody>
          <a:bodyPr/>
          <a:lstStyle/>
          <a:p>
            <a:r>
              <a:rPr lang="en-US" dirty="0" smtClean="0"/>
              <a:t>ProQuest Confidential</a:t>
            </a:r>
            <a:endParaRPr lang="en-US" dirty="0"/>
          </a:p>
        </p:txBody>
      </p:sp>
      <p:sp>
        <p:nvSpPr>
          <p:cNvPr id="5" name="Slide Number Placeholder 4"/>
          <p:cNvSpPr txBox="1">
            <a:spLocks/>
          </p:cNvSpPr>
          <p:nvPr/>
        </p:nvSpPr>
        <p:spPr>
          <a:xfrm>
            <a:off x="6866335" y="6592424"/>
            <a:ext cx="2133600" cy="256822"/>
          </a:xfrm>
          <a:prstGeom prst="rect">
            <a:avLst/>
          </a:prstGeom>
        </p:spPr>
        <p:txBody>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D79F44C-B0A7-3A42-A98F-236C7051F6BB}" type="slidenum">
              <a:rPr lang="en-US" sz="1200" smtClean="0"/>
              <a:pPr/>
              <a:t>8</a:t>
            </a:fld>
            <a:endParaRPr lang="en-US" sz="1200" dirty="0"/>
          </a:p>
        </p:txBody>
      </p:sp>
      <p:pic>
        <p:nvPicPr>
          <p:cNvPr id="7" name="Picture 6" descr="detail page-real book_cou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 y="1210266"/>
            <a:ext cx="8087360" cy="5063984"/>
          </a:xfrm>
          <a:prstGeom prst="rect">
            <a:avLst/>
          </a:prstGeom>
          <a:ln>
            <a:solidFill>
              <a:schemeClr val="bg1">
                <a:lumMod val="8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7813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Reader Preview: Detail page, Admin view</a:t>
            </a:r>
            <a:endParaRPr lang="en-US" dirty="0"/>
          </a:p>
        </p:txBody>
      </p:sp>
      <p:sp>
        <p:nvSpPr>
          <p:cNvPr id="4" name="Footer Placeholder 3"/>
          <p:cNvSpPr>
            <a:spLocks noGrp="1"/>
          </p:cNvSpPr>
          <p:nvPr>
            <p:ph type="ftr" sz="quarter" idx="11"/>
          </p:nvPr>
        </p:nvSpPr>
        <p:spPr/>
        <p:txBody>
          <a:bodyPr/>
          <a:lstStyle/>
          <a:p>
            <a:r>
              <a:rPr lang="en-US" smtClean="0"/>
              <a:t>ProQuest Confidential</a:t>
            </a:r>
            <a:endParaRPr lang="en-US" dirty="0"/>
          </a:p>
        </p:txBody>
      </p:sp>
      <p:pic>
        <p:nvPicPr>
          <p:cNvPr id="3" name="Picture 2"/>
          <p:cNvPicPr>
            <a:picLocks noChangeAspect="1"/>
          </p:cNvPicPr>
          <p:nvPr/>
        </p:nvPicPr>
        <p:blipFill>
          <a:blip r:embed="rId2"/>
          <a:stretch>
            <a:fillRect/>
          </a:stretch>
        </p:blipFill>
        <p:spPr>
          <a:xfrm>
            <a:off x="335280" y="1267285"/>
            <a:ext cx="8412480" cy="4087382"/>
          </a:xfrm>
          <a:prstGeom prst="rect">
            <a:avLst/>
          </a:prstGeom>
          <a:ln>
            <a:solidFill>
              <a:schemeClr val="bg1">
                <a:lumMod val="85000"/>
              </a:schemeClr>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054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NIM_SPRITE_COUNT" val=" 9"/>
</p:tagLst>
</file>

<file path=ppt/theme/theme1.xml><?xml version="1.0" encoding="utf-8"?>
<a:theme xmlns:a="http://schemas.openxmlformats.org/drawingml/2006/main" name="ppt template 2013">
  <a:themeElements>
    <a:clrScheme name="ProQuest">
      <a:dk1>
        <a:srgbClr val="000000"/>
      </a:dk1>
      <a:lt1>
        <a:sysClr val="window" lastClr="FFFFFF"/>
      </a:lt1>
      <a:dk2>
        <a:srgbClr val="000000"/>
      </a:dk2>
      <a:lt2>
        <a:srgbClr val="FFFFFF"/>
      </a:lt2>
      <a:accent1>
        <a:srgbClr val="E31837"/>
      </a:accent1>
      <a:accent2>
        <a:srgbClr val="F37321"/>
      </a:accent2>
      <a:accent3>
        <a:srgbClr val="009DDC"/>
      </a:accent3>
      <a:accent4>
        <a:srgbClr val="A3A510"/>
      </a:accent4>
      <a:accent5>
        <a:srgbClr val="00A18E"/>
      </a:accent5>
      <a:accent6>
        <a:srgbClr val="60C5BA"/>
      </a:accent6>
      <a:hlink>
        <a:srgbClr val="009DDC"/>
      </a:hlink>
      <a:folHlink>
        <a:srgbClr val="72CDF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 template 2013</Template>
  <TotalTime>319</TotalTime>
  <Words>1919</Words>
  <Application>Microsoft Office PowerPoint</Application>
  <PresentationFormat>On-screen Show (4:3)</PresentationFormat>
  <Paragraphs>272</Paragraphs>
  <Slides>31</Slides>
  <Notes>16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ppt template 2013</vt:lpstr>
      <vt:lpstr>ProQuest update</vt:lpstr>
      <vt:lpstr>PowerPoint Presentation</vt:lpstr>
      <vt:lpstr>PowerPoint Presentation</vt:lpstr>
      <vt:lpstr>Jeden ProQuest</vt:lpstr>
      <vt:lpstr>Electronic books</vt:lpstr>
      <vt:lpstr>Combined Ebook Platform</vt:lpstr>
      <vt:lpstr>ebrary &amp; EBL Integration Roadmap Timeline</vt:lpstr>
      <vt:lpstr>Reader Preview – new Detail page (patron view)</vt:lpstr>
      <vt:lpstr>Reader Preview: Detail page, Admin view</vt:lpstr>
      <vt:lpstr>Reader Preview - on opening book</vt:lpstr>
      <vt:lpstr>Reader Preview – download: guided 3 step flow</vt:lpstr>
      <vt:lpstr>Reader Preview – download: Step 3</vt:lpstr>
      <vt:lpstr>Reader Preview – bookmarks, highlighting, notes</vt:lpstr>
      <vt:lpstr>Reader Preview – search within book</vt:lpstr>
      <vt:lpstr>Reader Preview – search “did you mean?” enhancement</vt:lpstr>
      <vt:lpstr>ProQuest dissertations and theses global</vt:lpstr>
      <vt:lpstr>PQDT Global</vt:lpstr>
      <vt:lpstr>PQDT Global : new European content</vt:lpstr>
      <vt:lpstr>Value Proposition</vt:lpstr>
      <vt:lpstr>PowerPoint Presentation</vt:lpstr>
      <vt:lpstr>PowerPoint Presentation</vt:lpstr>
      <vt:lpstr>Biggest Pain Points</vt:lpstr>
      <vt:lpstr>PowerPoint Presentation</vt:lpstr>
      <vt:lpstr>The Pillars of Intota</vt:lpstr>
      <vt:lpstr>Intota 2014 Mid-Year Release</vt:lpstr>
      <vt:lpstr>Core Functionality Today</vt:lpstr>
      <vt:lpstr>Proquest flow</vt:lpstr>
      <vt:lpstr>FLOW</vt:lpstr>
      <vt:lpstr>Integrated Reference Management</vt:lpstr>
      <vt:lpstr>A Research Workflow That’s Now Digital</vt:lpstr>
      <vt:lpstr>How Does Flow Bring Value to the Library</vt:lpstr>
    </vt:vector>
  </TitlesOfParts>
  <Company>ProQuest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ProQuest ’14 update</dc:title>
  <dc:creator>Murawski, Krzysztof</dc:creator>
  <cp:lastModifiedBy>Murawski, Krzysztof</cp:lastModifiedBy>
  <cp:revision>29</cp:revision>
  <dcterms:created xsi:type="dcterms:W3CDTF">2014-03-10T07:25:15Z</dcterms:created>
  <dcterms:modified xsi:type="dcterms:W3CDTF">2014-10-14T10:36:43Z</dcterms:modified>
</cp:coreProperties>
</file>