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194" r:id="rId2"/>
    <p:sldMasterId id="2147484229" r:id="rId3"/>
    <p:sldMasterId id="2147484913" r:id="rId4"/>
    <p:sldMasterId id="2147484944" r:id="rId5"/>
    <p:sldMasterId id="2147485457" r:id="rId6"/>
    <p:sldMasterId id="2147485470" r:id="rId7"/>
    <p:sldMasterId id="2147485477" r:id="rId8"/>
  </p:sldMasterIdLst>
  <p:notesMasterIdLst>
    <p:notesMasterId r:id="rId32"/>
  </p:notesMasterIdLst>
  <p:sldIdLst>
    <p:sldId id="463" r:id="rId9"/>
    <p:sldId id="453" r:id="rId10"/>
    <p:sldId id="466" r:id="rId11"/>
    <p:sldId id="468" r:id="rId12"/>
    <p:sldId id="469" r:id="rId13"/>
    <p:sldId id="471" r:id="rId14"/>
    <p:sldId id="472" r:id="rId15"/>
    <p:sldId id="474" r:id="rId16"/>
    <p:sldId id="475" r:id="rId17"/>
    <p:sldId id="476" r:id="rId18"/>
    <p:sldId id="477" r:id="rId19"/>
    <p:sldId id="478" r:id="rId20"/>
    <p:sldId id="479" r:id="rId21"/>
    <p:sldId id="480" r:id="rId22"/>
    <p:sldId id="481" r:id="rId23"/>
    <p:sldId id="482" r:id="rId24"/>
    <p:sldId id="484" r:id="rId25"/>
    <p:sldId id="485" r:id="rId26"/>
    <p:sldId id="486" r:id="rId27"/>
    <p:sldId id="487" r:id="rId28"/>
    <p:sldId id="488" r:id="rId29"/>
    <p:sldId id="489" r:id="rId30"/>
    <p:sldId id="490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2F6"/>
    <a:srgbClr val="1508B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97168" autoAdjust="0"/>
  </p:normalViewPr>
  <p:slideViewPr>
    <p:cSldViewPr>
      <p:cViewPr>
        <p:scale>
          <a:sx n="70" d="100"/>
          <a:sy n="70" d="100"/>
        </p:scale>
        <p:origin x="-156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20F732-F45E-4049-870E-1BEC12819F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6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 altLang="bg-BG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531CF-3C13-4CC7-81D2-2C1836AEC227}" type="slidenum">
              <a:rPr lang="en-US" altLang="bg-BG" smtClean="0">
                <a:solidFill>
                  <a:srgbClr val="000000"/>
                </a:solidFill>
                <a:latin typeface="Arial" pitchFamily="34" charset="0"/>
              </a:rPr>
              <a:pPr/>
              <a:t>2</a:t>
            </a:fld>
            <a:endParaRPr lang="en-US" altLang="bg-BG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bg-BG" altLang="bg-BG" smtClean="0">
              <a:latin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D4F9E2-CED7-48DB-AE71-CF40FAB2F9C1}" type="slidenum">
              <a:rPr lang="en-US" altLang="bg-BG" smtClean="0">
                <a:solidFill>
                  <a:srgbClr val="000000"/>
                </a:solidFill>
                <a:latin typeface="Arial" pitchFamily="34" charset="0"/>
              </a:rPr>
              <a:pPr/>
              <a:t>3</a:t>
            </a:fld>
            <a:endParaRPr lang="en-US" altLang="bg-BG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55600" y="20605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" name="Picture 7" descr="titleMaster_Logo600i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6045200" y="5965825"/>
            <a:ext cx="2746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1950" y="292100"/>
            <a:ext cx="8382000" cy="166528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800225"/>
          </a:xfrm>
        </p:spPr>
        <p:txBody>
          <a:bodyPr rIns="0"/>
          <a:lstStyle>
            <a:lvl1pPr>
              <a:spcBef>
                <a:spcPct val="0"/>
              </a:spcBef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02216-5070-4300-9AE5-90C7D5D9B3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457200"/>
            <a:ext cx="1860550" cy="564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0" y="457200"/>
            <a:ext cx="5432425" cy="564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47756-876E-4203-B851-79AC4CED66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TR_TitleLogo_BW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0438" y="5967413"/>
            <a:ext cx="2741612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355600" y="20605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7" name="Picture 7" descr="titleMaster_Logo600id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6045200" y="5965825"/>
            <a:ext cx="27463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1950" y="292100"/>
            <a:ext cx="8382000" cy="1665288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61950" y="2390775"/>
            <a:ext cx="8382000" cy="1800225"/>
          </a:xfrm>
        </p:spPr>
        <p:txBody>
          <a:bodyPr rIns="0"/>
          <a:lstStyle>
            <a:lvl1pPr>
              <a:spcBef>
                <a:spcPct val="0"/>
              </a:spcBef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1C8D0-D1AE-45A3-8918-F2396B592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0F039-B777-4063-A650-2845AAD16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28763"/>
            <a:ext cx="36464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7A5C-370F-4E36-A9DD-B5E5B5AD9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87D85-4BDC-4ED2-B6E8-B8D190A2B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7829C-D7BE-4168-996E-B51289064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69108-A85C-45A3-985D-A250C26FB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5E0DD-74F7-4ABE-A205-4BFCF176B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9D486-AFBA-4422-858F-5D50F3009E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BCFB9-DACA-4464-8AB1-D2AA5D8BF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F6E04-ACAD-4BB8-8478-356BB2D29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5725" y="457200"/>
            <a:ext cx="1860550" cy="5641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0900" y="457200"/>
            <a:ext cx="5432425" cy="5641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6655-3827-4C0D-B69A-4EA20E81FA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5" descr="RTR1KWE8_cropp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339725" y="371475"/>
            <a:ext cx="84518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r_hrz_rgb_pos"/>
          <p:cNvPicPr>
            <a:picLocks noChangeAspect="1" noChangeArrowheads="1"/>
          </p:cNvPicPr>
          <p:nvPr/>
        </p:nvPicPr>
        <p:blipFill>
          <a:blip r:embed="rId3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07AC682C-ABD6-4EDB-AFF7-EB2078772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E45208BA-A22F-43D4-8790-E70EF012D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525588"/>
            <a:ext cx="36083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525588"/>
            <a:ext cx="36083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0F39E613-C57F-4A6E-B62F-6235869E3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831C566C-EB87-45A8-A0D4-D5EBCDEF4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626225"/>
            <a:ext cx="5172075" cy="231775"/>
          </a:xfrm>
        </p:spPr>
        <p:txBody>
          <a:bodyPr/>
          <a:lstStyle>
            <a:lvl1pPr>
              <a:defRPr>
                <a:solidFill>
                  <a:srgbClr val="4B4B4B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58200" y="6626225"/>
            <a:ext cx="457200" cy="231775"/>
          </a:xfrm>
        </p:spPr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DFB50454-7FBF-4106-B791-7DEA0EF4E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645C022F-26A7-4161-B8DF-D3E2BBABB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BB43E-9957-41B7-B5A6-8A7BA37E9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F4786F2F-4E11-4B6A-AF07-A66BA76B3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95863775-43D3-45BF-A013-9CADD2E47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5B1E64B9-CF66-4F94-8272-79A5B60A2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250" y="506413"/>
            <a:ext cx="1841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506413"/>
            <a:ext cx="5375275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ea typeface="ＭＳ Ｐゴシック" pitchFamily="50" charset="-128"/>
              </a:defRPr>
            </a:lvl1pPr>
          </a:lstStyle>
          <a:p>
            <a:pPr>
              <a:defRPr/>
            </a:pPr>
            <a:fld id="{E5796FC2-4273-499C-8EE2-FFD6EA2FC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 userDrawn="1"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242050"/>
            <a:ext cx="4572000" cy="615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cs-CZ" sz="2400">
              <a:solidFill>
                <a:srgbClr val="666666"/>
              </a:solidFill>
            </a:endParaRPr>
          </a:p>
        </p:txBody>
      </p:sp>
      <p:pic>
        <p:nvPicPr>
          <p:cNvPr id="7" name="Picture 5" descr="RTR1IN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71475"/>
            <a:ext cx="84661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78" y="4451350"/>
            <a:ext cx="8598972" cy="323165"/>
          </a:xfrm>
          <a:prstGeom prst="rect">
            <a:avLst/>
          </a:prstGeom>
        </p:spPr>
        <p:txBody>
          <a:bodyPr lIns="91440" tIns="0" rIns="91440">
            <a:noAutofit/>
          </a:bodyPr>
          <a:lstStyle>
            <a:lvl1pPr marL="0" indent="0" algn="l">
              <a:tabLst>
                <a:tab pos="1025525" algn="l"/>
              </a:tabLst>
              <a:defRPr sz="1800" b="0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82011" y="3491345"/>
            <a:ext cx="8597069" cy="774774"/>
          </a:xfrm>
        </p:spPr>
        <p:txBody>
          <a:bodyPr/>
          <a:lstStyle>
            <a:lvl1pPr marL="0" indent="0" algn="l"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9250" y="1547813"/>
            <a:ext cx="8450263" cy="1881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ED150-56D4-4321-A759-0DEB9E490C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hc_DividerGraphBG_oran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355600" y="1292225"/>
            <a:ext cx="8410575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9" y="377825"/>
            <a:ext cx="8504193" cy="914400"/>
          </a:xfrm>
        </p:spPr>
        <p:txBody>
          <a:bodyPr lIns="0" bIns="45720"/>
          <a:lstStyle>
            <a:lvl1pPr algn="l">
              <a:defRPr sz="36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49" y="1547813"/>
            <a:ext cx="8504193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4B806-B8B2-4403-BE02-859B49091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>
            <a:lvl1pPr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1547813"/>
            <a:ext cx="356171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1547813"/>
            <a:ext cx="361659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37156-C84B-411E-99BE-3D506C584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1996262"/>
            <a:ext cx="3564208" cy="4001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568" y="2051662"/>
            <a:ext cx="3616595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2498725"/>
            <a:ext cx="3571239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2498725"/>
            <a:ext cx="3616595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365A8-FE9A-4008-B030-02A45A1C9C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77FA7-974F-4EB6-9A32-E6CD317180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0900" y="1528763"/>
            <a:ext cx="3646488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1528763"/>
            <a:ext cx="3646487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55193-74A7-41E5-A166-7DA941928E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6D416-A39E-4C56-AA2B-B0862C9B2C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 userDrawn="1"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242050"/>
            <a:ext cx="4572000" cy="615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cs-CZ" sz="2400">
              <a:solidFill>
                <a:srgbClr val="666666"/>
              </a:solidFill>
            </a:endParaRPr>
          </a:p>
        </p:txBody>
      </p:sp>
      <p:pic>
        <p:nvPicPr>
          <p:cNvPr id="7" name="Picture 4" descr="5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374650"/>
            <a:ext cx="84582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78" y="4451350"/>
            <a:ext cx="8598972" cy="323165"/>
          </a:xfrm>
          <a:prstGeom prst="rect">
            <a:avLst/>
          </a:prstGeom>
        </p:spPr>
        <p:txBody>
          <a:bodyPr lIns="91440" tIns="0" rIns="91440">
            <a:noAutofit/>
          </a:bodyPr>
          <a:lstStyle>
            <a:lvl1pPr marL="0" indent="0" algn="l">
              <a:tabLst>
                <a:tab pos="1025525" algn="l"/>
              </a:tabLst>
              <a:defRPr sz="1800" b="0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82011" y="3491345"/>
            <a:ext cx="8597069" cy="774774"/>
          </a:xfrm>
        </p:spPr>
        <p:txBody>
          <a:bodyPr/>
          <a:lstStyle>
            <a:lvl1pPr marL="0" indent="0" algn="l"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9250" y="1547813"/>
            <a:ext cx="8450263" cy="1881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C6410-AE7B-4B1A-A317-DE05F4364D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hc_DividerGraphBG_oran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355600" y="1292225"/>
            <a:ext cx="8410575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9" y="377825"/>
            <a:ext cx="8504193" cy="914400"/>
          </a:xfrm>
        </p:spPr>
        <p:txBody>
          <a:bodyPr lIns="0" bIns="45720"/>
          <a:lstStyle>
            <a:lvl1pPr algn="l">
              <a:defRPr sz="36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49" y="1547813"/>
            <a:ext cx="8504193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BAEB1-5E10-4421-BFB5-57CFD173AF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>
            <a:lvl1pPr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1547813"/>
            <a:ext cx="356171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1547813"/>
            <a:ext cx="361659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A742A-8571-4C2D-B3FA-752158CE11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1996262"/>
            <a:ext cx="3564208" cy="4001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568" y="2051662"/>
            <a:ext cx="3616595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2498725"/>
            <a:ext cx="3571239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2498725"/>
            <a:ext cx="3616595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BEE98-1486-4182-9906-F8C8D5481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C9FE-D3AB-4F36-8099-E5E9BFF48F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DF111-EA76-468F-94E2-F219FA55D0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 userDrawn="1"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242050"/>
            <a:ext cx="4572000" cy="615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cs-CZ" sz="2400">
              <a:solidFill>
                <a:srgbClr val="666666"/>
              </a:solidFill>
            </a:endParaRPr>
          </a:p>
        </p:txBody>
      </p:sp>
      <p:pic>
        <p:nvPicPr>
          <p:cNvPr id="7" name="Picture 5" descr="RTR1IN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71475"/>
            <a:ext cx="84661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78" y="4451350"/>
            <a:ext cx="8598972" cy="323165"/>
          </a:xfrm>
          <a:prstGeom prst="rect">
            <a:avLst/>
          </a:prstGeom>
        </p:spPr>
        <p:txBody>
          <a:bodyPr lIns="91440" tIns="0" rIns="91440">
            <a:noAutofit/>
          </a:bodyPr>
          <a:lstStyle>
            <a:lvl1pPr marL="0" indent="0" algn="l">
              <a:tabLst>
                <a:tab pos="1025525" algn="l"/>
              </a:tabLst>
              <a:defRPr sz="1800" b="0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82011" y="3491345"/>
            <a:ext cx="8597069" cy="774774"/>
          </a:xfrm>
        </p:spPr>
        <p:txBody>
          <a:bodyPr/>
          <a:lstStyle>
            <a:lvl1pPr marL="0" indent="0" algn="l"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9250" y="1547813"/>
            <a:ext cx="8450263" cy="1881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F346C-049C-473C-9C22-5510BD4327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A0C88-26A6-4D86-A75A-7CA0D17E86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hc_DividerGraphBG_oran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355600" y="1292225"/>
            <a:ext cx="8410575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9" y="377825"/>
            <a:ext cx="8504193" cy="914400"/>
          </a:xfrm>
        </p:spPr>
        <p:txBody>
          <a:bodyPr lIns="0" bIns="45720"/>
          <a:lstStyle>
            <a:lvl1pPr algn="l">
              <a:defRPr sz="36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49" y="1547813"/>
            <a:ext cx="8504193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AF3ED-169F-49BE-9BB9-BBABDAA5B1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>
            <a:lvl1pPr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1547813"/>
            <a:ext cx="356171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1547813"/>
            <a:ext cx="361659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708544-EAF6-49A0-880A-F309770D0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1996262"/>
            <a:ext cx="3564208" cy="4001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568" y="2051662"/>
            <a:ext cx="3616595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2498725"/>
            <a:ext cx="3571239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2498725"/>
            <a:ext cx="3616595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67E0B-7A88-4A2D-B378-8A5EA1ED9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22665-9505-4294-BA4F-B3D46D2A6F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EC686-AD25-4818-9C51-F9E81FA9E9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tr_hrz_rgb_pos"/>
          <p:cNvPicPr>
            <a:picLocks noChangeAspect="1" noChangeArrowheads="1"/>
          </p:cNvPicPr>
          <p:nvPr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MAN06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" y="228600"/>
            <a:ext cx="84677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950" y="3448050"/>
            <a:ext cx="8382000" cy="81915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1950" y="4435475"/>
            <a:ext cx="8382000" cy="1279525"/>
          </a:xfrm>
        </p:spPr>
        <p:txBody>
          <a:bodyPr rIns="0"/>
          <a:lstStyle>
            <a:lvl1pPr marL="0" indent="0">
              <a:lnSpc>
                <a:spcPct val="90000"/>
              </a:lnSpc>
              <a:spcBef>
                <a:spcPct val="0"/>
              </a:spcBef>
              <a:buFontTx/>
              <a:buNone/>
              <a:defRPr sz="18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split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0" y="225059"/>
            <a:ext cx="7369175" cy="836612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FE756-507B-47E3-814C-3910ED721B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split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2AD22-932D-43FE-A5EA-8DC357706E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4B4B4B"/>
                </a:solidFill>
              </a:defRPr>
            </a:lvl1pPr>
          </a:lstStyle>
          <a:p>
            <a:pPr>
              <a:defRPr/>
            </a:pPr>
            <a:r>
              <a:rPr lang="en-US"/>
              <a:t>Confidential - Thomson Reuters -- Not for Redistirbution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A2495-E5BC-44B6-8BFE-E0C8C56588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506413"/>
            <a:ext cx="7369175" cy="8366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7575" y="1525588"/>
            <a:ext cx="7369175" cy="4570412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D63D2-2376-4929-AFC9-E59438731BC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45C30-23C1-41FD-907C-1A600EB792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hc_DividerGraphBG_oran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355600" y="1292225"/>
            <a:ext cx="8410575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9" y="377825"/>
            <a:ext cx="8504193" cy="914400"/>
          </a:xfrm>
        </p:spPr>
        <p:txBody>
          <a:bodyPr tIns="45720" rIns="45720" bIns="45720"/>
          <a:lstStyle>
            <a:lvl1pPr algn="l">
              <a:defRPr sz="36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49" y="1547813"/>
            <a:ext cx="8504193" cy="461665"/>
          </a:xfrm>
          <a:prstGeom prst="rect">
            <a:avLst/>
          </a:prstGeom>
        </p:spPr>
        <p:txBody>
          <a:bodyPr tIns="45720" rIns="45720" bIns="45720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35975" y="6453188"/>
            <a:ext cx="501650" cy="2825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DB0FB-EBF2-47B6-B0F0-0F1E23BDB5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355600" y="4321175"/>
            <a:ext cx="84105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pic>
        <p:nvPicPr>
          <p:cNvPr id="5" name="Picture 6" descr="tr_hrz_rgb_pos"/>
          <p:cNvPicPr>
            <a:picLocks noChangeAspect="1" noChangeArrowheads="1"/>
          </p:cNvPicPr>
          <p:nvPr userDrawn="1"/>
        </p:nvPicPr>
        <p:blipFill>
          <a:blip r:embed="rId2" cstate="print"/>
          <a:srcRect b="20689"/>
          <a:stretch>
            <a:fillRect/>
          </a:stretch>
        </p:blipFill>
        <p:spPr bwMode="auto">
          <a:xfrm>
            <a:off x="6048375" y="5976938"/>
            <a:ext cx="27336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0" y="6242050"/>
            <a:ext cx="4572000" cy="615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/>
          <a:lstStyle/>
          <a:p>
            <a:endParaRPr lang="cs-CZ" sz="2400">
              <a:solidFill>
                <a:srgbClr val="666666"/>
              </a:solidFill>
            </a:endParaRPr>
          </a:p>
        </p:txBody>
      </p:sp>
      <p:pic>
        <p:nvPicPr>
          <p:cNvPr id="7" name="Picture 5" descr="RTR1IN50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863" y="371475"/>
            <a:ext cx="846613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1978" y="4451350"/>
            <a:ext cx="8598972" cy="323165"/>
          </a:xfrm>
          <a:prstGeom prst="rect">
            <a:avLst/>
          </a:prstGeom>
        </p:spPr>
        <p:txBody>
          <a:bodyPr lIns="91440" tIns="0" rIns="91440">
            <a:noAutofit/>
          </a:bodyPr>
          <a:lstStyle>
            <a:lvl1pPr marL="0" indent="0" algn="l">
              <a:tabLst>
                <a:tab pos="1025525" algn="l"/>
              </a:tabLst>
              <a:defRPr sz="1800" b="0" i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82011" y="3491345"/>
            <a:ext cx="8597069" cy="774774"/>
          </a:xfrm>
        </p:spPr>
        <p:txBody>
          <a:bodyPr/>
          <a:lstStyle>
            <a:lvl1pPr marL="0" indent="0" algn="l"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9250" y="1547813"/>
            <a:ext cx="8450263" cy="18811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408E1-1102-4519-B9FE-E031168D59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hc_DividerGraphBG_orang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355600" y="1292225"/>
            <a:ext cx="8410575" cy="0"/>
          </a:xfrm>
          <a:prstGeom prst="line">
            <a:avLst/>
          </a:prstGeom>
          <a:noFill/>
          <a:ln w="24130" cap="rnd">
            <a:solidFill>
              <a:schemeClr val="bg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49" y="377825"/>
            <a:ext cx="8504193" cy="914400"/>
          </a:xfrm>
        </p:spPr>
        <p:txBody>
          <a:bodyPr lIns="0" bIns="45720"/>
          <a:lstStyle>
            <a:lvl1pPr algn="l">
              <a:defRPr sz="36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49" y="1547813"/>
            <a:ext cx="8504193" cy="461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7460-0E1A-47B1-877D-FC654E264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>
            <a:lvl1pPr>
              <a:defRPr lang="en-US" sz="2800" b="0" dirty="0">
                <a:solidFill>
                  <a:schemeClr val="tx2"/>
                </a:solidFill>
                <a:latin typeface="Knowledge Light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1547813"/>
            <a:ext cx="356171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1547813"/>
            <a:ext cx="3616595" cy="282832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3301-08F6-4E90-9E08-57945601CF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1225" y="1996262"/>
            <a:ext cx="3564208" cy="4001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8568" y="2051662"/>
            <a:ext cx="3616595" cy="34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288" tIns="18288" rIns="18288" bIns="18288" anchor="b"/>
          <a:lstStyle>
            <a:lvl1pPr marL="0" indent="0">
              <a:buNone/>
              <a:defRPr lang="en-US" sz="2000" dirty="0" smtClean="0">
                <a:solidFill>
                  <a:schemeClr val="tx1"/>
                </a:solidFill>
                <a:latin typeface="+mj-lt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911226" y="536575"/>
            <a:ext cx="7373938" cy="831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11224" y="2498725"/>
            <a:ext cx="3571239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668568" y="2498725"/>
            <a:ext cx="3616595" cy="17132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0E5D-365A-4245-8A64-59ED9ADD1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B3E25-6822-4633-B5C6-C9EA7FDCDC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0E78C-5C78-4A98-8F7D-8E1DC60022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AA6E-9734-406C-B3A6-481519D4D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D1FFA-011A-43EC-97C4-EE1F3BFD04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17B8B-0331-4509-BAB2-50E352A833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Relationship Id="rId9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15075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782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" charset="0"/>
              </a:defRPr>
            </a:lvl1pPr>
          </a:lstStyle>
          <a:p>
            <a:pPr>
              <a:defRPr/>
            </a:pPr>
            <a:fld id="{0D09D98B-5958-498D-90AE-8590714B89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457200"/>
            <a:ext cx="744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528763"/>
            <a:ext cx="74453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850900" y="1371600"/>
            <a:ext cx="7445375" cy="1588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19" r:id="rId1"/>
    <p:sldLayoutId id="2147485791" r:id="rId2"/>
    <p:sldLayoutId id="2147485792" r:id="rId3"/>
    <p:sldLayoutId id="2147485793" r:id="rId4"/>
    <p:sldLayoutId id="2147485794" r:id="rId5"/>
    <p:sldLayoutId id="2147485795" r:id="rId6"/>
    <p:sldLayoutId id="2147485796" r:id="rId7"/>
    <p:sldLayoutId id="2147485797" r:id="rId8"/>
    <p:sldLayoutId id="2147485798" r:id="rId9"/>
    <p:sldLayoutId id="2147485799" r:id="rId10"/>
    <p:sldLayoutId id="2147485800" r:id="rId11"/>
  </p:sldLayoutIdLst>
  <p:transition>
    <p:fade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69913" indent="-280988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2488" indent="-280988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135063" indent="-280988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5922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494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15075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782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66666"/>
                </a:solidFill>
                <a:latin typeface="Arial" charset="0"/>
              </a:defRPr>
            </a:lvl1pPr>
          </a:lstStyle>
          <a:p>
            <a:pPr>
              <a:defRPr/>
            </a:pPr>
            <a:fld id="{AAF495F0-2A36-4DE9-A763-8145DDA04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50900" y="457200"/>
            <a:ext cx="7445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205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50900" y="1528763"/>
            <a:ext cx="74453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850900" y="1371600"/>
            <a:ext cx="7445375" cy="1588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0" r:id="rId1"/>
    <p:sldLayoutId id="2147485801" r:id="rId2"/>
    <p:sldLayoutId id="2147485802" r:id="rId3"/>
    <p:sldLayoutId id="2147485803" r:id="rId4"/>
    <p:sldLayoutId id="2147485804" r:id="rId5"/>
    <p:sldLayoutId id="2147485805" r:id="rId6"/>
    <p:sldLayoutId id="2147485806" r:id="rId7"/>
    <p:sldLayoutId id="2147485807" r:id="rId8"/>
    <p:sldLayoutId id="2147485808" r:id="rId9"/>
    <p:sldLayoutId id="2147485809" r:id="rId10"/>
    <p:sldLayoutId id="214748581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87338" indent="-285750" algn="l" rtl="0" eaLnBrk="0" fontAlgn="base" hangingPunct="0">
        <a:spcBef>
          <a:spcPct val="5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2pPr>
      <a:lvl3pPr marL="569913" indent="-280988" algn="l" rtl="0" eaLnBrk="0" fontAlgn="base" hangingPunct="0">
        <a:spcBef>
          <a:spcPct val="3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3pPr>
      <a:lvl4pPr marL="852488" indent="-280988" algn="l" rtl="0" eaLnBrk="0" fontAlgn="base" hangingPunct="0">
        <a:spcBef>
          <a:spcPct val="25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4pPr>
      <a:lvl5pPr marL="1135063" indent="-280988" algn="l" rtl="0" eaLnBrk="0" fontAlgn="base" hangingPunct="0">
        <a:spcBef>
          <a:spcPct val="20000"/>
        </a:spcBef>
        <a:spcAft>
          <a:spcPct val="2000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5pPr>
      <a:lvl6pPr marL="15922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6pPr>
      <a:lvl7pPr marL="20494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7pPr>
      <a:lvl8pPr marL="25066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8pPr>
      <a:lvl9pPr marL="2963863" indent="-280988" algn="l" rtl="0" eaLnBrk="1" fontAlgn="base" hangingPunct="1">
        <a:spcBef>
          <a:spcPct val="20000"/>
        </a:spcBef>
        <a:spcAft>
          <a:spcPct val="2000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</a:pPr>
            <a:endParaRPr lang="cs-CZ" sz="2400">
              <a:solidFill>
                <a:srgbClr val="4B4B4B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3075" name="Picture 3" descr="TR_SlideLogo_BW6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Thomson Reuters Confidential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4B4B4B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EBBF341-03E3-42E0-880E-260D14D11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506413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pic>
        <p:nvPicPr>
          <p:cNvPr id="3080" name="Picture 8" descr="slideMaster_Logo60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21" r:id="rId1"/>
    <p:sldLayoutId id="2147485822" r:id="rId2"/>
    <p:sldLayoutId id="2147485823" r:id="rId3"/>
    <p:sldLayoutId id="2147485824" r:id="rId4"/>
    <p:sldLayoutId id="2147485825" r:id="rId5"/>
    <p:sldLayoutId id="2147485826" r:id="rId6"/>
    <p:sldLayoutId id="2147485827" r:id="rId7"/>
    <p:sldLayoutId id="2147485828" r:id="rId8"/>
    <p:sldLayoutId id="2147485829" r:id="rId9"/>
    <p:sldLayoutId id="2147485830" r:id="rId10"/>
    <p:sldLayoutId id="2147485831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536575"/>
            <a:ext cx="7373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5975" y="6453188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666666"/>
              </a:buClr>
              <a:buSzPct val="50000"/>
              <a:buFont typeface="Wingdings" pitchFamily="2" charset="2"/>
              <a:buNone/>
              <a:defRPr sz="900" b="0">
                <a:solidFill>
                  <a:srgbClr val="666666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6D2316D0-03DE-4AC1-8A8E-9535489CB1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0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49250" y="1547813"/>
            <a:ext cx="8450263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102" name="Picture 8" descr="slideMaster_Logo600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Line 9"/>
          <p:cNvSpPr>
            <a:spLocks noChangeShapeType="1"/>
          </p:cNvSpPr>
          <p:nvPr userDrawn="1"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11" r:id="rId2"/>
    <p:sldLayoutId id="2147485833" r:id="rId3"/>
    <p:sldLayoutId id="2147485834" r:id="rId4"/>
    <p:sldLayoutId id="2147485835" r:id="rId5"/>
    <p:sldLayoutId id="2147485836" r:id="rId6"/>
    <p:sldLayoutId id="2147485837" r:id="rId7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dirty="0">
          <a:solidFill>
            <a:schemeClr val="tx2"/>
          </a:solidFill>
          <a:latin typeface="Knowledge Ligh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ts val="400"/>
        </a:spcAft>
        <a:buClr>
          <a:srgbClr val="D53700"/>
        </a:buClr>
        <a:buFont typeface="Webdings" pitchFamily="18" charset="2"/>
        <a:defRPr lang="en-US" sz="2400" dirty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825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95000"/>
        <a:buFont typeface="Arial" pitchFamily="34" charset="0"/>
        <a:buChar char="•"/>
        <a:defRPr lang="en-US" sz="2000" dirty="0">
          <a:solidFill>
            <a:schemeClr val="tx1"/>
          </a:solidFill>
          <a:latin typeface="+mn-lt"/>
          <a:cs typeface="Arial" pitchFamily="34" charset="0"/>
        </a:defRPr>
      </a:lvl2pPr>
      <a:lvl3pPr marL="573088" indent="-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80000"/>
        <a:buFont typeface="Arial" pitchFamily="34" charset="0"/>
        <a:buChar char="–"/>
        <a:defRPr lang="en-US" dirty="0">
          <a:solidFill>
            <a:schemeClr val="tx1"/>
          </a:solidFill>
          <a:latin typeface="+mn-lt"/>
          <a:cs typeface="Arial" pitchFamily="34" charset="0"/>
        </a:defRPr>
      </a:lvl3pPr>
      <a:lvl4pPr marL="8540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70000"/>
        <a:buFont typeface="Arial" pitchFamily="34" charset="0"/>
        <a:buChar char="•"/>
        <a:defRPr lang="en-US" sz="1600" dirty="0">
          <a:solidFill>
            <a:schemeClr val="tx1"/>
          </a:solidFill>
          <a:latin typeface="+mn-lt"/>
          <a:cs typeface="Arial" pitchFamily="34" charset="0"/>
        </a:defRPr>
      </a:lvl4pPr>
      <a:lvl5pPr marL="854075" indent="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60000"/>
        <a:buFont typeface="Arial" pitchFamily="34" charset="0"/>
        <a:buChar char="–"/>
        <a:defRPr lang="en-US" sz="1400" dirty="0">
          <a:solidFill>
            <a:schemeClr val="tx1"/>
          </a:solidFill>
          <a:latin typeface="+mn-lt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536575"/>
            <a:ext cx="7373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5975" y="6453188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666666"/>
              </a:buClr>
              <a:buSzPct val="50000"/>
              <a:buFont typeface="Wingdings" pitchFamily="2" charset="2"/>
              <a:buNone/>
              <a:defRPr sz="900" b="0">
                <a:solidFill>
                  <a:srgbClr val="666666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A59CAB43-AEA9-4B55-9902-3D577F5CD5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124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49250" y="1547813"/>
            <a:ext cx="8450263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5126" name="Picture 8" descr="slideMaster_Logo6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38" r:id="rId1"/>
    <p:sldLayoutId id="2147485812" r:id="rId2"/>
    <p:sldLayoutId id="2147485839" r:id="rId3"/>
    <p:sldLayoutId id="2147485840" r:id="rId4"/>
    <p:sldLayoutId id="2147485841" r:id="rId5"/>
    <p:sldLayoutId id="2147485842" r:id="rId6"/>
    <p:sldLayoutId id="2147485843" r:id="rId7"/>
  </p:sldLayoutIdLst>
  <p:transition>
    <p:fade/>
  </p:transition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dirty="0">
          <a:solidFill>
            <a:schemeClr val="tx2"/>
          </a:solidFill>
          <a:latin typeface="Knowledge Ligh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ts val="400"/>
        </a:spcAft>
        <a:buClr>
          <a:srgbClr val="D53700"/>
        </a:buClr>
        <a:buFont typeface="Webdings" pitchFamily="18" charset="2"/>
        <a:defRPr lang="en-US" sz="2400" dirty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825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95000"/>
        <a:buFont typeface="Arial" pitchFamily="34" charset="0"/>
        <a:buChar char="•"/>
        <a:defRPr lang="en-US" sz="2000" dirty="0">
          <a:solidFill>
            <a:schemeClr val="tx1"/>
          </a:solidFill>
          <a:latin typeface="+mn-lt"/>
          <a:cs typeface="Arial" pitchFamily="34" charset="0"/>
        </a:defRPr>
      </a:lvl2pPr>
      <a:lvl3pPr marL="573088" indent="-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80000"/>
        <a:buFont typeface="Arial" pitchFamily="34" charset="0"/>
        <a:buChar char="–"/>
        <a:defRPr lang="en-US" dirty="0">
          <a:solidFill>
            <a:schemeClr val="tx1"/>
          </a:solidFill>
          <a:latin typeface="+mn-lt"/>
          <a:cs typeface="Arial" pitchFamily="34" charset="0"/>
        </a:defRPr>
      </a:lvl3pPr>
      <a:lvl4pPr marL="8540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70000"/>
        <a:buFont typeface="Arial" pitchFamily="34" charset="0"/>
        <a:buChar char="•"/>
        <a:defRPr lang="en-US" sz="1600" dirty="0">
          <a:solidFill>
            <a:schemeClr val="tx1"/>
          </a:solidFill>
          <a:latin typeface="+mn-lt"/>
          <a:cs typeface="Arial" pitchFamily="34" charset="0"/>
        </a:defRPr>
      </a:lvl4pPr>
      <a:lvl5pPr marL="854075" indent="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60000"/>
        <a:buFont typeface="Arial" pitchFamily="34" charset="0"/>
        <a:buChar char="–"/>
        <a:defRPr lang="en-US" sz="1400" dirty="0">
          <a:solidFill>
            <a:schemeClr val="tx1"/>
          </a:solidFill>
          <a:latin typeface="+mn-lt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536575"/>
            <a:ext cx="7373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5975" y="6453188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666666"/>
              </a:buClr>
              <a:buSzPct val="50000"/>
              <a:buFont typeface="Wingdings" pitchFamily="2" charset="2"/>
              <a:buNone/>
              <a:defRPr sz="900" b="0">
                <a:solidFill>
                  <a:srgbClr val="666666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1EEFC780-4CE1-4600-951A-47A8AD3A8B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172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49250" y="1547813"/>
            <a:ext cx="8450263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7174" name="Picture 8" descr="slideMaster_Logo600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Line 9"/>
          <p:cNvSpPr>
            <a:spLocks noChangeShapeType="1"/>
          </p:cNvSpPr>
          <p:nvPr userDrawn="1"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0" r:id="rId1"/>
    <p:sldLayoutId id="2147485814" r:id="rId2"/>
    <p:sldLayoutId id="2147485851" r:id="rId3"/>
    <p:sldLayoutId id="2147485852" r:id="rId4"/>
    <p:sldLayoutId id="2147485853" r:id="rId5"/>
    <p:sldLayoutId id="2147485854" r:id="rId6"/>
    <p:sldLayoutId id="2147485855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dirty="0">
          <a:solidFill>
            <a:schemeClr val="tx2"/>
          </a:solidFill>
          <a:latin typeface="Knowledge Ligh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ts val="400"/>
        </a:spcAft>
        <a:buClr>
          <a:srgbClr val="D53700"/>
        </a:buClr>
        <a:buFont typeface="Webdings" pitchFamily="18" charset="2"/>
        <a:defRPr lang="en-US" sz="2400" dirty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825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95000"/>
        <a:buFont typeface="Arial" pitchFamily="34" charset="0"/>
        <a:buChar char="•"/>
        <a:defRPr lang="en-US" sz="2000" dirty="0">
          <a:solidFill>
            <a:schemeClr val="tx1"/>
          </a:solidFill>
          <a:latin typeface="+mn-lt"/>
          <a:cs typeface="Arial" pitchFamily="34" charset="0"/>
        </a:defRPr>
      </a:lvl2pPr>
      <a:lvl3pPr marL="573088" indent="-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80000"/>
        <a:buFont typeface="Arial" pitchFamily="34" charset="0"/>
        <a:buChar char="–"/>
        <a:defRPr lang="en-US" dirty="0">
          <a:solidFill>
            <a:schemeClr val="tx1"/>
          </a:solidFill>
          <a:latin typeface="+mn-lt"/>
          <a:cs typeface="Arial" pitchFamily="34" charset="0"/>
        </a:defRPr>
      </a:lvl3pPr>
      <a:lvl4pPr marL="8540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70000"/>
        <a:buFont typeface="Arial" pitchFamily="34" charset="0"/>
        <a:buChar char="•"/>
        <a:defRPr lang="en-US" sz="1600" dirty="0">
          <a:solidFill>
            <a:schemeClr val="tx1"/>
          </a:solidFill>
          <a:latin typeface="+mn-lt"/>
          <a:cs typeface="Arial" pitchFamily="34" charset="0"/>
        </a:defRPr>
      </a:lvl4pPr>
      <a:lvl5pPr marL="854075" indent="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60000"/>
        <a:buFont typeface="Arial" pitchFamily="34" charset="0"/>
        <a:buChar char="–"/>
        <a:defRPr lang="en-US" sz="1400" dirty="0">
          <a:solidFill>
            <a:schemeClr val="tx1"/>
          </a:solidFill>
          <a:latin typeface="+mn-lt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1"/>
          <p:cNvSpPr txBox="1">
            <a:spLocks noChangeArrowheads="1"/>
          </p:cNvSpPr>
          <p:nvPr/>
        </p:nvSpPr>
        <p:spPr bwMode="auto">
          <a:xfrm>
            <a:off x="336550" y="1530350"/>
            <a:ext cx="2162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Bef>
                <a:spcPct val="50000"/>
              </a:spcBef>
              <a:buClr>
                <a:srgbClr val="FF8000"/>
              </a:buClr>
              <a:buFontTx/>
              <a:buChar char="•"/>
            </a:pPr>
            <a:endParaRPr lang="cs-CZ" sz="2400">
              <a:solidFill>
                <a:srgbClr val="4B4B4B"/>
              </a:solidFill>
            </a:endParaRPr>
          </a:p>
        </p:txBody>
      </p:sp>
      <p:pic>
        <p:nvPicPr>
          <p:cNvPr id="9219" name="Picture 18" descr="TR_SlideLogo_BW6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5" y="6323013"/>
            <a:ext cx="165258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24863" y="6394450"/>
            <a:ext cx="4572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900">
                <a:solidFill>
                  <a:srgbClr val="4B4B4B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57D16B7-D18D-42DE-ADE8-969CDDD1ED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22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7575" y="274638"/>
            <a:ext cx="73691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92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525588"/>
            <a:ext cx="736917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18288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pic>
        <p:nvPicPr>
          <p:cNvPr id="9224" name="Picture 17" descr="slideMaster_Logo60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1119188"/>
          </a:xfrm>
          <a:prstGeom prst="rect">
            <a:avLst/>
          </a:prstGeom>
          <a:gradFill flip="none" rotWithShape="1">
            <a:gsLst>
              <a:gs pos="0">
                <a:srgbClr val="FF9100"/>
              </a:gs>
              <a:gs pos="100000">
                <a:srgbClr val="FFB4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59" r:id="rId1"/>
    <p:sldLayoutId id="2147485816" r:id="rId2"/>
    <p:sldLayoutId id="2147485817" r:id="rId3"/>
    <p:sldLayoutId id="2147485860" r:id="rId4"/>
    <p:sldLayoutId id="2147485861" r:id="rId5"/>
    <p:sldLayoutId id="2147485862" r:id="rId6"/>
  </p:sldLayoutIdLst>
  <p:transition>
    <p:split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85750" algn="l" rtl="0" eaLnBrk="0" fontAlgn="base" hangingPunct="0">
        <a:spcBef>
          <a:spcPct val="3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2pPr>
      <a:lvl3pPr marL="914400" indent="-171450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1600">
          <a:solidFill>
            <a:schemeClr val="tx1"/>
          </a:solidFill>
          <a:latin typeface="+mn-lt"/>
        </a:defRPr>
      </a:lvl4pPr>
      <a:lvl5pPr marL="1485900" indent="-1143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5pPr>
      <a:lvl6pPr marL="19431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6pPr>
      <a:lvl7pPr marL="24003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7pPr>
      <a:lvl8pPr marL="28575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8pPr>
      <a:lvl9pPr marL="3314700" indent="-1143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536575"/>
            <a:ext cx="73739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bg-BG" smtClean="0"/>
              <a:t>Click to edit Master title style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35975" y="6453188"/>
            <a:ext cx="501650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666666"/>
              </a:buClr>
              <a:buSzPct val="50000"/>
              <a:buFont typeface="Wingdings" pitchFamily="2" charset="2"/>
              <a:buNone/>
              <a:defRPr sz="900" b="0">
                <a:solidFill>
                  <a:srgbClr val="666666"/>
                </a:solidFill>
                <a:effectLst/>
                <a:latin typeface="+mj-lt"/>
              </a:defRPr>
            </a:lvl1pPr>
          </a:lstStyle>
          <a:p>
            <a:pPr>
              <a:defRPr/>
            </a:pPr>
            <a:fld id="{BCFAB73B-2AAC-4CDB-A574-BC0C498E71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244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349250" y="1547813"/>
            <a:ext cx="8450263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bg-BG" smtClean="0"/>
              <a:t>Click to edit Master text styles</a:t>
            </a:r>
          </a:p>
          <a:p>
            <a:pPr lvl="1"/>
            <a:r>
              <a:rPr lang="en-US" altLang="bg-BG" smtClean="0"/>
              <a:t>Second level</a:t>
            </a:r>
          </a:p>
          <a:p>
            <a:pPr lvl="2"/>
            <a:r>
              <a:rPr lang="en-US" altLang="bg-BG" smtClean="0"/>
              <a:t>Third level</a:t>
            </a:r>
          </a:p>
          <a:p>
            <a:pPr lvl="3"/>
            <a:r>
              <a:rPr lang="en-US" altLang="bg-BG" smtClean="0"/>
              <a:t>Fourth level</a:t>
            </a:r>
          </a:p>
          <a:p>
            <a:pPr lvl="4"/>
            <a:r>
              <a:rPr lang="en-US" altLang="bg-BG" smtClean="0"/>
              <a:t>Fifth level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94450"/>
            <a:ext cx="517207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46" name="Picture 8" descr="slideMaster_Logo600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hidden">
          <a:xfrm>
            <a:off x="371475" y="6323013"/>
            <a:ext cx="1644650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Line 9"/>
          <p:cNvSpPr>
            <a:spLocks noChangeShapeType="1"/>
          </p:cNvSpPr>
          <p:nvPr userDrawn="1"/>
        </p:nvSpPr>
        <p:spPr bwMode="auto">
          <a:xfrm>
            <a:off x="917575" y="1365250"/>
            <a:ext cx="7369175" cy="0"/>
          </a:xfrm>
          <a:prstGeom prst="line">
            <a:avLst/>
          </a:prstGeom>
          <a:noFill/>
          <a:ln w="2413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863" r:id="rId1"/>
    <p:sldLayoutId id="2147485818" r:id="rId2"/>
    <p:sldLayoutId id="2147485864" r:id="rId3"/>
    <p:sldLayoutId id="2147485865" r:id="rId4"/>
    <p:sldLayoutId id="2147485866" r:id="rId5"/>
    <p:sldLayoutId id="2147485867" r:id="rId6"/>
    <p:sldLayoutId id="2147485868" r:id="rId7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2800" dirty="0">
          <a:solidFill>
            <a:schemeClr val="tx2"/>
          </a:solidFill>
          <a:latin typeface="Knowledge Light"/>
          <a:ea typeface="+mj-ea"/>
          <a:cs typeface="Arial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Knowledge Light"/>
          <a:cs typeface="Arial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00" b="1">
          <a:solidFill>
            <a:srgbClr val="000000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ts val="400"/>
        </a:spcAft>
        <a:buClr>
          <a:srgbClr val="D53700"/>
        </a:buClr>
        <a:buFont typeface="Webdings" pitchFamily="18" charset="2"/>
        <a:defRPr lang="en-US" sz="2400" dirty="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2825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95000"/>
        <a:buFont typeface="Arial" pitchFamily="34" charset="0"/>
        <a:buChar char="•"/>
        <a:defRPr lang="en-US" sz="2000" dirty="0">
          <a:solidFill>
            <a:schemeClr val="tx1"/>
          </a:solidFill>
          <a:latin typeface="+mn-lt"/>
          <a:cs typeface="Arial" pitchFamily="34" charset="0"/>
        </a:defRPr>
      </a:lvl2pPr>
      <a:lvl3pPr marL="573088" indent="-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80000"/>
        <a:buFont typeface="Arial" pitchFamily="34" charset="0"/>
        <a:buChar char="–"/>
        <a:defRPr lang="en-US" dirty="0">
          <a:solidFill>
            <a:schemeClr val="tx1"/>
          </a:solidFill>
          <a:latin typeface="+mn-lt"/>
          <a:cs typeface="Arial" pitchFamily="34" charset="0"/>
        </a:defRPr>
      </a:lvl3pPr>
      <a:lvl4pPr marL="854075" indent="-280988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70000"/>
        <a:buFont typeface="Arial" pitchFamily="34" charset="0"/>
        <a:buChar char="•"/>
        <a:defRPr lang="en-US" sz="1600" dirty="0">
          <a:solidFill>
            <a:schemeClr val="tx1"/>
          </a:solidFill>
          <a:latin typeface="+mn-lt"/>
          <a:cs typeface="Arial" pitchFamily="34" charset="0"/>
        </a:defRPr>
      </a:lvl4pPr>
      <a:lvl5pPr marL="854075" indent="290513" algn="l" rtl="0" eaLnBrk="0" fontAlgn="base" hangingPunct="0">
        <a:spcBef>
          <a:spcPts val="300"/>
        </a:spcBef>
        <a:spcAft>
          <a:spcPts val="400"/>
        </a:spcAft>
        <a:buClr>
          <a:schemeClr val="tx2"/>
        </a:buClr>
        <a:buSzPct val="60000"/>
        <a:buFont typeface="Arial" pitchFamily="34" charset="0"/>
        <a:buChar char="–"/>
        <a:defRPr lang="en-US" sz="1400" dirty="0">
          <a:solidFill>
            <a:schemeClr val="tx1"/>
          </a:solidFill>
          <a:latin typeface="+mn-lt"/>
          <a:cs typeface="Arial" pitchFamily="34" charset="0"/>
        </a:defRPr>
      </a:lvl5pPr>
      <a:lvl6pPr marL="21129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6pPr>
      <a:lvl7pPr marL="25701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7pPr>
      <a:lvl8pPr marL="30273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8pPr>
      <a:lvl9pPr marL="3484563" indent="-3984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Symbol" pitchFamily="18" charset="2"/>
        <a:buChar char="-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8/8a/Jasminum_grandiflorum.jpg" TargetMode="External"/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8/8a/Jasminum_grandiflorum.jpg" TargetMode="External"/><Relationship Id="rId2" Type="http://schemas.openxmlformats.org/officeDocument/2006/relationships/hyperlink" Target="http://en.wikipedia.org/wiki/Jasminum_grandiflorum" TargetMode="Externa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watch.com/articles/research-fronts-2013-100-top-ranked-specialities-sciences-and-social-scienc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ctrTitle" sz="quarter"/>
          </p:nvPr>
        </p:nvSpPr>
        <p:spPr>
          <a:xfrm>
            <a:off x="282575" y="3490913"/>
            <a:ext cx="8596313" cy="774700"/>
          </a:xfrm>
        </p:spPr>
        <p:txBody>
          <a:bodyPr/>
          <a:lstStyle/>
          <a:p>
            <a:pPr algn="ctr" eaLnBrk="1" hangingPunct="1"/>
            <a:r>
              <a:rPr lang="fr-FR" altLang="bg-BG" dirty="0" smtClean="0"/>
              <a:t>CITATION CONNECTION</a:t>
            </a:r>
            <a:r>
              <a:rPr lang="cs-CZ" altLang="bg-BG" dirty="0" smtClean="0"/>
              <a:t> od </a:t>
            </a:r>
            <a:r>
              <a:rPr lang="fr-FR" altLang="bg-BG" dirty="0" smtClean="0"/>
              <a:t>Thomson Reuters </a:t>
            </a:r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4495800"/>
            <a:ext cx="5650906" cy="2233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cs-CZ" sz="2000" dirty="0">
                <a:solidFill>
                  <a:schemeClr val="tx1">
                    <a:lumMod val="75000"/>
                  </a:schemeClr>
                </a:solidFill>
              </a:rPr>
              <a:t>Bibliotheca 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</a:rPr>
              <a:t>academica 2013</a:t>
            </a:r>
            <a:endParaRPr lang="cs-CZ" sz="2000" dirty="0">
              <a:solidFill>
                <a:schemeClr val="tx1">
                  <a:lumMod val="75000"/>
                </a:schemeClr>
              </a:solidFill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</a:rPr>
              <a:t>30. – 31. 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</a:rPr>
              <a:t>října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</a:rPr>
              <a:t> 2013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</a:rPr>
              <a:t>, VFU Brno</a:t>
            </a:r>
            <a:endParaRPr lang="cs-CZ" sz="2000" dirty="0" smtClean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indent="-6350"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endParaRPr lang="cs-CZ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indent="-6350"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Ing. 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David </a:t>
            </a:r>
            <a:r>
              <a:rPr lang="en-GB" sz="200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Hork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ý</a:t>
            </a:r>
            <a:endParaRPr lang="en-GB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indent="-6350"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Country Manager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pro </a:t>
            </a:r>
            <a:r>
              <a:rPr lang="en-US" sz="200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st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ř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ední a východní Evropu</a:t>
            </a:r>
            <a:endParaRPr lang="en-GB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endParaRPr lang="en-GB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cs-CZ" sz="2000" u="sng" dirty="0">
                <a:solidFill>
                  <a:srgbClr val="3122F6"/>
                </a:solidFill>
              </a:rPr>
              <a:t>david.horky</a:t>
            </a:r>
            <a:r>
              <a:rPr lang="en-GB" sz="2000" u="sng" dirty="0">
                <a:solidFill>
                  <a:srgbClr val="3122F6"/>
                </a:solidFill>
              </a:rPr>
              <a:t>@</a:t>
            </a:r>
            <a:r>
              <a:rPr lang="en-GB" sz="2000" u="sng" dirty="0" err="1">
                <a:solidFill>
                  <a:srgbClr val="3122F6"/>
                </a:solidFill>
              </a:rPr>
              <a:t>thomsonreuters.com</a:t>
            </a:r>
            <a:endParaRPr lang="en-GB" sz="2000" u="sng" dirty="0">
              <a:solidFill>
                <a:srgbClr val="3122F6"/>
              </a:solidFill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endParaRPr lang="en-GB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1"/>
          <p:cNvPicPr>
            <a:picLocks noChangeAspect="1" noChangeArrowheads="1"/>
          </p:cNvPicPr>
          <p:nvPr/>
        </p:nvPicPr>
        <p:blipFill>
          <a:blip r:embed="rId2" cstate="print"/>
          <a:srcRect t="17194" r="30148" b="7404"/>
          <a:stretch>
            <a:fillRect/>
          </a:stretch>
        </p:blipFill>
        <p:spPr bwMode="auto">
          <a:xfrm>
            <a:off x="1066800" y="1562100"/>
            <a:ext cx="7848600" cy="52959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96B07-62CF-4158-956C-1A27BBBCA95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4756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lang="cs-CZ" altLang="bg-BG" dirty="0" smtClean="0"/>
              <a:t>M</a:t>
            </a:r>
            <a:r>
              <a:rPr altLang="bg-BG" dirty="0" err="1" smtClean="0"/>
              <a:t>ultidisciplin</a:t>
            </a:r>
            <a:r>
              <a:rPr lang="cs-CZ" altLang="bg-BG" dirty="0" smtClean="0"/>
              <a:t>ární obsah</a:t>
            </a:r>
            <a:endParaRPr altLang="bg-BG" dirty="0" smtClean="0"/>
          </a:p>
        </p:txBody>
      </p:sp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5964238" y="1487488"/>
            <a:ext cx="2811462" cy="5796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b="1" dirty="0" smtClean="0">
                <a:solidFill>
                  <a:srgbClr val="666666"/>
                </a:solidFill>
                <a:cs typeface="Arial" pitchFamily="34" charset="0"/>
              </a:rPr>
              <a:t>T</a:t>
            </a:r>
            <a:r>
              <a:rPr lang="cs-CZ" altLang="bg-BG" b="1" dirty="0" smtClean="0">
                <a:solidFill>
                  <a:srgbClr val="666666"/>
                </a:solidFill>
                <a:cs typeface="Arial" pitchFamily="34" charset="0"/>
              </a:rPr>
              <a:t>oto téma jde napříč mhoha obory</a:t>
            </a:r>
            <a:endParaRPr lang="en-US" altLang="bg-BG" b="1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74758" name="Rectangle 7"/>
          <p:cNvSpPr>
            <a:spLocks noChangeArrowheads="1"/>
          </p:cNvSpPr>
          <p:nvPr/>
        </p:nvSpPr>
        <p:spPr bwMode="auto">
          <a:xfrm>
            <a:off x="1447800" y="3962400"/>
            <a:ext cx="12192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4800600" y="3581400"/>
            <a:ext cx="2811463" cy="579646"/>
          </a:xfrm>
          <a:prstGeom prst="wedgeRectCallout">
            <a:avLst>
              <a:gd name="adj1" fmla="val -44134"/>
              <a:gd name="adj2" fmla="val -73431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b="1" dirty="0" smtClean="0">
                <a:solidFill>
                  <a:srgbClr val="666666"/>
                </a:solidFill>
                <a:cs typeface="Arial" pitchFamily="34" charset="0"/>
              </a:rPr>
              <a:t>Možnost volby záznamů z daných oborů</a:t>
            </a:r>
            <a:endParaRPr lang="en-US" altLang="bg-BG" b="1" dirty="0">
              <a:solidFill>
                <a:srgbClr val="666666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 cstate="print"/>
          <a:srcRect t="12440" r="2182" b="40804"/>
          <a:stretch>
            <a:fillRect/>
          </a:stretch>
        </p:blipFill>
        <p:spPr bwMode="auto">
          <a:xfrm>
            <a:off x="287338" y="1295400"/>
            <a:ext cx="8548687" cy="536416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21F96-8A4E-4A85-9BDE-1D341F596487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5780" name="Title 2"/>
          <p:cNvSpPr>
            <a:spLocks noGrp="1"/>
          </p:cNvSpPr>
          <p:nvPr>
            <p:ph type="title"/>
          </p:nvPr>
        </p:nvSpPr>
        <p:spPr>
          <a:xfrm>
            <a:off x="546100" y="385763"/>
            <a:ext cx="7739063" cy="831850"/>
          </a:xfrm>
        </p:spPr>
        <p:txBody>
          <a:bodyPr/>
          <a:lstStyle/>
          <a:p>
            <a:pPr eaLnBrk="1" hangingPunct="1"/>
            <a:r>
              <a:rPr lang="cs-CZ" altLang="bg-BG" dirty="0" smtClean="0"/>
              <a:t>Seřaďte výsledky dle počtu citací a nalezněte materiály s největším vlivem</a:t>
            </a:r>
            <a:endParaRPr altLang="bg-BG" dirty="0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086600" y="1828800"/>
            <a:ext cx="1801813" cy="287338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608263" y="6307138"/>
            <a:ext cx="1733550" cy="134937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5783" name="Rounded Rectangle 7"/>
          <p:cNvSpPr>
            <a:spLocks noChangeArrowheads="1"/>
          </p:cNvSpPr>
          <p:nvPr/>
        </p:nvSpPr>
        <p:spPr bwMode="auto">
          <a:xfrm>
            <a:off x="1143000" y="1371600"/>
            <a:ext cx="2743200" cy="228600"/>
          </a:xfrm>
          <a:prstGeom prst="roundRect">
            <a:avLst>
              <a:gd name="adj" fmla="val 16667"/>
            </a:avLst>
          </a:prstGeom>
          <a:noFill/>
          <a:ln w="31750" algn="ctr">
            <a:solidFill>
              <a:schemeClr val="tx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GB" altLang="bg-BG" sz="240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/>
          <p:cNvPicPr>
            <a:picLocks noChangeAspect="1" noChangeArrowheads="1"/>
          </p:cNvPicPr>
          <p:nvPr/>
        </p:nvPicPr>
        <p:blipFill>
          <a:blip r:embed="rId2" cstate="print"/>
          <a:srcRect l="1701" t="15799" r="3624" b="25168"/>
          <a:stretch>
            <a:fillRect/>
          </a:stretch>
        </p:blipFill>
        <p:spPr bwMode="auto">
          <a:xfrm>
            <a:off x="312738" y="1595438"/>
            <a:ext cx="8175625" cy="50371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22430-9213-4833-B748-EDE2A2AE238F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6804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lang="cs-CZ" altLang="bg-BG" dirty="0" smtClean="0"/>
              <a:t>Využijte veškeré informace, které jsou o tomto článku k dispozici</a:t>
            </a:r>
            <a:endParaRPr altLang="bg-BG" dirty="0" smtClean="0"/>
          </a:p>
        </p:txBody>
      </p:sp>
      <p:sp>
        <p:nvSpPr>
          <p:cNvPr id="7" name="TextBox 6"/>
          <p:cNvSpPr>
            <a:spLocks noChangeArrowheads="1"/>
          </p:cNvSpPr>
          <p:nvPr/>
        </p:nvSpPr>
        <p:spPr bwMode="auto">
          <a:xfrm>
            <a:off x="3125788" y="5595938"/>
            <a:ext cx="3055937" cy="823302"/>
          </a:xfrm>
          <a:prstGeom prst="wedgeRectCallout">
            <a:avLst>
              <a:gd name="adj1" fmla="val 60417"/>
              <a:gd name="adj2" fmla="val 17819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dirty="0" smtClean="0">
                <a:solidFill>
                  <a:srgbClr val="666666"/>
                </a:solidFill>
                <a:cs typeface="Arial" pitchFamily="34" charset="0"/>
              </a:rPr>
              <a:t>T</a:t>
            </a: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ento článek je rovněž obsažen </a:t>
            </a:r>
            <a:r>
              <a:rPr lang="en-US" altLang="bg-BG" dirty="0" smtClean="0">
                <a:solidFill>
                  <a:srgbClr val="666666"/>
                </a:solidFill>
                <a:cs typeface="Arial" pitchFamily="34" charset="0"/>
              </a:rPr>
              <a:t>BIOSIS </a:t>
            </a:r>
            <a:r>
              <a:rPr lang="en-US" altLang="bg-BG" dirty="0">
                <a:solidFill>
                  <a:srgbClr val="666666"/>
                </a:solidFill>
                <a:cs typeface="Arial" pitchFamily="34" charset="0"/>
              </a:rPr>
              <a:t>Citation Index</a:t>
            </a: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1447800" y="3200400"/>
            <a:ext cx="2074863" cy="2180084"/>
          </a:xfrm>
          <a:prstGeom prst="wedgeRectCallout">
            <a:avLst>
              <a:gd name="adj1" fmla="val -62940"/>
              <a:gd name="adj2" fmla="val -80134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b="1" dirty="0">
                <a:solidFill>
                  <a:srgbClr val="666666"/>
                </a:solidFill>
                <a:cs typeface="Arial" pitchFamily="34" charset="0"/>
              </a:rPr>
              <a:t>Web of Science: </a:t>
            </a:r>
            <a:r>
              <a:rPr lang="cs-CZ" altLang="bg-BG" b="1" dirty="0" smtClean="0">
                <a:solidFill>
                  <a:srgbClr val="666666"/>
                </a:solidFill>
                <a:cs typeface="Arial" pitchFamily="34" charset="0"/>
              </a:rPr>
              <a:t>Kolikrát byl článek citován a kolikrát</a:t>
            </a:r>
            <a:r>
              <a:rPr lang="en-US" altLang="bg-BG" b="1" dirty="0" smtClean="0">
                <a:solidFill>
                  <a:srgbClr val="666666"/>
                </a:solidFill>
                <a:cs typeface="Arial" pitchFamily="34" charset="0"/>
              </a:rPr>
              <a:t>?</a:t>
            </a:r>
            <a:endParaRPr lang="en-US" altLang="bg-BG" b="1" dirty="0">
              <a:solidFill>
                <a:srgbClr val="666666"/>
              </a:solidFill>
              <a:cs typeface="Arial" pitchFamily="34" charset="0"/>
            </a:endParaRPr>
          </a:p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b="1" dirty="0" smtClean="0">
                <a:solidFill>
                  <a:srgbClr val="666666"/>
                </a:solidFill>
                <a:cs typeface="Arial" pitchFamily="34" charset="0"/>
              </a:rPr>
              <a:t>Přístup k nejnovějším objevům v této oblasti</a:t>
            </a:r>
            <a:endParaRPr lang="en-US" altLang="bg-BG" b="1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11" name="TextBox 10"/>
          <p:cNvSpPr>
            <a:spLocks noChangeArrowheads="1"/>
          </p:cNvSpPr>
          <p:nvPr/>
        </p:nvSpPr>
        <p:spPr bwMode="auto">
          <a:xfrm>
            <a:off x="3276600" y="1524000"/>
            <a:ext cx="2560638" cy="1449115"/>
          </a:xfrm>
          <a:prstGeom prst="wedgeRectCallout">
            <a:avLst>
              <a:gd name="adj1" fmla="val 76148"/>
              <a:gd name="adj2" fmla="val -23060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b="1" dirty="0">
                <a:solidFill>
                  <a:srgbClr val="666666"/>
                </a:solidFill>
                <a:cs typeface="Arial" pitchFamily="34" charset="0"/>
              </a:rPr>
              <a:t>Web of </a:t>
            </a:r>
            <a:r>
              <a:rPr lang="cs-CZ" altLang="bg-BG" b="1" dirty="0" smtClean="0">
                <a:solidFill>
                  <a:srgbClr val="666666"/>
                </a:solidFill>
                <a:cs typeface="Arial" pitchFamily="34" charset="0"/>
              </a:rPr>
              <a:t>K</a:t>
            </a:r>
            <a:r>
              <a:rPr lang="en-US" altLang="bg-BG" b="1" dirty="0" err="1" smtClean="0">
                <a:solidFill>
                  <a:srgbClr val="666666"/>
                </a:solidFill>
                <a:cs typeface="Arial" pitchFamily="34" charset="0"/>
              </a:rPr>
              <a:t>nowledge</a:t>
            </a:r>
            <a:r>
              <a:rPr lang="en-US" altLang="bg-BG" b="1" dirty="0">
                <a:solidFill>
                  <a:srgbClr val="666666"/>
                </a:solidFill>
                <a:cs typeface="Arial" pitchFamily="34" charset="0"/>
              </a:rPr>
              <a:t>:</a:t>
            </a:r>
          </a:p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b="1" dirty="0" err="1" smtClean="0">
                <a:solidFill>
                  <a:srgbClr val="666666"/>
                </a:solidFill>
                <a:cs typeface="Arial" pitchFamily="34" charset="0"/>
              </a:rPr>
              <a:t>Cita</a:t>
            </a:r>
            <a:r>
              <a:rPr lang="cs-CZ" altLang="bg-BG" b="1" dirty="0" smtClean="0">
                <a:solidFill>
                  <a:srgbClr val="666666"/>
                </a:solidFill>
                <a:cs typeface="Arial" pitchFamily="34" charset="0"/>
              </a:rPr>
              <a:t>ční spojení s ostatními citačními databázemi na </a:t>
            </a:r>
            <a:r>
              <a:rPr lang="en-US" altLang="bg-BG" b="1" dirty="0" smtClean="0">
                <a:solidFill>
                  <a:srgbClr val="666666"/>
                </a:solidFill>
                <a:cs typeface="Arial" pitchFamily="34" charset="0"/>
              </a:rPr>
              <a:t>Web </a:t>
            </a:r>
            <a:r>
              <a:rPr lang="en-US" altLang="bg-BG" b="1" dirty="0">
                <a:solidFill>
                  <a:srgbClr val="666666"/>
                </a:solidFill>
                <a:cs typeface="Arial" pitchFamily="34" charset="0"/>
              </a:rPr>
              <a:t>of </a:t>
            </a:r>
            <a:r>
              <a:rPr lang="en-US" altLang="bg-BG" b="1" dirty="0" smtClean="0">
                <a:solidFill>
                  <a:srgbClr val="666666"/>
                </a:solidFill>
                <a:cs typeface="Arial" pitchFamily="34" charset="0"/>
              </a:rPr>
              <a:t>Knowledge</a:t>
            </a:r>
            <a:endParaRPr lang="en-US" altLang="bg-BG" b="1" dirty="0">
              <a:solidFill>
                <a:srgbClr val="666666"/>
              </a:solidFill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 l="1460" t="15269" r="28629" b="27501"/>
          <a:stretch>
            <a:fillRect/>
          </a:stretch>
        </p:blipFill>
        <p:spPr bwMode="auto">
          <a:xfrm>
            <a:off x="3124200" y="1143000"/>
            <a:ext cx="5565775" cy="54181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111500" y="4776788"/>
            <a:ext cx="5322888" cy="2054225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 bwMode="auto">
          <a:xfrm>
            <a:off x="5334000" y="3505200"/>
            <a:ext cx="2971800" cy="82391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-6350" algn="ctr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>
                <a:solidFill>
                  <a:srgbClr val="666666"/>
                </a:solidFill>
                <a:latin typeface="Arial"/>
              </a:rPr>
              <a:t>BIOSIS Citation Index:</a:t>
            </a:r>
          </a:p>
          <a:p>
            <a:pPr indent="-6350" algn="ctr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 err="1" smtClean="0">
                <a:solidFill>
                  <a:srgbClr val="666666"/>
                </a:solidFill>
                <a:latin typeface="Arial"/>
              </a:rPr>
              <a:t>Cita</a:t>
            </a:r>
            <a:r>
              <a:rPr lang="cs-CZ" sz="1600" b="1" dirty="0" smtClean="0">
                <a:solidFill>
                  <a:srgbClr val="666666"/>
                </a:solidFill>
                <a:latin typeface="Arial"/>
              </a:rPr>
              <a:t>ční síť</a:t>
            </a:r>
            <a:r>
              <a:rPr lang="en-US" sz="1600" b="1" dirty="0" smtClean="0">
                <a:solidFill>
                  <a:srgbClr val="666666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Arial"/>
              </a:rPr>
              <a:t>22 </a:t>
            </a:r>
            <a:r>
              <a:rPr lang="cs-CZ" sz="1600" b="1" dirty="0" smtClean="0">
                <a:solidFill>
                  <a:srgbClr val="666666"/>
                </a:solidFill>
                <a:latin typeface="Arial"/>
              </a:rPr>
              <a:t>milionů záznamů</a:t>
            </a:r>
            <a:endParaRPr lang="en-US" sz="1600" b="1" dirty="0">
              <a:solidFill>
                <a:srgbClr val="666666"/>
              </a:solidFill>
              <a:latin typeface="Arial"/>
            </a:endParaRPr>
          </a:p>
        </p:txBody>
      </p:sp>
      <p:sp>
        <p:nvSpPr>
          <p:cNvPr id="12" name="TextBox 7"/>
          <p:cNvSpPr>
            <a:spLocks noChangeArrowheads="1"/>
          </p:cNvSpPr>
          <p:nvPr/>
        </p:nvSpPr>
        <p:spPr bwMode="auto">
          <a:xfrm>
            <a:off x="5105400" y="2667000"/>
            <a:ext cx="3048000" cy="579646"/>
          </a:xfrm>
          <a:prstGeom prst="wedgeRectCallout">
            <a:avLst>
              <a:gd name="adj1" fmla="val -76370"/>
              <a:gd name="adj2" fmla="val -61296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b="1" dirty="0" err="1" smtClean="0">
                <a:solidFill>
                  <a:srgbClr val="666666"/>
                </a:solidFill>
                <a:cs typeface="Arial" pitchFamily="34" charset="0"/>
              </a:rPr>
              <a:t>Cita</a:t>
            </a:r>
            <a:r>
              <a:rPr lang="cs-CZ" altLang="bg-BG" b="1" dirty="0" smtClean="0">
                <a:solidFill>
                  <a:srgbClr val="666666"/>
                </a:solidFill>
                <a:cs typeface="Arial" pitchFamily="34" charset="0"/>
              </a:rPr>
              <a:t>ce na </a:t>
            </a:r>
            <a:r>
              <a:rPr lang="en-US" altLang="bg-BG" b="1" dirty="0" smtClean="0">
                <a:solidFill>
                  <a:srgbClr val="666666"/>
                </a:solidFill>
                <a:cs typeface="Arial" pitchFamily="34" charset="0"/>
              </a:rPr>
              <a:t>(</a:t>
            </a:r>
            <a:r>
              <a:rPr lang="en-US" altLang="bg-BG" b="1" dirty="0" err="1" smtClean="0">
                <a:solidFill>
                  <a:srgbClr val="666666"/>
                </a:solidFill>
                <a:cs typeface="Arial" pitchFamily="34" charset="0"/>
              </a:rPr>
              <a:t>od</a:t>
            </a:r>
            <a:r>
              <a:rPr lang="en-US" altLang="bg-BG" b="1" dirty="0" smtClean="0">
                <a:solidFill>
                  <a:srgbClr val="666666"/>
                </a:solidFill>
                <a:cs typeface="Arial" pitchFamily="34" charset="0"/>
              </a:rPr>
              <a:t>) </a:t>
            </a:r>
            <a:r>
              <a:rPr lang="en-US" altLang="bg-BG" b="1" dirty="0" err="1" smtClean="0">
                <a:solidFill>
                  <a:srgbClr val="666666"/>
                </a:solidFill>
                <a:cs typeface="Arial" pitchFamily="34" charset="0"/>
              </a:rPr>
              <a:t>publikace</a:t>
            </a:r>
            <a:r>
              <a:rPr lang="en-US" altLang="bg-BG" b="1" dirty="0" smtClean="0">
                <a:solidFill>
                  <a:srgbClr val="666666"/>
                </a:solidFill>
                <a:cs typeface="Arial" pitchFamily="34" charset="0"/>
              </a:rPr>
              <a:t> v BIOSIS </a:t>
            </a:r>
            <a:r>
              <a:rPr lang="cs-CZ" altLang="bg-BG" b="1" dirty="0" smtClean="0">
                <a:solidFill>
                  <a:srgbClr val="666666"/>
                </a:solidFill>
                <a:cs typeface="Arial" pitchFamily="34" charset="0"/>
              </a:rPr>
              <a:t>Citation Index</a:t>
            </a:r>
            <a:endParaRPr lang="en-US" altLang="bg-BG" b="1" dirty="0">
              <a:solidFill>
                <a:srgbClr val="666666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11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F9329-A4BB-4DB4-8431-41FD9A855664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7827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lang="cs-CZ" altLang="bg-BG" dirty="0" smtClean="0"/>
              <a:t>Vytvořte C</a:t>
            </a:r>
            <a:r>
              <a:rPr altLang="bg-BG" dirty="0" err="1" smtClean="0"/>
              <a:t>itation</a:t>
            </a:r>
            <a:r>
              <a:rPr altLang="bg-BG" dirty="0" smtClean="0"/>
              <a:t> report </a:t>
            </a:r>
            <a:r>
              <a:rPr lang="cs-CZ" altLang="bg-BG" dirty="0" smtClean="0"/>
              <a:t>a a</a:t>
            </a:r>
            <a:r>
              <a:rPr altLang="bg-BG" dirty="0" err="1" smtClean="0"/>
              <a:t>nalyz</a:t>
            </a:r>
            <a:r>
              <a:rPr lang="cs-CZ" altLang="bg-BG" dirty="0" smtClean="0"/>
              <a:t>ujte</a:t>
            </a:r>
            <a:r>
              <a:rPr altLang="bg-BG" dirty="0" smtClean="0"/>
              <a:t> trend</a:t>
            </a:r>
            <a:r>
              <a:rPr lang="cs-CZ" altLang="bg-BG" dirty="0" smtClean="0"/>
              <a:t>y</a:t>
            </a:r>
            <a:endParaRPr altLang="bg-BG" dirty="0" smtClean="0"/>
          </a:p>
        </p:txBody>
      </p:sp>
      <p:pic>
        <p:nvPicPr>
          <p:cNvPr id="77828" name="Picture 2"/>
          <p:cNvPicPr>
            <a:picLocks noChangeAspect="1" noChangeArrowheads="1"/>
          </p:cNvPicPr>
          <p:nvPr/>
        </p:nvPicPr>
        <p:blipFill>
          <a:blip r:embed="rId2" cstate="print"/>
          <a:srcRect t="17194" r="3731" b="7582"/>
          <a:stretch>
            <a:fillRect/>
          </a:stretch>
        </p:blipFill>
        <p:spPr bwMode="auto">
          <a:xfrm>
            <a:off x="204788" y="1651000"/>
            <a:ext cx="88296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323975" y="1843088"/>
            <a:ext cx="2824163" cy="149225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606675" y="2579688"/>
            <a:ext cx="190500" cy="173355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096000" y="2667000"/>
            <a:ext cx="2438400" cy="173355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1828800" y="4953000"/>
            <a:ext cx="2989263" cy="1310615"/>
          </a:xfrm>
          <a:prstGeom prst="wedgeRectCallout">
            <a:avLst>
              <a:gd name="adj1" fmla="val 111403"/>
              <a:gd name="adj2" fmla="val -105065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dirty="0" smtClean="0">
                <a:solidFill>
                  <a:srgbClr val="666666"/>
                </a:solidFill>
                <a:cs typeface="Arial" pitchFamily="34" charset="0"/>
              </a:rPr>
              <a:t>T</a:t>
            </a: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yto citační metrikyjsou kalkulovány v rámci všech databází ve</a:t>
            </a:r>
            <a:r>
              <a:rPr lang="en-US" altLang="bg-BG" dirty="0" smtClean="0">
                <a:solidFill>
                  <a:srgbClr val="666666"/>
                </a:solidFill>
                <a:cs typeface="Arial" pitchFamily="34" charset="0"/>
              </a:rPr>
              <a:t> </a:t>
            </a:r>
            <a:r>
              <a:rPr lang="en-US" altLang="bg-BG" b="1" dirty="0">
                <a:solidFill>
                  <a:srgbClr val="666666"/>
                </a:solidFill>
                <a:cs typeface="Arial" pitchFamily="34" charset="0"/>
              </a:rPr>
              <a:t>Web of </a:t>
            </a:r>
            <a:r>
              <a:rPr lang="en-US" altLang="bg-BG" b="1" dirty="0" smtClean="0">
                <a:solidFill>
                  <a:srgbClr val="666666"/>
                </a:solidFill>
                <a:cs typeface="Arial" pitchFamily="34" charset="0"/>
              </a:rPr>
              <a:t>Knowledge</a:t>
            </a:r>
            <a:r>
              <a:rPr lang="en-US" altLang="bg-BG" dirty="0" smtClean="0">
                <a:solidFill>
                  <a:srgbClr val="666666"/>
                </a:solidFill>
                <a:cs typeface="Arial" pitchFamily="34" charset="0"/>
              </a:rPr>
              <a:t>, </a:t>
            </a: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nejen ve </a:t>
            </a:r>
            <a:r>
              <a:rPr lang="en-US" altLang="bg-BG" dirty="0" smtClean="0">
                <a:solidFill>
                  <a:srgbClr val="666666"/>
                </a:solidFill>
                <a:cs typeface="Arial" pitchFamily="34" charset="0"/>
              </a:rPr>
              <a:t>Web </a:t>
            </a:r>
            <a:r>
              <a:rPr lang="en-US" altLang="bg-BG" dirty="0">
                <a:solidFill>
                  <a:srgbClr val="666666"/>
                </a:solidFill>
                <a:cs typeface="Arial" pitchFamily="34" charset="0"/>
              </a:rPr>
              <a:t>of Science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 cstate="print"/>
          <a:srcRect t="18193" r="3842" b="8092"/>
          <a:stretch>
            <a:fillRect/>
          </a:stretch>
        </p:blipFill>
        <p:spPr bwMode="auto">
          <a:xfrm>
            <a:off x="63500" y="1447800"/>
            <a:ext cx="8799513" cy="44196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3" cstate="print"/>
          <a:srcRect l="2222" t="68444" r="31667" b="6667"/>
          <a:stretch>
            <a:fillRect/>
          </a:stretch>
        </p:blipFill>
        <p:spPr bwMode="auto">
          <a:xfrm>
            <a:off x="0" y="4267200"/>
            <a:ext cx="906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2972B8-BAE8-4EE5-8C9A-92F472184F48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78851" name="Title 2"/>
          <p:cNvSpPr>
            <a:spLocks noGrp="1"/>
          </p:cNvSpPr>
          <p:nvPr>
            <p:ph type="title"/>
          </p:nvPr>
        </p:nvSpPr>
        <p:spPr>
          <a:xfrm>
            <a:off x="474663" y="346075"/>
            <a:ext cx="8096250" cy="831850"/>
          </a:xfrm>
        </p:spPr>
        <p:txBody>
          <a:bodyPr/>
          <a:lstStyle/>
          <a:p>
            <a:pPr eaLnBrk="1" hangingPunct="1"/>
            <a:r>
              <a:rPr altLang="bg-BG" dirty="0" smtClean="0"/>
              <a:t>Analyze Results</a:t>
            </a:r>
            <a:br>
              <a:rPr altLang="bg-BG" dirty="0" smtClean="0"/>
            </a:br>
            <a:r>
              <a:rPr lang="cs-CZ" altLang="bg-BG" sz="2400" dirty="0" smtClean="0"/>
              <a:t>Příklad</a:t>
            </a:r>
            <a:r>
              <a:rPr altLang="bg-BG" sz="2400" dirty="0" smtClean="0"/>
              <a:t>: </a:t>
            </a:r>
            <a:r>
              <a:rPr lang="cs-CZ" altLang="bg-BG" sz="2400" dirty="0" smtClean="0"/>
              <a:t>grantové</a:t>
            </a:r>
            <a:r>
              <a:rPr altLang="bg-BG" sz="2400" dirty="0" smtClean="0"/>
              <a:t> </a:t>
            </a:r>
            <a:r>
              <a:rPr altLang="bg-BG" sz="2400" dirty="0" err="1" smtClean="0"/>
              <a:t>agen</a:t>
            </a:r>
            <a:r>
              <a:rPr lang="cs-CZ" altLang="bg-BG" sz="2400" dirty="0" smtClean="0"/>
              <a:t>tury</a:t>
            </a:r>
            <a:endParaRPr altLang="bg-BG" sz="2400" dirty="0" smtClean="0"/>
          </a:p>
        </p:txBody>
      </p:sp>
      <p:sp>
        <p:nvSpPr>
          <p:cNvPr id="78853" name="TextBox 5"/>
          <p:cNvSpPr txBox="1">
            <a:spLocks noChangeArrowheads="1"/>
          </p:cNvSpPr>
          <p:nvPr/>
        </p:nvSpPr>
        <p:spPr bwMode="auto">
          <a:xfrm>
            <a:off x="7086600" y="3429000"/>
            <a:ext cx="1701800" cy="106695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sz="1600" b="1" dirty="0" smtClean="0">
                <a:solidFill>
                  <a:srgbClr val="666666"/>
                </a:solidFill>
                <a:cs typeface="Arial" pitchFamily="34" charset="0"/>
              </a:rPr>
              <a:t>Kdo grantově podporuje výzkum v této oblasti</a:t>
            </a:r>
            <a:r>
              <a:rPr lang="en-US" altLang="bg-BG" sz="1600" b="1" dirty="0" smtClean="0">
                <a:solidFill>
                  <a:srgbClr val="666666"/>
                </a:solidFill>
                <a:cs typeface="Arial" pitchFamily="34" charset="0"/>
              </a:rPr>
              <a:t>?</a:t>
            </a:r>
            <a:endParaRPr lang="en-US" altLang="bg-BG" sz="1600" b="1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4724400"/>
            <a:ext cx="46482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" y="5105400"/>
            <a:ext cx="4648200" cy="3810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0046A-E6AC-4462-A118-177F5E790BEC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9875" name="Picture 2"/>
          <p:cNvPicPr>
            <a:picLocks noChangeAspect="1" noChangeArrowheads="1"/>
          </p:cNvPicPr>
          <p:nvPr/>
        </p:nvPicPr>
        <p:blipFill>
          <a:blip r:embed="rId2" cstate="print"/>
          <a:srcRect t="22752" r="13960" b="7930"/>
          <a:stretch>
            <a:fillRect/>
          </a:stretch>
        </p:blipFill>
        <p:spPr bwMode="auto">
          <a:xfrm>
            <a:off x="198438" y="1528763"/>
            <a:ext cx="8836025" cy="44481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79876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altLang="bg-BG" dirty="0" smtClean="0"/>
              <a:t>Analyze Results</a:t>
            </a:r>
            <a:br>
              <a:rPr altLang="bg-BG" dirty="0" smtClean="0"/>
            </a:br>
            <a:r>
              <a:rPr lang="cs-CZ" altLang="bg-BG" sz="2400" dirty="0" smtClean="0"/>
              <a:t>Příklad</a:t>
            </a:r>
            <a:r>
              <a:rPr altLang="bg-BG" sz="2400" dirty="0" smtClean="0"/>
              <a:t>: </a:t>
            </a:r>
            <a:r>
              <a:rPr lang="cs-CZ" altLang="bg-BG" sz="2400" dirty="0" smtClean="0"/>
              <a:t>instituce</a:t>
            </a:r>
            <a:endParaRPr altLang="bg-BG" sz="2400" dirty="0" smtClean="0"/>
          </a:p>
        </p:txBody>
      </p:sp>
      <p:sp>
        <p:nvSpPr>
          <p:cNvPr id="79877" name="TextBox 6"/>
          <p:cNvSpPr txBox="1">
            <a:spLocks noChangeArrowheads="1"/>
          </p:cNvSpPr>
          <p:nvPr/>
        </p:nvSpPr>
        <p:spPr bwMode="auto">
          <a:xfrm>
            <a:off x="7273925" y="3167063"/>
            <a:ext cx="1570038" cy="106695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sz="1600" dirty="0" smtClean="0">
                <a:solidFill>
                  <a:srgbClr val="666666"/>
                </a:solidFill>
                <a:cs typeface="Arial" pitchFamily="34" charset="0"/>
              </a:rPr>
              <a:t>Které </a:t>
            </a:r>
            <a:r>
              <a:rPr lang="en-US" altLang="bg-BG" sz="1600" dirty="0" err="1" smtClean="0">
                <a:solidFill>
                  <a:srgbClr val="666666"/>
                </a:solidFill>
                <a:cs typeface="Arial" pitchFamily="34" charset="0"/>
              </a:rPr>
              <a:t>institu</a:t>
            </a:r>
            <a:r>
              <a:rPr lang="cs-CZ" altLang="bg-BG" sz="1600" dirty="0" smtClean="0">
                <a:solidFill>
                  <a:srgbClr val="666666"/>
                </a:solidFill>
                <a:cs typeface="Arial" pitchFamily="34" charset="0"/>
              </a:rPr>
              <a:t>ce provádějí v tomto oboru výzkum</a:t>
            </a:r>
            <a:r>
              <a:rPr lang="en-US" altLang="bg-BG" sz="1600" dirty="0" smtClean="0">
                <a:solidFill>
                  <a:srgbClr val="666666"/>
                </a:solidFill>
                <a:cs typeface="Arial" pitchFamily="34" charset="0"/>
              </a:rPr>
              <a:t>?</a:t>
            </a:r>
            <a:endParaRPr lang="en-US" altLang="bg-BG" sz="1600" dirty="0">
              <a:solidFill>
                <a:srgbClr val="666666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4BA83-51A5-44F6-B236-CF32C65CA96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0899" name="Picture 2"/>
          <p:cNvPicPr>
            <a:picLocks noChangeAspect="1" noChangeArrowheads="1"/>
          </p:cNvPicPr>
          <p:nvPr/>
        </p:nvPicPr>
        <p:blipFill>
          <a:blip r:embed="rId2" cstate="print"/>
          <a:srcRect t="17731" r="38210" b="7582"/>
          <a:stretch>
            <a:fillRect/>
          </a:stretch>
        </p:blipFill>
        <p:spPr bwMode="auto">
          <a:xfrm>
            <a:off x="941388" y="1487488"/>
            <a:ext cx="6567487" cy="4960937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0900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altLang="bg-BG" dirty="0" smtClean="0"/>
              <a:t>Analyze Results</a:t>
            </a:r>
            <a:br>
              <a:rPr altLang="bg-BG" dirty="0" smtClean="0"/>
            </a:br>
            <a:r>
              <a:rPr lang="cs-CZ" altLang="bg-BG" sz="2400" dirty="0" smtClean="0"/>
              <a:t>Příklad</a:t>
            </a:r>
            <a:r>
              <a:rPr altLang="bg-BG" sz="2400" dirty="0" smtClean="0"/>
              <a:t>: </a:t>
            </a:r>
            <a:r>
              <a:rPr lang="cs-CZ" altLang="bg-BG" sz="2400" dirty="0" smtClean="0"/>
              <a:t>autoři</a:t>
            </a:r>
            <a:endParaRPr altLang="bg-BG" sz="2400" dirty="0" smtClean="0"/>
          </a:p>
        </p:txBody>
      </p:sp>
      <p:sp>
        <p:nvSpPr>
          <p:cNvPr id="80901" name="TextBox 6"/>
          <p:cNvSpPr txBox="1">
            <a:spLocks noChangeArrowheads="1"/>
          </p:cNvSpPr>
          <p:nvPr/>
        </p:nvSpPr>
        <p:spPr bwMode="auto">
          <a:xfrm>
            <a:off x="6196013" y="3535363"/>
            <a:ext cx="2347912" cy="5796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sz="1600" dirty="0" smtClean="0">
                <a:solidFill>
                  <a:srgbClr val="666666"/>
                </a:solidFill>
                <a:cs typeface="Arial" pitchFamily="34" charset="0"/>
              </a:rPr>
              <a:t>Kdo jsou experti v tomto oboru</a:t>
            </a:r>
            <a:r>
              <a:rPr lang="en-US" altLang="bg-BG" sz="1600" dirty="0" smtClean="0">
                <a:solidFill>
                  <a:srgbClr val="666666"/>
                </a:solidFill>
                <a:cs typeface="Arial" pitchFamily="34" charset="0"/>
              </a:rPr>
              <a:t>? </a:t>
            </a:r>
            <a:endParaRPr lang="en-US" altLang="bg-BG" sz="1600" dirty="0">
              <a:solidFill>
                <a:srgbClr val="666666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1"/>
          <p:cNvPicPr>
            <a:picLocks noChangeAspect="1" noChangeArrowheads="1"/>
          </p:cNvPicPr>
          <p:nvPr/>
        </p:nvPicPr>
        <p:blipFill>
          <a:blip r:embed="rId2" cstate="print"/>
          <a:srcRect t="18448" r="4179" b="7224"/>
          <a:stretch>
            <a:fillRect/>
          </a:stretch>
        </p:blipFill>
        <p:spPr bwMode="auto">
          <a:xfrm>
            <a:off x="163513" y="1541463"/>
            <a:ext cx="8980487" cy="435451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B36292-89B4-4C99-9825-D648838035F5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2948" name="Title 2"/>
          <p:cNvSpPr>
            <a:spLocks noGrp="1"/>
          </p:cNvSpPr>
          <p:nvPr>
            <p:ph type="title"/>
          </p:nvPr>
        </p:nvSpPr>
        <p:spPr>
          <a:xfrm>
            <a:off x="911224" y="536575"/>
            <a:ext cx="7699375" cy="831850"/>
          </a:xfrm>
        </p:spPr>
        <p:txBody>
          <a:bodyPr/>
          <a:lstStyle/>
          <a:p>
            <a:pPr eaLnBrk="1" hangingPunct="1"/>
            <a:r>
              <a:rPr lang="cs-CZ" altLang="bg-BG" dirty="0" smtClean="0"/>
              <a:t>Sledujte toto téma od základního po aplikovaný výzkum</a:t>
            </a:r>
            <a:endParaRPr altLang="bg-BG" dirty="0" smtClean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7261225" y="2606675"/>
            <a:ext cx="1909763" cy="219075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" name="TextBox 6"/>
          <p:cNvSpPr>
            <a:spLocks noChangeArrowheads="1"/>
          </p:cNvSpPr>
          <p:nvPr/>
        </p:nvSpPr>
        <p:spPr bwMode="auto">
          <a:xfrm>
            <a:off x="7042150" y="3195638"/>
            <a:ext cx="2074863" cy="1066959"/>
          </a:xfrm>
          <a:prstGeom prst="wedgeRectCallout">
            <a:avLst>
              <a:gd name="adj1" fmla="val -18199"/>
              <a:gd name="adj2" fmla="val -74366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Jaké jsou nejnovější</a:t>
            </a:r>
            <a:r>
              <a:rPr lang="en-US" altLang="bg-BG" dirty="0" smtClean="0">
                <a:solidFill>
                  <a:srgbClr val="666666"/>
                </a:solidFill>
                <a:cs typeface="Arial" pitchFamily="34" charset="0"/>
              </a:rPr>
              <a:t> patent</a:t>
            </a: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y týkající se tohoto tématu</a:t>
            </a:r>
            <a:r>
              <a:rPr lang="en-US" altLang="bg-BG" dirty="0" smtClean="0">
                <a:solidFill>
                  <a:srgbClr val="666666"/>
                </a:solidFill>
                <a:cs typeface="Arial" pitchFamily="34" charset="0"/>
              </a:rPr>
              <a:t>? </a:t>
            </a:r>
            <a:endParaRPr lang="en-US" altLang="bg-BG" dirty="0">
              <a:solidFill>
                <a:srgbClr val="666666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u0077346\AppData\Local\Temp\SNAGHTML56fbdde.PNG"/>
          <p:cNvPicPr>
            <a:picLocks noChangeAspect="1" noChangeArrowheads="1"/>
          </p:cNvPicPr>
          <p:nvPr/>
        </p:nvPicPr>
        <p:blipFill>
          <a:blip r:embed="rId2" cstate="print"/>
          <a:srcRect r="30634"/>
          <a:stretch>
            <a:fillRect/>
          </a:stretch>
        </p:blipFill>
        <p:spPr bwMode="auto">
          <a:xfrm>
            <a:off x="641350" y="1506538"/>
            <a:ext cx="7369175" cy="49958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686C68-574A-4B13-B843-A9E52CCB3D55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83972" name="Title 2"/>
          <p:cNvSpPr>
            <a:spLocks noGrp="1"/>
          </p:cNvSpPr>
          <p:nvPr>
            <p:ph type="title"/>
          </p:nvPr>
        </p:nvSpPr>
        <p:spPr>
          <a:xfrm>
            <a:off x="519113" y="441325"/>
            <a:ext cx="8351837" cy="831850"/>
          </a:xfrm>
        </p:spPr>
        <p:txBody>
          <a:bodyPr/>
          <a:lstStyle/>
          <a:p>
            <a:pPr eaLnBrk="1" hangingPunct="1"/>
            <a:r>
              <a:rPr altLang="bg-BG" dirty="0" err="1" smtClean="0"/>
              <a:t>Derwent</a:t>
            </a:r>
            <a:r>
              <a:rPr altLang="bg-BG" dirty="0" smtClean="0"/>
              <a:t> Innovations Index </a:t>
            </a:r>
            <a:r>
              <a:rPr lang="cs-CZ" altLang="bg-BG" dirty="0" smtClean="0"/>
              <a:t>zpřístupňuje patenty </a:t>
            </a:r>
            <a:br>
              <a:rPr lang="cs-CZ" altLang="bg-BG" dirty="0" smtClean="0"/>
            </a:br>
            <a:r>
              <a:rPr lang="cs-CZ" altLang="bg-BG" dirty="0" smtClean="0"/>
              <a:t>pro neexperty</a:t>
            </a:r>
            <a:endParaRPr altLang="bg-BG" dirty="0" smtClean="0"/>
          </a:p>
        </p:txBody>
      </p:sp>
      <p:cxnSp>
        <p:nvCxnSpPr>
          <p:cNvPr id="83973" name="Straight Connector 7"/>
          <p:cNvCxnSpPr>
            <a:cxnSpLocks noChangeShapeType="1"/>
          </p:cNvCxnSpPr>
          <p:nvPr/>
        </p:nvCxnSpPr>
        <p:spPr bwMode="auto">
          <a:xfrm flipH="1" flipV="1">
            <a:off x="6100763" y="2701925"/>
            <a:ext cx="558800" cy="409575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83974" name="Straight Connector 13"/>
          <p:cNvCxnSpPr>
            <a:cxnSpLocks noChangeShapeType="1"/>
          </p:cNvCxnSpPr>
          <p:nvPr/>
        </p:nvCxnSpPr>
        <p:spPr bwMode="auto">
          <a:xfrm flipH="1">
            <a:off x="5827713" y="3494088"/>
            <a:ext cx="546100" cy="285750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</p:cxnSp>
      <p:sp>
        <p:nvSpPr>
          <p:cNvPr id="83975" name="TextBox 5"/>
          <p:cNvSpPr txBox="1">
            <a:spLocks noChangeArrowheads="1"/>
          </p:cNvSpPr>
          <p:nvPr/>
        </p:nvSpPr>
        <p:spPr bwMode="auto">
          <a:xfrm>
            <a:off x="6346825" y="3098800"/>
            <a:ext cx="2565400" cy="57964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sz="1600" dirty="0" smtClean="0">
                <a:solidFill>
                  <a:srgbClr val="666666"/>
                </a:solidFill>
                <a:cs typeface="Arial" pitchFamily="34" charset="0"/>
              </a:rPr>
              <a:t>Naši experti přidávají popisný název a abstrakt</a:t>
            </a:r>
            <a:endParaRPr lang="en-US" altLang="bg-BG" sz="1600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83976" name="Rectangle 18"/>
          <p:cNvSpPr>
            <a:spLocks noChangeArrowheads="1"/>
          </p:cNvSpPr>
          <p:nvPr/>
        </p:nvSpPr>
        <p:spPr bwMode="auto">
          <a:xfrm>
            <a:off x="1323975" y="3752850"/>
            <a:ext cx="558800" cy="204788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3977" name="Rectangle 19"/>
          <p:cNvSpPr>
            <a:spLocks noChangeArrowheads="1"/>
          </p:cNvSpPr>
          <p:nvPr/>
        </p:nvSpPr>
        <p:spPr bwMode="auto">
          <a:xfrm>
            <a:off x="847725" y="5773738"/>
            <a:ext cx="625475" cy="192087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83978" name="Rectangle 20"/>
          <p:cNvSpPr>
            <a:spLocks noChangeArrowheads="1"/>
          </p:cNvSpPr>
          <p:nvPr/>
        </p:nvSpPr>
        <p:spPr bwMode="auto">
          <a:xfrm>
            <a:off x="930275" y="4189413"/>
            <a:ext cx="298450" cy="1778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 bwMode="auto">
          <a:xfrm>
            <a:off x="5410200" y="1143000"/>
            <a:ext cx="2971800" cy="579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-6350" algn="ctr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 err="1" smtClean="0">
                <a:solidFill>
                  <a:srgbClr val="666666"/>
                </a:solidFill>
                <a:latin typeface="Arial"/>
              </a:rPr>
              <a:t>Derwent</a:t>
            </a:r>
            <a:r>
              <a:rPr lang="en-US" sz="1600" b="1" dirty="0" smtClean="0">
                <a:solidFill>
                  <a:srgbClr val="666666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Arial"/>
              </a:rPr>
              <a:t>Innovation Index:</a:t>
            </a:r>
          </a:p>
          <a:p>
            <a:pPr indent="-6350" algn="ctr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cs-CZ" sz="1600" b="1" dirty="0" smtClean="0">
                <a:solidFill>
                  <a:srgbClr val="666666"/>
                </a:solidFill>
                <a:latin typeface="Arial"/>
              </a:rPr>
              <a:t>přes </a:t>
            </a:r>
            <a:r>
              <a:rPr lang="cs-CZ" sz="1600" b="1" dirty="0">
                <a:solidFill>
                  <a:srgbClr val="666666"/>
                </a:solidFill>
                <a:latin typeface="Arial"/>
              </a:rPr>
              <a:t>51 </a:t>
            </a:r>
            <a:r>
              <a:rPr lang="cs-CZ" sz="1600" b="1" dirty="0" smtClean="0">
                <a:solidFill>
                  <a:srgbClr val="666666"/>
                </a:solidFill>
                <a:latin typeface="Arial"/>
              </a:rPr>
              <a:t>milionů patentů</a:t>
            </a:r>
            <a:endParaRPr lang="en-US" sz="1600" b="1" dirty="0">
              <a:solidFill>
                <a:srgbClr val="666666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29D598-F4E3-4124-A32A-DCB740296CA0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84995" name="Picture 2" descr="C:\Users\u0077346\AppData\Local\Temp\SNAGHTML572cc6f.PNG"/>
          <p:cNvPicPr>
            <a:picLocks noChangeAspect="1" noChangeArrowheads="1"/>
          </p:cNvPicPr>
          <p:nvPr/>
        </p:nvPicPr>
        <p:blipFill>
          <a:blip r:embed="rId2" cstate="print"/>
          <a:srcRect r="27328"/>
          <a:stretch>
            <a:fillRect/>
          </a:stretch>
        </p:blipFill>
        <p:spPr bwMode="auto">
          <a:xfrm>
            <a:off x="4181475" y="1365250"/>
            <a:ext cx="4262438" cy="52800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4996" name="Title 2"/>
          <p:cNvSpPr>
            <a:spLocks noGrp="1"/>
          </p:cNvSpPr>
          <p:nvPr>
            <p:ph type="title"/>
          </p:nvPr>
        </p:nvSpPr>
        <p:spPr>
          <a:xfrm>
            <a:off x="623888" y="331788"/>
            <a:ext cx="8520112" cy="831850"/>
          </a:xfrm>
        </p:spPr>
        <p:txBody>
          <a:bodyPr/>
          <a:lstStyle/>
          <a:p>
            <a:pPr eaLnBrk="1" hangingPunct="1"/>
            <a:r>
              <a:rPr lang="en-US" altLang="bg-BG" dirty="0" err="1" smtClean="0"/>
              <a:t>Derwent</a:t>
            </a:r>
            <a:r>
              <a:rPr lang="en-US" altLang="bg-BG" dirty="0" smtClean="0"/>
              <a:t> Innovations Index </a:t>
            </a:r>
            <a:r>
              <a:rPr lang="en-US" altLang="bg-BG" dirty="0" err="1" smtClean="0"/>
              <a:t>zpřístupňuje</a:t>
            </a:r>
            <a:r>
              <a:rPr lang="en-US" altLang="bg-BG" dirty="0" smtClean="0"/>
              <a:t> </a:t>
            </a:r>
            <a:r>
              <a:rPr lang="en-US" altLang="bg-BG" dirty="0" err="1" smtClean="0"/>
              <a:t>patenty</a:t>
            </a:r>
            <a:r>
              <a:rPr lang="en-US" altLang="bg-BG" dirty="0" smtClean="0"/>
              <a:t> </a:t>
            </a:r>
            <a:br>
              <a:rPr lang="en-US" altLang="bg-BG" dirty="0" smtClean="0"/>
            </a:br>
            <a:r>
              <a:rPr lang="en-US" altLang="bg-BG" dirty="0" smtClean="0"/>
              <a:t>pro </a:t>
            </a:r>
            <a:r>
              <a:rPr lang="en-US" altLang="bg-BG" dirty="0" err="1" smtClean="0"/>
              <a:t>neexperty</a:t>
            </a:r>
            <a:endParaRPr altLang="bg-BG" dirty="0" smtClean="0"/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1092200" y="1885950"/>
            <a:ext cx="2074863" cy="823302"/>
          </a:xfrm>
          <a:prstGeom prst="wedgeRectCallout">
            <a:avLst>
              <a:gd name="adj1" fmla="val 91009"/>
              <a:gd name="adj2" fmla="val -26296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Tam kde jsou dostupné, jsou k dispozici nákresy</a:t>
            </a:r>
            <a:endParaRPr lang="en-US" altLang="bg-BG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723900" y="4053498"/>
            <a:ext cx="2293938" cy="823302"/>
          </a:xfrm>
          <a:prstGeom prst="wedgeRectCallout">
            <a:avLst>
              <a:gd name="adj1" fmla="val 95769"/>
              <a:gd name="adj2" fmla="val -69396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Kódování </a:t>
            </a:r>
            <a:r>
              <a:rPr lang="en-US" altLang="bg-BG" dirty="0" err="1" smtClean="0">
                <a:solidFill>
                  <a:srgbClr val="666666"/>
                </a:solidFill>
                <a:cs typeface="Arial" pitchFamily="34" charset="0"/>
              </a:rPr>
              <a:t>Derwent</a:t>
            </a: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u</a:t>
            </a:r>
            <a:r>
              <a:rPr lang="en-US" altLang="bg-BG" dirty="0" smtClean="0">
                <a:solidFill>
                  <a:srgbClr val="666666"/>
                </a:solidFill>
                <a:cs typeface="Arial" pitchFamily="34" charset="0"/>
              </a:rPr>
              <a:t> </a:t>
            </a: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rozděluje patenty do oborů</a:t>
            </a:r>
            <a:endParaRPr lang="en-US" altLang="bg-BG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5410200" y="1143000"/>
            <a:ext cx="2971800" cy="579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indent="-6350" algn="ctr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 err="1" smtClean="0">
                <a:solidFill>
                  <a:srgbClr val="666666"/>
                </a:solidFill>
                <a:latin typeface="Arial"/>
              </a:rPr>
              <a:t>Derwent</a:t>
            </a:r>
            <a:r>
              <a:rPr lang="en-US" sz="1600" b="1" dirty="0" smtClean="0">
                <a:solidFill>
                  <a:srgbClr val="666666"/>
                </a:solidFill>
                <a:latin typeface="Arial"/>
              </a:rPr>
              <a:t> </a:t>
            </a:r>
            <a:r>
              <a:rPr lang="en-US" sz="1600" b="1" dirty="0">
                <a:solidFill>
                  <a:srgbClr val="666666"/>
                </a:solidFill>
                <a:latin typeface="Arial"/>
              </a:rPr>
              <a:t>Innovation Index:</a:t>
            </a:r>
          </a:p>
          <a:p>
            <a:pPr indent="-6350" algn="ctr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cs-CZ" sz="1600" b="1" dirty="0" smtClean="0">
                <a:solidFill>
                  <a:srgbClr val="666666"/>
                </a:solidFill>
                <a:latin typeface="Arial"/>
              </a:rPr>
              <a:t>přes </a:t>
            </a:r>
            <a:r>
              <a:rPr lang="cs-CZ" sz="1600" b="1" dirty="0">
                <a:solidFill>
                  <a:srgbClr val="666666"/>
                </a:solidFill>
                <a:latin typeface="Arial"/>
              </a:rPr>
              <a:t>51 </a:t>
            </a:r>
            <a:r>
              <a:rPr lang="cs-CZ" sz="1600" b="1" dirty="0" smtClean="0">
                <a:solidFill>
                  <a:srgbClr val="666666"/>
                </a:solidFill>
                <a:latin typeface="Arial"/>
              </a:rPr>
              <a:t>milionů patentů</a:t>
            </a:r>
            <a:endParaRPr lang="en-US" sz="1600" b="1" dirty="0">
              <a:solidFill>
                <a:srgbClr val="666666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98"/>
          <p:cNvGrpSpPr>
            <a:grpSpLocks/>
          </p:cNvGrpSpPr>
          <p:nvPr/>
        </p:nvGrpSpPr>
        <p:grpSpPr bwMode="auto">
          <a:xfrm>
            <a:off x="0" y="1457325"/>
            <a:ext cx="9144000" cy="4754563"/>
            <a:chOff x="0" y="2777523"/>
            <a:chExt cx="9144000" cy="4694237"/>
          </a:xfrm>
        </p:grpSpPr>
        <p:sp>
          <p:nvSpPr>
            <p:cNvPr id="96" name="Rectangle 95"/>
            <p:cNvSpPr/>
            <p:nvPr/>
          </p:nvSpPr>
          <p:spPr bwMode="auto">
            <a:xfrm>
              <a:off x="0" y="2777523"/>
              <a:ext cx="9144000" cy="4694237"/>
            </a:xfrm>
            <a:prstGeom prst="rect">
              <a:avLst/>
            </a:prstGeom>
            <a:gradFill>
              <a:gsLst>
                <a:gs pos="5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2400" dirty="0">
                <a:solidFill>
                  <a:srgbClr val="666666"/>
                </a:solidFill>
              </a:endParaRPr>
            </a:p>
          </p:txBody>
        </p:sp>
        <p:pic>
          <p:nvPicPr>
            <p:cNvPr id="63585" name="Picture 96" descr="page 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00000">
              <a:off x="0" y="7366985"/>
              <a:ext cx="9144000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586" name="Picture 97" descr="page shado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77523"/>
              <a:ext cx="9144000" cy="10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491" name="Title 2"/>
          <p:cNvSpPr>
            <a:spLocks noGrp="1"/>
          </p:cNvSpPr>
          <p:nvPr>
            <p:ph type="title"/>
          </p:nvPr>
        </p:nvSpPr>
        <p:spPr>
          <a:xfrm>
            <a:off x="228600" y="536575"/>
            <a:ext cx="8763000" cy="831850"/>
          </a:xfrm>
        </p:spPr>
        <p:txBody>
          <a:bodyPr/>
          <a:lstStyle/>
          <a:p>
            <a:pPr eaLnBrk="1" hangingPunct="1"/>
            <a:r>
              <a:rPr altLang="bg-BG" dirty="0" smtClean="0">
                <a:solidFill>
                  <a:srgbClr val="FF8000"/>
                </a:solidFill>
              </a:rPr>
              <a:t>The Citation Connection</a:t>
            </a:r>
            <a:r>
              <a:rPr altLang="bg-BG" sz="2400" dirty="0" smtClean="0">
                <a:solidFill>
                  <a:srgbClr val="FF8000"/>
                </a:solidFill>
              </a:rPr>
              <a:t/>
            </a:r>
            <a:br>
              <a:rPr altLang="bg-BG" sz="2400" dirty="0" smtClean="0">
                <a:solidFill>
                  <a:srgbClr val="FF8000"/>
                </a:solidFill>
              </a:rPr>
            </a:br>
            <a:r>
              <a:rPr lang="cs-CZ" altLang="bg-BG" sz="2400" dirty="0" smtClean="0">
                <a:solidFill>
                  <a:srgbClr val="FF8000"/>
                </a:solidFill>
              </a:rPr>
              <a:t>Komplexní zdroj nejrelevantnějších vědeckých informací</a:t>
            </a:r>
            <a:r>
              <a:rPr lang="en-GB" altLang="bg-BG" sz="2400" dirty="0" smtClean="0">
                <a:solidFill>
                  <a:srgbClr val="FF8000"/>
                </a:solidFill>
              </a:rPr>
              <a:t>: </a:t>
            </a:r>
            <a:r>
              <a:rPr lang="cs-CZ" altLang="bg-BG" sz="2400" i="1" dirty="0" smtClean="0"/>
              <a:t>spolehlivý</a:t>
            </a:r>
            <a:r>
              <a:rPr altLang="bg-BG" sz="2400" i="1" dirty="0" smtClean="0"/>
              <a:t>, </a:t>
            </a:r>
            <a:r>
              <a:rPr altLang="bg-BG" sz="2400" i="1" dirty="0" err="1" smtClean="0"/>
              <a:t>integr</a:t>
            </a:r>
            <a:r>
              <a:rPr lang="cs-CZ" altLang="bg-BG" sz="2400" i="1" dirty="0" smtClean="0"/>
              <a:t>ovaný</a:t>
            </a:r>
            <a:r>
              <a:rPr altLang="bg-BG" sz="2400" i="1" dirty="0" smtClean="0"/>
              <a:t>, </a:t>
            </a:r>
            <a:r>
              <a:rPr altLang="bg-BG" sz="2400" i="1" dirty="0" err="1" smtClean="0"/>
              <a:t>multidisciplin</a:t>
            </a:r>
            <a:r>
              <a:rPr lang="cs-CZ" altLang="bg-BG" sz="2400" i="1" dirty="0" smtClean="0"/>
              <a:t>ární</a:t>
            </a:r>
            <a:r>
              <a:rPr altLang="bg-BG" sz="2400" i="1" dirty="0" smtClean="0"/>
              <a:t> </a:t>
            </a:r>
            <a:endParaRPr altLang="bg-BG" sz="24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192175" y="2365684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Book Citation Index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8527" y="2727519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Data Citation Index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92856" y="1989449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Conference Proceedings Citation Index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81542" y="1618349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Web of Science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92175" y="3098618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Current Chemical Reactions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195713" y="3469912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BIOSIS Citation Index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88618" y="3836073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Index Chemicus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91633" y="4592851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Current Contents Connect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02266" y="4214462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Derwent Innovation Index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195183" y="4975058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Zoological Record</a:t>
            </a:r>
          </a:p>
        </p:txBody>
      </p:sp>
      <p:grpSp>
        <p:nvGrpSpPr>
          <p:cNvPr id="63522" name="Group 106"/>
          <p:cNvGrpSpPr>
            <a:grpSpLocks noChangeAspect="1"/>
          </p:cNvGrpSpPr>
          <p:nvPr/>
        </p:nvGrpSpPr>
        <p:grpSpPr bwMode="auto">
          <a:xfrm>
            <a:off x="3676650" y="2301875"/>
            <a:ext cx="3527425" cy="3108325"/>
            <a:chOff x="5689660" y="3787101"/>
            <a:chExt cx="1212850" cy="1068984"/>
          </a:xfrm>
        </p:grpSpPr>
        <p:grpSp>
          <p:nvGrpSpPr>
            <p:cNvPr id="63552" name="Group 1357"/>
            <p:cNvGrpSpPr>
              <a:grpSpLocks/>
            </p:cNvGrpSpPr>
            <p:nvPr/>
          </p:nvGrpSpPr>
          <p:grpSpPr bwMode="auto">
            <a:xfrm>
              <a:off x="5689660" y="3791998"/>
              <a:ext cx="1212850" cy="1060450"/>
              <a:chOff x="21" y="1712"/>
              <a:chExt cx="764" cy="668"/>
            </a:xfrm>
          </p:grpSpPr>
          <p:sp>
            <p:nvSpPr>
              <p:cNvPr id="63556" name="Oval 1358"/>
              <p:cNvSpPr>
                <a:spLocks noChangeArrowheads="1"/>
              </p:cNvSpPr>
              <p:nvPr/>
            </p:nvSpPr>
            <p:spPr bwMode="auto">
              <a:xfrm>
                <a:off x="21" y="2180"/>
                <a:ext cx="764" cy="200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31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bg-BG" altLang="bg-BG" sz="2400">
                  <a:solidFill>
                    <a:srgbClr val="666666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63557" name="Oval 1359"/>
              <p:cNvSpPr>
                <a:spLocks noChangeAspect="1" noChangeArrowheads="1"/>
              </p:cNvSpPr>
              <p:nvPr/>
            </p:nvSpPr>
            <p:spPr bwMode="auto">
              <a:xfrm>
                <a:off x="112" y="1712"/>
                <a:ext cx="593" cy="591"/>
              </a:xfrm>
              <a:prstGeom prst="ellipse">
                <a:avLst/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bg-BG" altLang="bg-BG" sz="2400">
                  <a:solidFill>
                    <a:srgbClr val="666666"/>
                  </a:solidFill>
                  <a:latin typeface="Times New Roman" pitchFamily="18" charset="0"/>
                  <a:cs typeface="Arial" pitchFamily="34" charset="0"/>
                </a:endParaRPr>
              </a:p>
            </p:txBody>
          </p:sp>
          <p:grpSp>
            <p:nvGrpSpPr>
              <p:cNvPr id="63558" name="Group 1360"/>
              <p:cNvGrpSpPr>
                <a:grpSpLocks noChangeAspect="1"/>
              </p:cNvGrpSpPr>
              <p:nvPr/>
            </p:nvGrpSpPr>
            <p:grpSpPr bwMode="auto">
              <a:xfrm>
                <a:off x="160" y="1716"/>
                <a:ext cx="516" cy="373"/>
                <a:chOff x="2433" y="2565"/>
                <a:chExt cx="900" cy="504"/>
              </a:xfrm>
            </p:grpSpPr>
            <p:sp>
              <p:nvSpPr>
                <p:cNvPr id="63562" name="Oval 1361"/>
                <p:cNvSpPr>
                  <a:spLocks noChangeAspect="1" noChangeArrowheads="1"/>
                </p:cNvSpPr>
                <p:nvPr/>
              </p:nvSpPr>
              <p:spPr bwMode="auto">
                <a:xfrm>
                  <a:off x="2847" y="2619"/>
                  <a:ext cx="60" cy="36"/>
                </a:xfrm>
                <a:prstGeom prst="ellipse">
                  <a:avLst/>
                </a:pr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bg-BG" altLang="bg-BG" sz="2400">
                    <a:solidFill>
                      <a:srgbClr val="666666"/>
                    </a:solidFill>
                    <a:latin typeface="Times New Roman" pitchFamily="18" charset="0"/>
                    <a:cs typeface="Arial" pitchFamily="34" charset="0"/>
                  </a:endParaRPr>
                </a:p>
              </p:txBody>
            </p:sp>
            <p:sp>
              <p:nvSpPr>
                <p:cNvPr id="63563" name="Freeform 1362"/>
                <p:cNvSpPr>
                  <a:spLocks noChangeAspect="1"/>
                </p:cNvSpPr>
                <p:nvPr/>
              </p:nvSpPr>
              <p:spPr bwMode="auto">
                <a:xfrm>
                  <a:off x="2823" y="2613"/>
                  <a:ext cx="108" cy="60"/>
                </a:xfrm>
                <a:custGeom>
                  <a:avLst/>
                  <a:gdLst>
                    <a:gd name="T0" fmla="*/ 11664 w 18"/>
                    <a:gd name="T1" fmla="*/ 0 h 10"/>
                    <a:gd name="T2" fmla="*/ 23328 w 18"/>
                    <a:gd name="T3" fmla="*/ 6480 h 10"/>
                    <a:gd name="T4" fmla="*/ 11664 w 18"/>
                    <a:gd name="T5" fmla="*/ 12960 h 10"/>
                    <a:gd name="T6" fmla="*/ 0 w 18"/>
                    <a:gd name="T7" fmla="*/ 6480 h 10"/>
                    <a:gd name="T8" fmla="*/ 11664 w 18"/>
                    <a:gd name="T9" fmla="*/ 0 h 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8"/>
                    <a:gd name="T16" fmla="*/ 0 h 10"/>
                    <a:gd name="T17" fmla="*/ 18 w 18"/>
                    <a:gd name="T18" fmla="*/ 10 h 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8" h="10">
                      <a:moveTo>
                        <a:pt x="9" y="0"/>
                      </a:moveTo>
                      <a:cubicBezTo>
                        <a:pt x="14" y="0"/>
                        <a:pt x="18" y="3"/>
                        <a:pt x="18" y="5"/>
                      </a:cubicBezTo>
                      <a:cubicBezTo>
                        <a:pt x="18" y="8"/>
                        <a:pt x="14" y="10"/>
                        <a:pt x="9" y="10"/>
                      </a:cubicBezTo>
                      <a:cubicBezTo>
                        <a:pt x="4" y="10"/>
                        <a:pt x="1" y="8"/>
                        <a:pt x="0" y="5"/>
                      </a:cubicBezTo>
                      <a:cubicBezTo>
                        <a:pt x="0" y="3"/>
                        <a:pt x="4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64" name="Freeform 1363"/>
                <p:cNvSpPr>
                  <a:spLocks noChangeAspect="1"/>
                </p:cNvSpPr>
                <p:nvPr/>
              </p:nvSpPr>
              <p:spPr bwMode="auto">
                <a:xfrm>
                  <a:off x="2805" y="2613"/>
                  <a:ext cx="144" cy="78"/>
                </a:xfrm>
                <a:custGeom>
                  <a:avLst/>
                  <a:gdLst>
                    <a:gd name="T0" fmla="*/ 15552 w 24"/>
                    <a:gd name="T1" fmla="*/ 0 h 13"/>
                    <a:gd name="T2" fmla="*/ 31104 w 24"/>
                    <a:gd name="T3" fmla="*/ 9072 h 13"/>
                    <a:gd name="T4" fmla="*/ 15552 w 24"/>
                    <a:gd name="T5" fmla="*/ 16848 h 13"/>
                    <a:gd name="T6" fmla="*/ 0 w 24"/>
                    <a:gd name="T7" fmla="*/ 9072 h 13"/>
                    <a:gd name="T8" fmla="*/ 15552 w 24"/>
                    <a:gd name="T9" fmla="*/ 0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13"/>
                    <a:gd name="T17" fmla="*/ 24 w 24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13">
                      <a:moveTo>
                        <a:pt x="12" y="0"/>
                      </a:moveTo>
                      <a:cubicBezTo>
                        <a:pt x="19" y="0"/>
                        <a:pt x="24" y="3"/>
                        <a:pt x="24" y="7"/>
                      </a:cubicBezTo>
                      <a:cubicBezTo>
                        <a:pt x="24" y="10"/>
                        <a:pt x="18" y="13"/>
                        <a:pt x="12" y="13"/>
                      </a:cubicBezTo>
                      <a:cubicBezTo>
                        <a:pt x="6" y="13"/>
                        <a:pt x="0" y="10"/>
                        <a:pt x="0" y="7"/>
                      </a:cubicBezTo>
                      <a:cubicBezTo>
                        <a:pt x="0" y="3"/>
                        <a:pt x="5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65" name="Freeform 1364"/>
                <p:cNvSpPr>
                  <a:spLocks noChangeAspect="1"/>
                </p:cNvSpPr>
                <p:nvPr/>
              </p:nvSpPr>
              <p:spPr bwMode="auto">
                <a:xfrm>
                  <a:off x="2787" y="2607"/>
                  <a:ext cx="180" cy="108"/>
                </a:xfrm>
                <a:custGeom>
                  <a:avLst/>
                  <a:gdLst>
                    <a:gd name="T0" fmla="*/ 19440 w 30"/>
                    <a:gd name="T1" fmla="*/ 0 h 18"/>
                    <a:gd name="T2" fmla="*/ 38880 w 30"/>
                    <a:gd name="T3" fmla="*/ 11664 h 18"/>
                    <a:gd name="T4" fmla="*/ 19440 w 30"/>
                    <a:gd name="T5" fmla="*/ 23328 h 18"/>
                    <a:gd name="T6" fmla="*/ 0 w 30"/>
                    <a:gd name="T7" fmla="*/ 11664 h 18"/>
                    <a:gd name="T8" fmla="*/ 19440 w 30"/>
                    <a:gd name="T9" fmla="*/ 0 h 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"/>
                    <a:gd name="T16" fmla="*/ 0 h 18"/>
                    <a:gd name="T17" fmla="*/ 30 w 30"/>
                    <a:gd name="T18" fmla="*/ 18 h 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" h="18">
                      <a:moveTo>
                        <a:pt x="15" y="0"/>
                      </a:moveTo>
                      <a:cubicBezTo>
                        <a:pt x="23" y="1"/>
                        <a:pt x="30" y="5"/>
                        <a:pt x="30" y="9"/>
                      </a:cubicBezTo>
                      <a:cubicBezTo>
                        <a:pt x="30" y="13"/>
                        <a:pt x="23" y="18"/>
                        <a:pt x="15" y="18"/>
                      </a:cubicBezTo>
                      <a:cubicBezTo>
                        <a:pt x="7" y="18"/>
                        <a:pt x="0" y="14"/>
                        <a:pt x="0" y="9"/>
                      </a:cubicBezTo>
                      <a:cubicBezTo>
                        <a:pt x="0" y="5"/>
                        <a:pt x="7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66" name="Freeform 1365"/>
                <p:cNvSpPr>
                  <a:spLocks noChangeAspect="1"/>
                </p:cNvSpPr>
                <p:nvPr/>
              </p:nvSpPr>
              <p:spPr bwMode="auto">
                <a:xfrm>
                  <a:off x="2769" y="2607"/>
                  <a:ext cx="222" cy="126"/>
                </a:xfrm>
                <a:custGeom>
                  <a:avLst/>
                  <a:gdLst>
                    <a:gd name="T0" fmla="*/ 23328 w 37"/>
                    <a:gd name="T1" fmla="*/ 0 h 21"/>
                    <a:gd name="T2" fmla="*/ 47952 w 37"/>
                    <a:gd name="T3" fmla="*/ 12960 h 21"/>
                    <a:gd name="T4" fmla="*/ 23328 w 37"/>
                    <a:gd name="T5" fmla="*/ 27216 h 21"/>
                    <a:gd name="T6" fmla="*/ 0 w 37"/>
                    <a:gd name="T7" fmla="*/ 14256 h 21"/>
                    <a:gd name="T8" fmla="*/ 23328 w 37"/>
                    <a:gd name="T9" fmla="*/ 0 h 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7"/>
                    <a:gd name="T16" fmla="*/ 0 h 21"/>
                    <a:gd name="T17" fmla="*/ 37 w 37"/>
                    <a:gd name="T18" fmla="*/ 21 h 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7" h="21">
                      <a:moveTo>
                        <a:pt x="18" y="0"/>
                      </a:moveTo>
                      <a:cubicBezTo>
                        <a:pt x="28" y="0"/>
                        <a:pt x="36" y="5"/>
                        <a:pt x="37" y="10"/>
                      </a:cubicBezTo>
                      <a:cubicBezTo>
                        <a:pt x="37" y="16"/>
                        <a:pt x="27" y="21"/>
                        <a:pt x="18" y="21"/>
                      </a:cubicBezTo>
                      <a:cubicBezTo>
                        <a:pt x="8" y="21"/>
                        <a:pt x="0" y="16"/>
                        <a:pt x="0" y="11"/>
                      </a:cubicBezTo>
                      <a:cubicBezTo>
                        <a:pt x="0" y="6"/>
                        <a:pt x="8" y="0"/>
                        <a:pt x="1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67" name="Freeform 1366"/>
                <p:cNvSpPr>
                  <a:spLocks noChangeAspect="1"/>
                </p:cNvSpPr>
                <p:nvPr/>
              </p:nvSpPr>
              <p:spPr bwMode="auto">
                <a:xfrm>
                  <a:off x="2745" y="2607"/>
                  <a:ext cx="264" cy="144"/>
                </a:xfrm>
                <a:custGeom>
                  <a:avLst/>
                  <a:gdLst>
                    <a:gd name="T0" fmla="*/ 28512 w 44"/>
                    <a:gd name="T1" fmla="*/ 0 h 24"/>
                    <a:gd name="T2" fmla="*/ 57024 w 44"/>
                    <a:gd name="T3" fmla="*/ 15552 h 24"/>
                    <a:gd name="T4" fmla="*/ 28512 w 44"/>
                    <a:gd name="T5" fmla="*/ 31104 h 24"/>
                    <a:gd name="T6" fmla="*/ 1296 w 44"/>
                    <a:gd name="T7" fmla="*/ 15552 h 24"/>
                    <a:gd name="T8" fmla="*/ 28512 w 44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4"/>
                    <a:gd name="T16" fmla="*/ 0 h 24"/>
                    <a:gd name="T17" fmla="*/ 44 w 44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4" h="24">
                      <a:moveTo>
                        <a:pt x="22" y="0"/>
                      </a:moveTo>
                      <a:cubicBezTo>
                        <a:pt x="34" y="0"/>
                        <a:pt x="43" y="6"/>
                        <a:pt x="44" y="12"/>
                      </a:cubicBezTo>
                      <a:cubicBezTo>
                        <a:pt x="44" y="18"/>
                        <a:pt x="33" y="24"/>
                        <a:pt x="22" y="24"/>
                      </a:cubicBezTo>
                      <a:cubicBezTo>
                        <a:pt x="10" y="24"/>
                        <a:pt x="1" y="18"/>
                        <a:pt x="1" y="12"/>
                      </a:cubicBezTo>
                      <a:cubicBezTo>
                        <a:pt x="0" y="7"/>
                        <a:pt x="10" y="0"/>
                        <a:pt x="2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68" name="Freeform 1367"/>
                <p:cNvSpPr>
                  <a:spLocks noChangeAspect="1"/>
                </p:cNvSpPr>
                <p:nvPr/>
              </p:nvSpPr>
              <p:spPr bwMode="auto">
                <a:xfrm>
                  <a:off x="2727" y="2601"/>
                  <a:ext cx="300" cy="174"/>
                </a:xfrm>
                <a:custGeom>
                  <a:avLst/>
                  <a:gdLst>
                    <a:gd name="T0" fmla="*/ 32400 w 50"/>
                    <a:gd name="T1" fmla="*/ 0 h 29"/>
                    <a:gd name="T2" fmla="*/ 64800 w 50"/>
                    <a:gd name="T3" fmla="*/ 18144 h 29"/>
                    <a:gd name="T4" fmla="*/ 32400 w 50"/>
                    <a:gd name="T5" fmla="*/ 37584 h 29"/>
                    <a:gd name="T6" fmla="*/ 1296 w 50"/>
                    <a:gd name="T7" fmla="*/ 19440 h 29"/>
                    <a:gd name="T8" fmla="*/ 32400 w 50"/>
                    <a:gd name="T9" fmla="*/ 0 h 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29"/>
                    <a:gd name="T17" fmla="*/ 50 w 50"/>
                    <a:gd name="T18" fmla="*/ 29 h 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29">
                      <a:moveTo>
                        <a:pt x="25" y="0"/>
                      </a:moveTo>
                      <a:cubicBezTo>
                        <a:pt x="39" y="0"/>
                        <a:pt x="50" y="8"/>
                        <a:pt x="50" y="14"/>
                      </a:cubicBezTo>
                      <a:cubicBezTo>
                        <a:pt x="50" y="21"/>
                        <a:pt x="38" y="29"/>
                        <a:pt x="25" y="29"/>
                      </a:cubicBezTo>
                      <a:cubicBezTo>
                        <a:pt x="12" y="29"/>
                        <a:pt x="1" y="22"/>
                        <a:pt x="1" y="15"/>
                      </a:cubicBezTo>
                      <a:cubicBezTo>
                        <a:pt x="0" y="8"/>
                        <a:pt x="11" y="0"/>
                        <a:pt x="2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69" name="Freeform 1368"/>
                <p:cNvSpPr>
                  <a:spLocks noChangeAspect="1"/>
                </p:cNvSpPr>
                <p:nvPr/>
              </p:nvSpPr>
              <p:spPr bwMode="auto">
                <a:xfrm>
                  <a:off x="2709" y="2601"/>
                  <a:ext cx="342" cy="192"/>
                </a:xfrm>
                <a:custGeom>
                  <a:avLst/>
                  <a:gdLst>
                    <a:gd name="T0" fmla="*/ 36288 w 57"/>
                    <a:gd name="T1" fmla="*/ 0 h 32"/>
                    <a:gd name="T2" fmla="*/ 72576 w 57"/>
                    <a:gd name="T3" fmla="*/ 20736 h 32"/>
                    <a:gd name="T4" fmla="*/ 36288 w 57"/>
                    <a:gd name="T5" fmla="*/ 41472 h 32"/>
                    <a:gd name="T6" fmla="*/ 0 w 57"/>
                    <a:gd name="T7" fmla="*/ 22032 h 32"/>
                    <a:gd name="T8" fmla="*/ 36288 w 57"/>
                    <a:gd name="T9" fmla="*/ 0 h 3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32"/>
                    <a:gd name="T17" fmla="*/ 57 w 57"/>
                    <a:gd name="T18" fmla="*/ 32 h 3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32">
                      <a:moveTo>
                        <a:pt x="28" y="0"/>
                      </a:moveTo>
                      <a:cubicBezTo>
                        <a:pt x="44" y="0"/>
                        <a:pt x="56" y="8"/>
                        <a:pt x="56" y="16"/>
                      </a:cubicBezTo>
                      <a:cubicBezTo>
                        <a:pt x="57" y="24"/>
                        <a:pt x="42" y="32"/>
                        <a:pt x="28" y="32"/>
                      </a:cubicBezTo>
                      <a:cubicBezTo>
                        <a:pt x="13" y="32"/>
                        <a:pt x="1" y="24"/>
                        <a:pt x="0" y="17"/>
                      </a:cubicBezTo>
                      <a:cubicBezTo>
                        <a:pt x="0" y="9"/>
                        <a:pt x="13" y="0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0" name="Freeform 1369"/>
                <p:cNvSpPr>
                  <a:spLocks noChangeAspect="1"/>
                </p:cNvSpPr>
                <p:nvPr/>
              </p:nvSpPr>
              <p:spPr bwMode="auto">
                <a:xfrm>
                  <a:off x="2685" y="2595"/>
                  <a:ext cx="384" cy="216"/>
                </a:xfrm>
                <a:custGeom>
                  <a:avLst/>
                  <a:gdLst>
                    <a:gd name="T0" fmla="*/ 41472 w 64"/>
                    <a:gd name="T1" fmla="*/ 0 h 36"/>
                    <a:gd name="T2" fmla="*/ 82944 w 64"/>
                    <a:gd name="T3" fmla="*/ 23328 h 36"/>
                    <a:gd name="T4" fmla="*/ 41472 w 64"/>
                    <a:gd name="T5" fmla="*/ 46656 h 36"/>
                    <a:gd name="T6" fmla="*/ 1296 w 64"/>
                    <a:gd name="T7" fmla="*/ 24624 h 36"/>
                    <a:gd name="T8" fmla="*/ 41472 w 64"/>
                    <a:gd name="T9" fmla="*/ 0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4"/>
                    <a:gd name="T16" fmla="*/ 0 h 36"/>
                    <a:gd name="T17" fmla="*/ 64 w 64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4" h="36">
                      <a:moveTo>
                        <a:pt x="32" y="0"/>
                      </a:moveTo>
                      <a:cubicBezTo>
                        <a:pt x="50" y="1"/>
                        <a:pt x="63" y="10"/>
                        <a:pt x="64" y="18"/>
                      </a:cubicBezTo>
                      <a:cubicBezTo>
                        <a:pt x="64" y="27"/>
                        <a:pt x="48" y="36"/>
                        <a:pt x="32" y="36"/>
                      </a:cubicBezTo>
                      <a:cubicBezTo>
                        <a:pt x="15" y="36"/>
                        <a:pt x="2" y="27"/>
                        <a:pt x="1" y="19"/>
                      </a:cubicBezTo>
                      <a:cubicBezTo>
                        <a:pt x="0" y="11"/>
                        <a:pt x="15" y="0"/>
                        <a:pt x="32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1" name="Freeform 1370"/>
                <p:cNvSpPr>
                  <a:spLocks noChangeAspect="1"/>
                </p:cNvSpPr>
                <p:nvPr/>
              </p:nvSpPr>
              <p:spPr bwMode="auto">
                <a:xfrm>
                  <a:off x="2667" y="2595"/>
                  <a:ext cx="420" cy="234"/>
                </a:xfrm>
                <a:custGeom>
                  <a:avLst/>
                  <a:gdLst>
                    <a:gd name="T0" fmla="*/ 45360 w 70"/>
                    <a:gd name="T1" fmla="*/ 0 h 39"/>
                    <a:gd name="T2" fmla="*/ 90720 w 70"/>
                    <a:gd name="T3" fmla="*/ 25920 h 39"/>
                    <a:gd name="T4" fmla="*/ 44064 w 70"/>
                    <a:gd name="T5" fmla="*/ 50544 h 39"/>
                    <a:gd name="T6" fmla="*/ 1296 w 70"/>
                    <a:gd name="T7" fmla="*/ 27216 h 39"/>
                    <a:gd name="T8" fmla="*/ 45360 w 70"/>
                    <a:gd name="T9" fmla="*/ 0 h 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"/>
                    <a:gd name="T16" fmla="*/ 0 h 39"/>
                    <a:gd name="T17" fmla="*/ 70 w 70"/>
                    <a:gd name="T18" fmla="*/ 39 h 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" h="39">
                      <a:moveTo>
                        <a:pt x="35" y="0"/>
                      </a:moveTo>
                      <a:cubicBezTo>
                        <a:pt x="54" y="0"/>
                        <a:pt x="69" y="10"/>
                        <a:pt x="70" y="20"/>
                      </a:cubicBezTo>
                      <a:cubicBezTo>
                        <a:pt x="70" y="29"/>
                        <a:pt x="52" y="39"/>
                        <a:pt x="34" y="39"/>
                      </a:cubicBezTo>
                      <a:cubicBezTo>
                        <a:pt x="17" y="39"/>
                        <a:pt x="2" y="30"/>
                        <a:pt x="1" y="21"/>
                      </a:cubicBezTo>
                      <a:cubicBezTo>
                        <a:pt x="0" y="11"/>
                        <a:pt x="16" y="0"/>
                        <a:pt x="3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2" name="Freeform 1371"/>
                <p:cNvSpPr>
                  <a:spLocks noChangeAspect="1"/>
                </p:cNvSpPr>
                <p:nvPr/>
              </p:nvSpPr>
              <p:spPr bwMode="auto">
                <a:xfrm>
                  <a:off x="2649" y="2589"/>
                  <a:ext cx="462" cy="264"/>
                </a:xfrm>
                <a:custGeom>
                  <a:avLst/>
                  <a:gdLst>
                    <a:gd name="T0" fmla="*/ 49248 w 77"/>
                    <a:gd name="T1" fmla="*/ 1296 h 44"/>
                    <a:gd name="T2" fmla="*/ 98496 w 77"/>
                    <a:gd name="T3" fmla="*/ 28512 h 44"/>
                    <a:gd name="T4" fmla="*/ 47952 w 77"/>
                    <a:gd name="T5" fmla="*/ 57024 h 44"/>
                    <a:gd name="T6" fmla="*/ 1296 w 77"/>
                    <a:gd name="T7" fmla="*/ 29808 h 44"/>
                    <a:gd name="T8" fmla="*/ 49248 w 77"/>
                    <a:gd name="T9" fmla="*/ 1296 h 4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7"/>
                    <a:gd name="T16" fmla="*/ 0 h 44"/>
                    <a:gd name="T17" fmla="*/ 77 w 77"/>
                    <a:gd name="T18" fmla="*/ 44 h 4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7" h="44">
                      <a:moveTo>
                        <a:pt x="38" y="1"/>
                      </a:moveTo>
                      <a:cubicBezTo>
                        <a:pt x="59" y="1"/>
                        <a:pt x="76" y="12"/>
                        <a:pt x="76" y="22"/>
                      </a:cubicBezTo>
                      <a:cubicBezTo>
                        <a:pt x="77" y="32"/>
                        <a:pt x="57" y="44"/>
                        <a:pt x="37" y="44"/>
                      </a:cubicBezTo>
                      <a:cubicBezTo>
                        <a:pt x="18" y="44"/>
                        <a:pt x="2" y="33"/>
                        <a:pt x="1" y="23"/>
                      </a:cubicBezTo>
                      <a:cubicBezTo>
                        <a:pt x="0" y="13"/>
                        <a:pt x="17" y="0"/>
                        <a:pt x="38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3" name="Freeform 1372"/>
                <p:cNvSpPr>
                  <a:spLocks noChangeAspect="1"/>
                </p:cNvSpPr>
                <p:nvPr/>
              </p:nvSpPr>
              <p:spPr bwMode="auto">
                <a:xfrm>
                  <a:off x="2631" y="2589"/>
                  <a:ext cx="498" cy="282"/>
                </a:xfrm>
                <a:custGeom>
                  <a:avLst/>
                  <a:gdLst>
                    <a:gd name="T0" fmla="*/ 53136 w 83"/>
                    <a:gd name="T1" fmla="*/ 0 h 47"/>
                    <a:gd name="T2" fmla="*/ 106272 w 83"/>
                    <a:gd name="T3" fmla="*/ 31104 h 47"/>
                    <a:gd name="T4" fmla="*/ 51840 w 83"/>
                    <a:gd name="T5" fmla="*/ 60912 h 47"/>
                    <a:gd name="T6" fmla="*/ 1296 w 83"/>
                    <a:gd name="T7" fmla="*/ 32400 h 47"/>
                    <a:gd name="T8" fmla="*/ 53136 w 83"/>
                    <a:gd name="T9" fmla="*/ 0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"/>
                    <a:gd name="T16" fmla="*/ 0 h 47"/>
                    <a:gd name="T17" fmla="*/ 83 w 83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" h="47">
                      <a:moveTo>
                        <a:pt x="41" y="0"/>
                      </a:moveTo>
                      <a:cubicBezTo>
                        <a:pt x="64" y="0"/>
                        <a:pt x="82" y="12"/>
                        <a:pt x="82" y="24"/>
                      </a:cubicBezTo>
                      <a:cubicBezTo>
                        <a:pt x="83" y="35"/>
                        <a:pt x="62" y="47"/>
                        <a:pt x="40" y="47"/>
                      </a:cubicBezTo>
                      <a:cubicBezTo>
                        <a:pt x="19" y="47"/>
                        <a:pt x="2" y="36"/>
                        <a:pt x="1" y="25"/>
                      </a:cubicBezTo>
                      <a:cubicBezTo>
                        <a:pt x="0" y="14"/>
                        <a:pt x="18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4" name="Freeform 1373"/>
                <p:cNvSpPr>
                  <a:spLocks noChangeAspect="1"/>
                </p:cNvSpPr>
                <p:nvPr/>
              </p:nvSpPr>
              <p:spPr bwMode="auto">
                <a:xfrm>
                  <a:off x="2607" y="2589"/>
                  <a:ext cx="546" cy="300"/>
                </a:xfrm>
                <a:custGeom>
                  <a:avLst/>
                  <a:gdLst>
                    <a:gd name="T0" fmla="*/ 58320 w 91"/>
                    <a:gd name="T1" fmla="*/ 0 h 50"/>
                    <a:gd name="T2" fmla="*/ 116640 w 91"/>
                    <a:gd name="T3" fmla="*/ 32400 h 50"/>
                    <a:gd name="T4" fmla="*/ 57024 w 91"/>
                    <a:gd name="T5" fmla="*/ 64800 h 50"/>
                    <a:gd name="T6" fmla="*/ 1296 w 91"/>
                    <a:gd name="T7" fmla="*/ 33696 h 50"/>
                    <a:gd name="T8" fmla="*/ 58320 w 91"/>
                    <a:gd name="T9" fmla="*/ 0 h 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1"/>
                    <a:gd name="T16" fmla="*/ 0 h 50"/>
                    <a:gd name="T17" fmla="*/ 91 w 91"/>
                    <a:gd name="T18" fmla="*/ 50 h 5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1" h="50">
                      <a:moveTo>
                        <a:pt x="45" y="0"/>
                      </a:moveTo>
                      <a:cubicBezTo>
                        <a:pt x="70" y="0"/>
                        <a:pt x="89" y="13"/>
                        <a:pt x="90" y="25"/>
                      </a:cubicBezTo>
                      <a:cubicBezTo>
                        <a:pt x="91" y="37"/>
                        <a:pt x="67" y="50"/>
                        <a:pt x="44" y="50"/>
                      </a:cubicBezTo>
                      <a:cubicBezTo>
                        <a:pt x="21" y="50"/>
                        <a:pt x="3" y="38"/>
                        <a:pt x="1" y="26"/>
                      </a:cubicBezTo>
                      <a:cubicBezTo>
                        <a:pt x="0" y="15"/>
                        <a:pt x="21" y="0"/>
                        <a:pt x="45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5" name="Freeform 1374"/>
                <p:cNvSpPr>
                  <a:spLocks noChangeAspect="1"/>
                </p:cNvSpPr>
                <p:nvPr/>
              </p:nvSpPr>
              <p:spPr bwMode="auto">
                <a:xfrm>
                  <a:off x="2589" y="2583"/>
                  <a:ext cx="582" cy="330"/>
                </a:xfrm>
                <a:custGeom>
                  <a:avLst/>
                  <a:gdLst>
                    <a:gd name="T0" fmla="*/ 62208 w 97"/>
                    <a:gd name="T1" fmla="*/ 0 h 55"/>
                    <a:gd name="T2" fmla="*/ 124416 w 97"/>
                    <a:gd name="T3" fmla="*/ 34992 h 55"/>
                    <a:gd name="T4" fmla="*/ 60912 w 97"/>
                    <a:gd name="T5" fmla="*/ 71280 h 55"/>
                    <a:gd name="T6" fmla="*/ 1296 w 97"/>
                    <a:gd name="T7" fmla="*/ 37584 h 55"/>
                    <a:gd name="T8" fmla="*/ 62208 w 97"/>
                    <a:gd name="T9" fmla="*/ 0 h 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7"/>
                    <a:gd name="T16" fmla="*/ 0 h 55"/>
                    <a:gd name="T17" fmla="*/ 97 w 97"/>
                    <a:gd name="T18" fmla="*/ 55 h 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7" h="55">
                      <a:moveTo>
                        <a:pt x="48" y="0"/>
                      </a:moveTo>
                      <a:cubicBezTo>
                        <a:pt x="75" y="1"/>
                        <a:pt x="95" y="15"/>
                        <a:pt x="96" y="27"/>
                      </a:cubicBezTo>
                      <a:cubicBezTo>
                        <a:pt x="97" y="40"/>
                        <a:pt x="72" y="55"/>
                        <a:pt x="47" y="55"/>
                      </a:cubicBezTo>
                      <a:cubicBezTo>
                        <a:pt x="23" y="55"/>
                        <a:pt x="2" y="41"/>
                        <a:pt x="1" y="29"/>
                      </a:cubicBezTo>
                      <a:cubicBezTo>
                        <a:pt x="0" y="16"/>
                        <a:pt x="22" y="0"/>
                        <a:pt x="4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6" name="Freeform 1375"/>
                <p:cNvSpPr>
                  <a:spLocks noChangeAspect="1"/>
                </p:cNvSpPr>
                <p:nvPr/>
              </p:nvSpPr>
              <p:spPr bwMode="auto">
                <a:xfrm>
                  <a:off x="2571" y="2583"/>
                  <a:ext cx="618" cy="348"/>
                </a:xfrm>
                <a:custGeom>
                  <a:avLst/>
                  <a:gdLst>
                    <a:gd name="T0" fmla="*/ 66096 w 103"/>
                    <a:gd name="T1" fmla="*/ 0 h 58"/>
                    <a:gd name="T2" fmla="*/ 132192 w 103"/>
                    <a:gd name="T3" fmla="*/ 37584 h 58"/>
                    <a:gd name="T4" fmla="*/ 64800 w 103"/>
                    <a:gd name="T5" fmla="*/ 75168 h 58"/>
                    <a:gd name="T6" fmla="*/ 1296 w 103"/>
                    <a:gd name="T7" fmla="*/ 38880 h 58"/>
                    <a:gd name="T8" fmla="*/ 66096 w 103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3"/>
                    <a:gd name="T16" fmla="*/ 0 h 58"/>
                    <a:gd name="T17" fmla="*/ 103 w 103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3" h="58">
                      <a:moveTo>
                        <a:pt x="51" y="0"/>
                      </a:moveTo>
                      <a:cubicBezTo>
                        <a:pt x="80" y="0"/>
                        <a:pt x="101" y="15"/>
                        <a:pt x="102" y="29"/>
                      </a:cubicBezTo>
                      <a:cubicBezTo>
                        <a:pt x="103" y="43"/>
                        <a:pt x="76" y="58"/>
                        <a:pt x="50" y="58"/>
                      </a:cubicBezTo>
                      <a:cubicBezTo>
                        <a:pt x="24" y="58"/>
                        <a:pt x="2" y="44"/>
                        <a:pt x="1" y="30"/>
                      </a:cubicBezTo>
                      <a:cubicBezTo>
                        <a:pt x="0" y="17"/>
                        <a:pt x="23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7" name="Freeform 1376"/>
                <p:cNvSpPr>
                  <a:spLocks noChangeAspect="1"/>
                </p:cNvSpPr>
                <p:nvPr/>
              </p:nvSpPr>
              <p:spPr bwMode="auto">
                <a:xfrm>
                  <a:off x="2553" y="2577"/>
                  <a:ext cx="660" cy="372"/>
                </a:xfrm>
                <a:custGeom>
                  <a:avLst/>
                  <a:gdLst>
                    <a:gd name="T0" fmla="*/ 69984 w 110"/>
                    <a:gd name="T1" fmla="*/ 0 h 62"/>
                    <a:gd name="T2" fmla="*/ 141264 w 110"/>
                    <a:gd name="T3" fmla="*/ 40176 h 62"/>
                    <a:gd name="T4" fmla="*/ 68688 w 110"/>
                    <a:gd name="T5" fmla="*/ 80352 h 62"/>
                    <a:gd name="T6" fmla="*/ 1296 w 110"/>
                    <a:gd name="T7" fmla="*/ 42768 h 62"/>
                    <a:gd name="T8" fmla="*/ 69984 w 110"/>
                    <a:gd name="T9" fmla="*/ 0 h 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"/>
                    <a:gd name="T16" fmla="*/ 0 h 62"/>
                    <a:gd name="T17" fmla="*/ 110 w 110"/>
                    <a:gd name="T18" fmla="*/ 62 h 6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" h="62">
                      <a:moveTo>
                        <a:pt x="54" y="0"/>
                      </a:moveTo>
                      <a:cubicBezTo>
                        <a:pt x="84" y="1"/>
                        <a:pt x="108" y="17"/>
                        <a:pt x="109" y="31"/>
                      </a:cubicBezTo>
                      <a:cubicBezTo>
                        <a:pt x="110" y="46"/>
                        <a:pt x="81" y="62"/>
                        <a:pt x="53" y="62"/>
                      </a:cubicBezTo>
                      <a:cubicBezTo>
                        <a:pt x="25" y="62"/>
                        <a:pt x="2" y="47"/>
                        <a:pt x="1" y="33"/>
                      </a:cubicBezTo>
                      <a:cubicBezTo>
                        <a:pt x="0" y="19"/>
                        <a:pt x="24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8" name="Freeform 1377"/>
                <p:cNvSpPr>
                  <a:spLocks noChangeAspect="1"/>
                </p:cNvSpPr>
                <p:nvPr/>
              </p:nvSpPr>
              <p:spPr bwMode="auto">
                <a:xfrm>
                  <a:off x="2529" y="2577"/>
                  <a:ext cx="702" cy="396"/>
                </a:xfrm>
                <a:custGeom>
                  <a:avLst/>
                  <a:gdLst>
                    <a:gd name="T0" fmla="*/ 75168 w 117"/>
                    <a:gd name="T1" fmla="*/ 0 h 66"/>
                    <a:gd name="T2" fmla="*/ 150336 w 117"/>
                    <a:gd name="T3" fmla="*/ 42768 h 66"/>
                    <a:gd name="T4" fmla="*/ 73872 w 117"/>
                    <a:gd name="T5" fmla="*/ 85536 h 66"/>
                    <a:gd name="T6" fmla="*/ 2592 w 117"/>
                    <a:gd name="T7" fmla="*/ 45360 h 66"/>
                    <a:gd name="T8" fmla="*/ 75168 w 117"/>
                    <a:gd name="T9" fmla="*/ 0 h 6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7"/>
                    <a:gd name="T16" fmla="*/ 0 h 66"/>
                    <a:gd name="T17" fmla="*/ 117 w 117"/>
                    <a:gd name="T18" fmla="*/ 66 h 6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7" h="66">
                      <a:moveTo>
                        <a:pt x="58" y="0"/>
                      </a:moveTo>
                      <a:cubicBezTo>
                        <a:pt x="90" y="0"/>
                        <a:pt x="115" y="17"/>
                        <a:pt x="116" y="33"/>
                      </a:cubicBezTo>
                      <a:cubicBezTo>
                        <a:pt x="117" y="48"/>
                        <a:pt x="87" y="66"/>
                        <a:pt x="57" y="66"/>
                      </a:cubicBezTo>
                      <a:cubicBezTo>
                        <a:pt x="28" y="66"/>
                        <a:pt x="3" y="50"/>
                        <a:pt x="2" y="35"/>
                      </a:cubicBezTo>
                      <a:cubicBezTo>
                        <a:pt x="0" y="20"/>
                        <a:pt x="2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79" name="Freeform 1378"/>
                <p:cNvSpPr>
                  <a:spLocks noChangeAspect="1"/>
                </p:cNvSpPr>
                <p:nvPr/>
              </p:nvSpPr>
              <p:spPr bwMode="auto">
                <a:xfrm>
                  <a:off x="2511" y="2571"/>
                  <a:ext cx="738" cy="420"/>
                </a:xfrm>
                <a:custGeom>
                  <a:avLst/>
                  <a:gdLst>
                    <a:gd name="T0" fmla="*/ 79056 w 123"/>
                    <a:gd name="T1" fmla="*/ 1296 h 70"/>
                    <a:gd name="T2" fmla="*/ 158112 w 123"/>
                    <a:gd name="T3" fmla="*/ 45360 h 70"/>
                    <a:gd name="T4" fmla="*/ 77760 w 123"/>
                    <a:gd name="T5" fmla="*/ 90720 h 70"/>
                    <a:gd name="T6" fmla="*/ 2592 w 123"/>
                    <a:gd name="T7" fmla="*/ 47952 h 70"/>
                    <a:gd name="T8" fmla="*/ 79056 w 123"/>
                    <a:gd name="T9" fmla="*/ 1296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70"/>
                    <a:gd name="T17" fmla="*/ 123 w 123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70">
                      <a:moveTo>
                        <a:pt x="61" y="1"/>
                      </a:moveTo>
                      <a:cubicBezTo>
                        <a:pt x="95" y="1"/>
                        <a:pt x="121" y="19"/>
                        <a:pt x="122" y="35"/>
                      </a:cubicBezTo>
                      <a:cubicBezTo>
                        <a:pt x="123" y="52"/>
                        <a:pt x="91" y="70"/>
                        <a:pt x="60" y="70"/>
                      </a:cubicBezTo>
                      <a:cubicBezTo>
                        <a:pt x="29" y="70"/>
                        <a:pt x="3" y="53"/>
                        <a:pt x="2" y="37"/>
                      </a:cubicBezTo>
                      <a:cubicBezTo>
                        <a:pt x="0" y="21"/>
                        <a:pt x="28" y="0"/>
                        <a:pt x="61" y="1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80" name="Freeform 1379"/>
                <p:cNvSpPr>
                  <a:spLocks noChangeAspect="1"/>
                </p:cNvSpPr>
                <p:nvPr/>
              </p:nvSpPr>
              <p:spPr bwMode="auto">
                <a:xfrm>
                  <a:off x="2493" y="2571"/>
                  <a:ext cx="780" cy="438"/>
                </a:xfrm>
                <a:custGeom>
                  <a:avLst/>
                  <a:gdLst>
                    <a:gd name="T0" fmla="*/ 82944 w 130"/>
                    <a:gd name="T1" fmla="*/ 0 h 73"/>
                    <a:gd name="T2" fmla="*/ 165888 w 130"/>
                    <a:gd name="T3" fmla="*/ 47952 h 73"/>
                    <a:gd name="T4" fmla="*/ 81648 w 130"/>
                    <a:gd name="T5" fmla="*/ 94608 h 73"/>
                    <a:gd name="T6" fmla="*/ 1296 w 130"/>
                    <a:gd name="T7" fmla="*/ 50544 h 73"/>
                    <a:gd name="T8" fmla="*/ 82944 w 130"/>
                    <a:gd name="T9" fmla="*/ 0 h 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0"/>
                    <a:gd name="T16" fmla="*/ 0 h 73"/>
                    <a:gd name="T17" fmla="*/ 130 w 130"/>
                    <a:gd name="T18" fmla="*/ 73 h 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0" h="73">
                      <a:moveTo>
                        <a:pt x="64" y="0"/>
                      </a:moveTo>
                      <a:cubicBezTo>
                        <a:pt x="100" y="1"/>
                        <a:pt x="127" y="19"/>
                        <a:pt x="128" y="37"/>
                      </a:cubicBezTo>
                      <a:cubicBezTo>
                        <a:pt x="130" y="54"/>
                        <a:pt x="96" y="73"/>
                        <a:pt x="63" y="73"/>
                      </a:cubicBezTo>
                      <a:cubicBezTo>
                        <a:pt x="30" y="73"/>
                        <a:pt x="3" y="55"/>
                        <a:pt x="1" y="39"/>
                      </a:cubicBezTo>
                      <a:cubicBezTo>
                        <a:pt x="0" y="22"/>
                        <a:pt x="29" y="0"/>
                        <a:pt x="6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81" name="Freeform 1380"/>
                <p:cNvSpPr>
                  <a:spLocks noChangeAspect="1"/>
                </p:cNvSpPr>
                <p:nvPr/>
              </p:nvSpPr>
              <p:spPr bwMode="auto">
                <a:xfrm>
                  <a:off x="2469" y="2571"/>
                  <a:ext cx="822" cy="456"/>
                </a:xfrm>
                <a:custGeom>
                  <a:avLst/>
                  <a:gdLst>
                    <a:gd name="T0" fmla="*/ 88128 w 137"/>
                    <a:gd name="T1" fmla="*/ 0 h 76"/>
                    <a:gd name="T2" fmla="*/ 176256 w 137"/>
                    <a:gd name="T3" fmla="*/ 49248 h 76"/>
                    <a:gd name="T4" fmla="*/ 86832 w 137"/>
                    <a:gd name="T5" fmla="*/ 98496 h 76"/>
                    <a:gd name="T6" fmla="*/ 2592 w 137"/>
                    <a:gd name="T7" fmla="*/ 51840 h 76"/>
                    <a:gd name="T8" fmla="*/ 88128 w 137"/>
                    <a:gd name="T9" fmla="*/ 0 h 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7"/>
                    <a:gd name="T16" fmla="*/ 0 h 76"/>
                    <a:gd name="T17" fmla="*/ 137 w 137"/>
                    <a:gd name="T18" fmla="*/ 76 h 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7" h="76">
                      <a:moveTo>
                        <a:pt x="68" y="0"/>
                      </a:moveTo>
                      <a:cubicBezTo>
                        <a:pt x="106" y="0"/>
                        <a:pt x="134" y="20"/>
                        <a:pt x="136" y="38"/>
                      </a:cubicBezTo>
                      <a:cubicBezTo>
                        <a:pt x="137" y="56"/>
                        <a:pt x="101" y="76"/>
                        <a:pt x="67" y="76"/>
                      </a:cubicBezTo>
                      <a:cubicBezTo>
                        <a:pt x="32" y="76"/>
                        <a:pt x="4" y="58"/>
                        <a:pt x="2" y="40"/>
                      </a:cubicBezTo>
                      <a:cubicBezTo>
                        <a:pt x="0" y="23"/>
                        <a:pt x="31" y="0"/>
                        <a:pt x="68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82" name="Freeform 1381"/>
                <p:cNvSpPr>
                  <a:spLocks noChangeAspect="1"/>
                </p:cNvSpPr>
                <p:nvPr/>
              </p:nvSpPr>
              <p:spPr bwMode="auto">
                <a:xfrm>
                  <a:off x="2451" y="2565"/>
                  <a:ext cx="858" cy="486"/>
                </a:xfrm>
                <a:custGeom>
                  <a:avLst/>
                  <a:gdLst>
                    <a:gd name="T0" fmla="*/ 92016 w 143"/>
                    <a:gd name="T1" fmla="*/ 0 h 81"/>
                    <a:gd name="T2" fmla="*/ 184032 w 143"/>
                    <a:gd name="T3" fmla="*/ 53136 h 81"/>
                    <a:gd name="T4" fmla="*/ 90720 w 143"/>
                    <a:gd name="T5" fmla="*/ 104976 h 81"/>
                    <a:gd name="T6" fmla="*/ 2592 w 143"/>
                    <a:gd name="T7" fmla="*/ 55728 h 81"/>
                    <a:gd name="T8" fmla="*/ 92016 w 143"/>
                    <a:gd name="T9" fmla="*/ 0 h 8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3"/>
                    <a:gd name="T16" fmla="*/ 0 h 81"/>
                    <a:gd name="T17" fmla="*/ 143 w 143"/>
                    <a:gd name="T18" fmla="*/ 81 h 8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3" h="81">
                      <a:moveTo>
                        <a:pt x="71" y="0"/>
                      </a:moveTo>
                      <a:cubicBezTo>
                        <a:pt x="110" y="1"/>
                        <a:pt x="141" y="22"/>
                        <a:pt x="142" y="41"/>
                      </a:cubicBezTo>
                      <a:cubicBezTo>
                        <a:pt x="143" y="60"/>
                        <a:pt x="106" y="81"/>
                        <a:pt x="70" y="81"/>
                      </a:cubicBezTo>
                      <a:cubicBezTo>
                        <a:pt x="34" y="81"/>
                        <a:pt x="4" y="61"/>
                        <a:pt x="2" y="43"/>
                      </a:cubicBezTo>
                      <a:cubicBezTo>
                        <a:pt x="0" y="24"/>
                        <a:pt x="32" y="0"/>
                        <a:pt x="71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83" name="Freeform 1382"/>
                <p:cNvSpPr>
                  <a:spLocks noChangeAspect="1"/>
                </p:cNvSpPr>
                <p:nvPr/>
              </p:nvSpPr>
              <p:spPr bwMode="auto">
                <a:xfrm>
                  <a:off x="2433" y="2565"/>
                  <a:ext cx="900" cy="504"/>
                </a:xfrm>
                <a:custGeom>
                  <a:avLst/>
                  <a:gdLst>
                    <a:gd name="T0" fmla="*/ 95904 w 150"/>
                    <a:gd name="T1" fmla="*/ 0 h 84"/>
                    <a:gd name="T2" fmla="*/ 191808 w 150"/>
                    <a:gd name="T3" fmla="*/ 54432 h 84"/>
                    <a:gd name="T4" fmla="*/ 94608 w 150"/>
                    <a:gd name="T5" fmla="*/ 108864 h 84"/>
                    <a:gd name="T6" fmla="*/ 2592 w 150"/>
                    <a:gd name="T7" fmla="*/ 57024 h 84"/>
                    <a:gd name="T8" fmla="*/ 95904 w 150"/>
                    <a:gd name="T9" fmla="*/ 0 h 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0"/>
                    <a:gd name="T16" fmla="*/ 0 h 84"/>
                    <a:gd name="T17" fmla="*/ 150 w 150"/>
                    <a:gd name="T18" fmla="*/ 84 h 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0" h="84">
                      <a:moveTo>
                        <a:pt x="74" y="0"/>
                      </a:moveTo>
                      <a:cubicBezTo>
                        <a:pt x="115" y="0"/>
                        <a:pt x="147" y="22"/>
                        <a:pt x="148" y="42"/>
                      </a:cubicBezTo>
                      <a:cubicBezTo>
                        <a:pt x="150" y="62"/>
                        <a:pt x="110" y="84"/>
                        <a:pt x="73" y="84"/>
                      </a:cubicBezTo>
                      <a:cubicBezTo>
                        <a:pt x="35" y="84"/>
                        <a:pt x="4" y="63"/>
                        <a:pt x="2" y="44"/>
                      </a:cubicBezTo>
                      <a:cubicBezTo>
                        <a:pt x="0" y="25"/>
                        <a:pt x="34" y="0"/>
                        <a:pt x="74" y="0"/>
                      </a:cubicBezTo>
                      <a:close/>
                    </a:path>
                  </a:pathLst>
                </a:custGeom>
                <a:solidFill>
                  <a:srgbClr val="FFFFFF">
                    <a:alpha val="1961"/>
                  </a:srgb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8" name="Freeform 1383"/>
              <p:cNvSpPr>
                <a:spLocks noChangeAspect="1"/>
              </p:cNvSpPr>
              <p:nvPr/>
            </p:nvSpPr>
            <p:spPr bwMode="auto">
              <a:xfrm>
                <a:off x="126" y="1726"/>
                <a:ext cx="565" cy="281"/>
              </a:xfrm>
              <a:custGeom>
                <a:avLst/>
                <a:gdLst/>
                <a:ahLst/>
                <a:cxnLst>
                  <a:cxn ang="0">
                    <a:pos x="192" y="97"/>
                  </a:cxn>
                  <a:cxn ang="0">
                    <a:pos x="164" y="31"/>
                  </a:cxn>
                  <a:cxn ang="0">
                    <a:pos x="97" y="3"/>
                  </a:cxn>
                  <a:cxn ang="0">
                    <a:pos x="31" y="31"/>
                  </a:cxn>
                  <a:cxn ang="0">
                    <a:pos x="3" y="97"/>
                  </a:cxn>
                  <a:cxn ang="0">
                    <a:pos x="3" y="97"/>
                  </a:cxn>
                  <a:cxn ang="0">
                    <a:pos x="0" y="97"/>
                  </a:cxn>
                  <a:cxn ang="0">
                    <a:pos x="97" y="0"/>
                  </a:cxn>
                  <a:cxn ang="0">
                    <a:pos x="195" y="97"/>
                  </a:cxn>
                  <a:cxn ang="0">
                    <a:pos x="192" y="97"/>
                  </a:cxn>
                </a:cxnLst>
                <a:rect l="0" t="0" r="r" b="b"/>
                <a:pathLst>
                  <a:path w="195" h="97">
                    <a:moveTo>
                      <a:pt x="192" y="97"/>
                    </a:moveTo>
                    <a:cubicBezTo>
                      <a:pt x="192" y="71"/>
                      <a:pt x="181" y="48"/>
                      <a:pt x="164" y="31"/>
                    </a:cubicBezTo>
                    <a:cubicBezTo>
                      <a:pt x="147" y="14"/>
                      <a:pt x="124" y="3"/>
                      <a:pt x="97" y="3"/>
                    </a:cubicBezTo>
                    <a:cubicBezTo>
                      <a:pt x="71" y="3"/>
                      <a:pt x="48" y="14"/>
                      <a:pt x="31" y="31"/>
                    </a:cubicBezTo>
                    <a:cubicBezTo>
                      <a:pt x="14" y="48"/>
                      <a:pt x="3" y="71"/>
                      <a:pt x="3" y="97"/>
                    </a:cubicBezTo>
                    <a:lnTo>
                      <a:pt x="3" y="97"/>
                    </a:lnTo>
                    <a:lnTo>
                      <a:pt x="0" y="97"/>
                    </a:lnTo>
                    <a:cubicBezTo>
                      <a:pt x="0" y="43"/>
                      <a:pt x="43" y="0"/>
                      <a:pt x="97" y="0"/>
                    </a:cubicBezTo>
                    <a:cubicBezTo>
                      <a:pt x="152" y="0"/>
                      <a:pt x="195" y="43"/>
                      <a:pt x="195" y="97"/>
                    </a:cubicBezTo>
                    <a:lnTo>
                      <a:pt x="192" y="9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>
                      <a:alpha val="60000"/>
                    </a:schemeClr>
                  </a:gs>
                  <a:gs pos="100000">
                    <a:schemeClr val="tx1">
                      <a:gamma/>
                      <a:shade val="46275"/>
                      <a:invGamma/>
                      <a:alpha val="0"/>
                    </a:schemeClr>
                  </a:gs>
                </a:gsLst>
                <a:lin ang="54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9" name="Freeform 1385"/>
              <p:cNvSpPr>
                <a:spLocks/>
              </p:cNvSpPr>
              <p:nvPr/>
            </p:nvSpPr>
            <p:spPr bwMode="auto">
              <a:xfrm>
                <a:off x="135" y="1734"/>
                <a:ext cx="545" cy="244"/>
              </a:xfrm>
              <a:custGeom>
                <a:avLst/>
                <a:gdLst/>
                <a:ahLst/>
                <a:cxnLst>
                  <a:cxn ang="0">
                    <a:pos x="95" y="13"/>
                  </a:cxn>
                  <a:cxn ang="0">
                    <a:pos x="190" y="83"/>
                  </a:cxn>
                  <a:cxn ang="0">
                    <a:pos x="95" y="0"/>
                  </a:cxn>
                  <a:cxn ang="0">
                    <a:pos x="0" y="83"/>
                  </a:cxn>
                  <a:cxn ang="0">
                    <a:pos x="95" y="13"/>
                  </a:cxn>
                </a:cxnLst>
                <a:rect l="0" t="0" r="r" b="b"/>
                <a:pathLst>
                  <a:path w="190" h="83">
                    <a:moveTo>
                      <a:pt x="95" y="13"/>
                    </a:moveTo>
                    <a:cubicBezTo>
                      <a:pt x="140" y="13"/>
                      <a:pt x="178" y="43"/>
                      <a:pt x="190" y="83"/>
                    </a:cubicBezTo>
                    <a:cubicBezTo>
                      <a:pt x="184" y="36"/>
                      <a:pt x="144" y="0"/>
                      <a:pt x="95" y="0"/>
                    </a:cubicBezTo>
                    <a:cubicBezTo>
                      <a:pt x="46" y="0"/>
                      <a:pt x="6" y="36"/>
                      <a:pt x="0" y="83"/>
                    </a:cubicBezTo>
                    <a:cubicBezTo>
                      <a:pt x="12" y="43"/>
                      <a:pt x="50" y="13"/>
                      <a:pt x="95" y="1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gamma/>
                      <a:shade val="79216"/>
                      <a:invGamma/>
                      <a:alpha val="0"/>
                    </a:schemeClr>
                  </a:gs>
                  <a:gs pos="50000">
                    <a:schemeClr val="bg1">
                      <a:alpha val="31000"/>
                    </a:schemeClr>
                  </a:gs>
                  <a:gs pos="100000">
                    <a:schemeClr val="tx1">
                      <a:gamma/>
                      <a:shade val="79216"/>
                      <a:invGamma/>
                      <a:alpha val="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60" name="Freeform 1386"/>
              <p:cNvSpPr>
                <a:spLocks/>
              </p:cNvSpPr>
              <p:nvPr/>
            </p:nvSpPr>
            <p:spPr bwMode="auto">
              <a:xfrm>
                <a:off x="165" y="2088"/>
                <a:ext cx="490" cy="201"/>
              </a:xfrm>
              <a:custGeom>
                <a:avLst/>
                <a:gdLst/>
                <a:ahLst/>
                <a:cxnLst>
                  <a:cxn ang="0">
                    <a:pos x="95" y="70"/>
                  </a:cxn>
                  <a:cxn ang="0">
                    <a:pos x="190" y="0"/>
                  </a:cxn>
                  <a:cxn ang="0">
                    <a:pos x="95" y="83"/>
                  </a:cxn>
                  <a:cxn ang="0">
                    <a:pos x="0" y="0"/>
                  </a:cxn>
                  <a:cxn ang="0">
                    <a:pos x="95" y="70"/>
                  </a:cxn>
                </a:cxnLst>
                <a:rect l="0" t="0" r="r" b="b"/>
                <a:pathLst>
                  <a:path w="190" h="83">
                    <a:moveTo>
                      <a:pt x="95" y="70"/>
                    </a:moveTo>
                    <a:cubicBezTo>
                      <a:pt x="140" y="70"/>
                      <a:pt x="178" y="40"/>
                      <a:pt x="190" y="0"/>
                    </a:cubicBezTo>
                    <a:cubicBezTo>
                      <a:pt x="184" y="47"/>
                      <a:pt x="144" y="83"/>
                      <a:pt x="95" y="83"/>
                    </a:cubicBezTo>
                    <a:cubicBezTo>
                      <a:pt x="46" y="83"/>
                      <a:pt x="6" y="47"/>
                      <a:pt x="0" y="0"/>
                    </a:cubicBezTo>
                    <a:cubicBezTo>
                      <a:pt x="12" y="40"/>
                      <a:pt x="50" y="70"/>
                      <a:pt x="95" y="7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chemeClr val="tx1">
                      <a:gamma/>
                      <a:shade val="0"/>
                      <a:invGamma/>
                      <a:alpha val="0"/>
                    </a:schemeClr>
                  </a:gs>
                  <a:gs pos="50000">
                    <a:schemeClr val="bg1">
                      <a:alpha val="14000"/>
                    </a:schemeClr>
                  </a:gs>
                  <a:gs pos="100000">
                    <a:schemeClr val="tx1">
                      <a:gamma/>
                      <a:shade val="0"/>
                      <a:invGamma/>
                      <a:alpha val="0"/>
                    </a:schemeClr>
                  </a:gs>
                </a:gsLst>
                <a:lin ang="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96"/>
            <p:cNvGrpSpPr/>
            <p:nvPr/>
          </p:nvGrpSpPr>
          <p:grpSpPr>
            <a:xfrm flipH="1">
              <a:off x="6359678" y="3790765"/>
              <a:ext cx="510246" cy="679212"/>
              <a:chOff x="3046413" y="1008063"/>
              <a:chExt cx="616643" cy="820842"/>
            </a:xfrm>
            <a:gradFill flip="none" rotWithShape="1">
              <a:gsLst>
                <a:gs pos="1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51" name="Freeform 10"/>
              <p:cNvSpPr>
                <a:spLocks/>
              </p:cNvSpPr>
              <p:nvPr/>
            </p:nvSpPr>
            <p:spPr bwMode="auto">
              <a:xfrm>
                <a:off x="3046413" y="1523502"/>
                <a:ext cx="352043" cy="305403"/>
              </a:xfrm>
              <a:custGeom>
                <a:avLst/>
                <a:gdLst>
                  <a:gd name="T0" fmla="*/ 156 w 310"/>
                  <a:gd name="T1" fmla="*/ 269 h 269"/>
                  <a:gd name="T2" fmla="*/ 78 w 310"/>
                  <a:gd name="T3" fmla="*/ 135 h 269"/>
                  <a:gd name="T4" fmla="*/ 0 w 310"/>
                  <a:gd name="T5" fmla="*/ 0 h 269"/>
                  <a:gd name="T6" fmla="*/ 156 w 310"/>
                  <a:gd name="T7" fmla="*/ 0 h 269"/>
                  <a:gd name="T8" fmla="*/ 310 w 310"/>
                  <a:gd name="T9" fmla="*/ 0 h 269"/>
                  <a:gd name="T10" fmla="*/ 234 w 310"/>
                  <a:gd name="T11" fmla="*/ 135 h 269"/>
                  <a:gd name="T12" fmla="*/ 156 w 310"/>
                  <a:gd name="T13" fmla="*/ 269 h 2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0"/>
                  <a:gd name="T22" fmla="*/ 0 h 269"/>
                  <a:gd name="T23" fmla="*/ 310 w 310"/>
                  <a:gd name="T24" fmla="*/ 269 h 2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0" h="269">
                    <a:moveTo>
                      <a:pt x="156" y="269"/>
                    </a:moveTo>
                    <a:lnTo>
                      <a:pt x="78" y="135"/>
                    </a:lnTo>
                    <a:lnTo>
                      <a:pt x="0" y="0"/>
                    </a:lnTo>
                    <a:lnTo>
                      <a:pt x="156" y="0"/>
                    </a:lnTo>
                    <a:lnTo>
                      <a:pt x="310" y="0"/>
                    </a:lnTo>
                    <a:lnTo>
                      <a:pt x="234" y="135"/>
                    </a:lnTo>
                    <a:lnTo>
                      <a:pt x="156" y="26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" name="Freeform 11"/>
              <p:cNvSpPr>
                <a:spLocks/>
              </p:cNvSpPr>
              <p:nvPr/>
            </p:nvSpPr>
            <p:spPr bwMode="auto">
              <a:xfrm>
                <a:off x="3156568" y="1008063"/>
                <a:ext cx="506488" cy="525657"/>
              </a:xfrm>
              <a:custGeom>
                <a:avLst/>
                <a:gdLst>
                  <a:gd name="T0" fmla="*/ 0 w 189"/>
                  <a:gd name="T1" fmla="*/ 194 h 196"/>
                  <a:gd name="T2" fmla="*/ 189 w 189"/>
                  <a:gd name="T3" fmla="*/ 0 h 196"/>
                  <a:gd name="T4" fmla="*/ 49 w 189"/>
                  <a:gd name="T5" fmla="*/ 196 h 196"/>
                  <a:gd name="T6" fmla="*/ 0 w 189"/>
                  <a:gd name="T7" fmla="*/ 194 h 1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9"/>
                  <a:gd name="T13" fmla="*/ 0 h 196"/>
                  <a:gd name="T14" fmla="*/ 189 w 189"/>
                  <a:gd name="T15" fmla="*/ 196 h 1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9" h="196">
                    <a:moveTo>
                      <a:pt x="0" y="194"/>
                    </a:moveTo>
                    <a:cubicBezTo>
                      <a:pt x="0" y="194"/>
                      <a:pt x="16" y="28"/>
                      <a:pt x="189" y="0"/>
                    </a:cubicBezTo>
                    <a:cubicBezTo>
                      <a:pt x="189" y="0"/>
                      <a:pt x="37" y="44"/>
                      <a:pt x="49" y="196"/>
                    </a:cubicBezTo>
                    <a:lnTo>
                      <a:pt x="0" y="19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7" name="Group 99"/>
            <p:cNvGrpSpPr/>
            <p:nvPr/>
          </p:nvGrpSpPr>
          <p:grpSpPr>
            <a:xfrm flipH="1">
              <a:off x="5906333" y="4536677"/>
              <a:ext cx="772415" cy="319408"/>
              <a:chOff x="3266724" y="1909513"/>
              <a:chExt cx="933481" cy="386012"/>
            </a:xfrm>
            <a:gradFill>
              <a:gsLst>
                <a:gs pos="1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9" name="Freeform 12"/>
              <p:cNvSpPr>
                <a:spLocks/>
              </p:cNvSpPr>
              <p:nvPr/>
            </p:nvSpPr>
            <p:spPr bwMode="auto">
              <a:xfrm>
                <a:off x="3845891" y="1909513"/>
                <a:ext cx="354314" cy="311080"/>
              </a:xfrm>
              <a:custGeom>
                <a:avLst/>
                <a:gdLst>
                  <a:gd name="T0" fmla="*/ 312 w 312"/>
                  <a:gd name="T1" fmla="*/ 7 h 274"/>
                  <a:gd name="T2" fmla="*/ 232 w 312"/>
                  <a:gd name="T3" fmla="*/ 140 h 274"/>
                  <a:gd name="T4" fmla="*/ 149 w 312"/>
                  <a:gd name="T5" fmla="*/ 274 h 274"/>
                  <a:gd name="T6" fmla="*/ 76 w 312"/>
                  <a:gd name="T7" fmla="*/ 137 h 274"/>
                  <a:gd name="T8" fmla="*/ 0 w 312"/>
                  <a:gd name="T9" fmla="*/ 0 h 274"/>
                  <a:gd name="T10" fmla="*/ 156 w 312"/>
                  <a:gd name="T11" fmla="*/ 5 h 274"/>
                  <a:gd name="T12" fmla="*/ 312 w 312"/>
                  <a:gd name="T13" fmla="*/ 7 h 2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12"/>
                  <a:gd name="T22" fmla="*/ 0 h 274"/>
                  <a:gd name="T23" fmla="*/ 312 w 312"/>
                  <a:gd name="T24" fmla="*/ 274 h 2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12" h="274">
                    <a:moveTo>
                      <a:pt x="312" y="7"/>
                    </a:moveTo>
                    <a:lnTo>
                      <a:pt x="232" y="140"/>
                    </a:lnTo>
                    <a:lnTo>
                      <a:pt x="149" y="274"/>
                    </a:lnTo>
                    <a:lnTo>
                      <a:pt x="76" y="137"/>
                    </a:lnTo>
                    <a:lnTo>
                      <a:pt x="0" y="0"/>
                    </a:lnTo>
                    <a:lnTo>
                      <a:pt x="156" y="5"/>
                    </a:lnTo>
                    <a:lnTo>
                      <a:pt x="312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" name="Freeform 13"/>
              <p:cNvSpPr>
                <a:spLocks/>
              </p:cNvSpPr>
              <p:nvPr/>
            </p:nvSpPr>
            <p:spPr bwMode="auto">
              <a:xfrm>
                <a:off x="3266724" y="1925408"/>
                <a:ext cx="702950" cy="370117"/>
              </a:xfrm>
              <a:custGeom>
                <a:avLst/>
                <a:gdLst>
                  <a:gd name="T0" fmla="*/ 262 w 262"/>
                  <a:gd name="T1" fmla="*/ 73 h 138"/>
                  <a:gd name="T2" fmla="*/ 0 w 262"/>
                  <a:gd name="T3" fmla="*/ 0 h 138"/>
                  <a:gd name="T4" fmla="*/ 239 w 262"/>
                  <a:gd name="T5" fmla="*/ 29 h 138"/>
                  <a:gd name="T6" fmla="*/ 262 w 262"/>
                  <a:gd name="T7" fmla="*/ 73 h 13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2"/>
                  <a:gd name="T13" fmla="*/ 0 h 138"/>
                  <a:gd name="T14" fmla="*/ 262 w 262"/>
                  <a:gd name="T15" fmla="*/ 138 h 13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2" h="138">
                    <a:moveTo>
                      <a:pt x="262" y="73"/>
                    </a:moveTo>
                    <a:cubicBezTo>
                      <a:pt x="262" y="73"/>
                      <a:pt x="108" y="138"/>
                      <a:pt x="0" y="0"/>
                    </a:cubicBezTo>
                    <a:cubicBezTo>
                      <a:pt x="0" y="0"/>
                      <a:pt x="112" y="112"/>
                      <a:pt x="239" y="29"/>
                    </a:cubicBezTo>
                    <a:lnTo>
                      <a:pt x="262" y="7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8" name="Group 102"/>
            <p:cNvGrpSpPr/>
            <p:nvPr/>
          </p:nvGrpSpPr>
          <p:grpSpPr>
            <a:xfrm flipH="1">
              <a:off x="5719855" y="3787101"/>
              <a:ext cx="534677" cy="665120"/>
              <a:chOff x="3768669" y="1025093"/>
              <a:chExt cx="646169" cy="803812"/>
            </a:xfrm>
            <a:gradFill flip="none" rotWithShape="1">
              <a:gsLst>
                <a:gs pos="1000">
                  <a:schemeClr val="accent1">
                    <a:lumMod val="60000"/>
                    <a:lumOff val="4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5400000" scaled="0"/>
              <a:tileRect/>
            </a:gradFill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grpSpPr>
          <p:sp>
            <p:nvSpPr>
              <p:cNvPr id="47" name="Freeform 14"/>
              <p:cNvSpPr>
                <a:spLocks/>
              </p:cNvSpPr>
              <p:nvPr/>
            </p:nvSpPr>
            <p:spPr bwMode="auto">
              <a:xfrm>
                <a:off x="3768669" y="1025093"/>
                <a:ext cx="350907" cy="311080"/>
              </a:xfrm>
              <a:custGeom>
                <a:avLst/>
                <a:gdLst>
                  <a:gd name="T0" fmla="*/ 0 w 309"/>
                  <a:gd name="T1" fmla="*/ 0 h 274"/>
                  <a:gd name="T2" fmla="*/ 155 w 309"/>
                  <a:gd name="T3" fmla="*/ 4 h 274"/>
                  <a:gd name="T4" fmla="*/ 309 w 309"/>
                  <a:gd name="T5" fmla="*/ 7 h 274"/>
                  <a:gd name="T6" fmla="*/ 229 w 309"/>
                  <a:gd name="T7" fmla="*/ 141 h 274"/>
                  <a:gd name="T8" fmla="*/ 146 w 309"/>
                  <a:gd name="T9" fmla="*/ 274 h 274"/>
                  <a:gd name="T10" fmla="*/ 73 w 309"/>
                  <a:gd name="T11" fmla="*/ 137 h 274"/>
                  <a:gd name="T12" fmla="*/ 0 w 309"/>
                  <a:gd name="T13" fmla="*/ 0 h 2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9"/>
                  <a:gd name="T22" fmla="*/ 0 h 274"/>
                  <a:gd name="T23" fmla="*/ 309 w 309"/>
                  <a:gd name="T24" fmla="*/ 274 h 27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9" h="274">
                    <a:moveTo>
                      <a:pt x="0" y="0"/>
                    </a:moveTo>
                    <a:lnTo>
                      <a:pt x="155" y="4"/>
                    </a:lnTo>
                    <a:lnTo>
                      <a:pt x="309" y="7"/>
                    </a:lnTo>
                    <a:lnTo>
                      <a:pt x="229" y="141"/>
                    </a:lnTo>
                    <a:lnTo>
                      <a:pt x="146" y="274"/>
                    </a:lnTo>
                    <a:lnTo>
                      <a:pt x="73" y="13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48" name="Freeform 15"/>
              <p:cNvSpPr>
                <a:spLocks/>
              </p:cNvSpPr>
              <p:nvPr/>
            </p:nvSpPr>
            <p:spPr bwMode="auto">
              <a:xfrm>
                <a:off x="3985573" y="1123866"/>
                <a:ext cx="429265" cy="705039"/>
              </a:xfrm>
              <a:custGeom>
                <a:avLst/>
                <a:gdLst>
                  <a:gd name="T0" fmla="*/ 27 w 160"/>
                  <a:gd name="T1" fmla="*/ 0 h 263"/>
                  <a:gd name="T2" fmla="*/ 93 w 160"/>
                  <a:gd name="T3" fmla="*/ 263 h 263"/>
                  <a:gd name="T4" fmla="*/ 0 w 160"/>
                  <a:gd name="T5" fmla="*/ 41 h 263"/>
                  <a:gd name="T6" fmla="*/ 27 w 160"/>
                  <a:gd name="T7" fmla="*/ 0 h 2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0"/>
                  <a:gd name="T13" fmla="*/ 0 h 263"/>
                  <a:gd name="T14" fmla="*/ 160 w 160"/>
                  <a:gd name="T15" fmla="*/ 263 h 2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0" h="263">
                    <a:moveTo>
                      <a:pt x="27" y="0"/>
                    </a:moveTo>
                    <a:cubicBezTo>
                      <a:pt x="27" y="0"/>
                      <a:pt x="160" y="101"/>
                      <a:pt x="93" y="263"/>
                    </a:cubicBezTo>
                    <a:cubicBezTo>
                      <a:pt x="93" y="263"/>
                      <a:pt x="135" y="111"/>
                      <a:pt x="0" y="41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2400" dirty="0">
                  <a:solidFill>
                    <a:srgbClr val="666666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10" name="Round Same Side Corner Rectangle 109"/>
          <p:cNvSpPr/>
          <p:nvPr/>
        </p:nvSpPr>
        <p:spPr>
          <a:xfrm rot="16200000">
            <a:off x="8033544" y="2062957"/>
            <a:ext cx="549275" cy="1671637"/>
          </a:xfrm>
          <a:prstGeom prst="round2SameRect">
            <a:avLst>
              <a:gd name="adj1" fmla="val 16667"/>
              <a:gd name="adj2" fmla="val 270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vert" tIns="182880" anchor="ctr"/>
          <a:lstStyle/>
          <a:p>
            <a:pPr>
              <a:buClr>
                <a:srgbClr val="FFC0AA">
                  <a:lumMod val="50000"/>
                </a:srgbClr>
              </a:buClr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51+ </a:t>
            </a:r>
            <a:r>
              <a:rPr lang="en-US" sz="1400" b="1" dirty="0" err="1" smtClean="0">
                <a:solidFill>
                  <a:srgbClr val="FFFFFF"/>
                </a:solidFill>
                <a:latin typeface="Arial"/>
              </a:rPr>
              <a:t>milion</a:t>
            </a:r>
            <a:r>
              <a:rPr lang="cs-CZ" sz="1400" b="1" dirty="0" smtClean="0">
                <a:solidFill>
                  <a:srgbClr val="FFFFFF"/>
                </a:solidFill>
                <a:latin typeface="Arial"/>
              </a:rPr>
              <a:t>ů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 patent</a:t>
            </a:r>
            <a:r>
              <a:rPr lang="cs-CZ" sz="1400" b="1" dirty="0" smtClean="0">
                <a:solidFill>
                  <a:srgbClr val="FFFFFF"/>
                </a:solidFill>
                <a:latin typeface="Arial"/>
              </a:rPr>
              <a:t>ů</a:t>
            </a:r>
            <a:endParaRPr lang="en-US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Round Same Side Corner Rectangle 113"/>
          <p:cNvSpPr/>
          <p:nvPr/>
        </p:nvSpPr>
        <p:spPr>
          <a:xfrm rot="16200000">
            <a:off x="7970838" y="1177925"/>
            <a:ext cx="674688" cy="1671637"/>
          </a:xfrm>
          <a:prstGeom prst="round2SameRect">
            <a:avLst>
              <a:gd name="adj1" fmla="val 16667"/>
              <a:gd name="adj2" fmla="val 270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vert" tIns="182880" anchor="ctr"/>
          <a:lstStyle/>
          <a:p>
            <a:pPr>
              <a:buClr>
                <a:srgbClr val="FFC0AA">
                  <a:lumMod val="50000"/>
                </a:srgbClr>
              </a:buClr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Unifi</a:t>
            </a:r>
            <a:r>
              <a:rPr lang="cs-CZ" sz="1400" b="1" dirty="0" smtClean="0">
                <a:solidFill>
                  <a:srgbClr val="FFFFFF"/>
                </a:solidFill>
                <a:latin typeface="Arial"/>
              </a:rPr>
              <a:t>kovaná oborová klasifikace </a:t>
            </a:r>
            <a:endParaRPr lang="en-US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05689" y="5363948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Medline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203495" y="5737072"/>
            <a:ext cx="3108960" cy="274320"/>
          </a:xfrm>
          <a:prstGeom prst="roundRect">
            <a:avLst/>
          </a:prstGeom>
          <a:gradFill>
            <a:gsLst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 cap="flat" cmpd="sng" algn="ctr">
            <a:gradFill>
              <a:gsLst>
                <a:gs pos="0">
                  <a:schemeClr val="tx2"/>
                </a:gs>
                <a:gs pos="100000">
                  <a:schemeClr val="tx2">
                    <a:lumMod val="75000"/>
                  </a:schemeClr>
                </a:gs>
              </a:gsLst>
              <a:lin ang="5400000" scaled="0"/>
            </a:gra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300" dirty="0">
                <a:solidFill>
                  <a:srgbClr val="666666"/>
                </a:solidFill>
                <a:latin typeface="Arial"/>
              </a:rPr>
              <a:t>Regional Citation Indexes</a:t>
            </a:r>
          </a:p>
        </p:txBody>
      </p:sp>
      <p:cxnSp>
        <p:nvCxnSpPr>
          <p:cNvPr id="63531" name="Straight Arrow Connector 119"/>
          <p:cNvCxnSpPr>
            <a:cxnSpLocks noChangeShapeType="1"/>
          </p:cNvCxnSpPr>
          <p:nvPr/>
        </p:nvCxnSpPr>
        <p:spPr bwMode="auto">
          <a:xfrm>
            <a:off x="3376613" y="175895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2" name="Straight Arrow Connector 120"/>
          <p:cNvCxnSpPr>
            <a:cxnSpLocks noChangeShapeType="1"/>
          </p:cNvCxnSpPr>
          <p:nvPr/>
        </p:nvCxnSpPr>
        <p:spPr bwMode="auto">
          <a:xfrm>
            <a:off x="3376613" y="211455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3" name="Straight Arrow Connector 121"/>
          <p:cNvCxnSpPr>
            <a:cxnSpLocks noChangeShapeType="1"/>
          </p:cNvCxnSpPr>
          <p:nvPr/>
        </p:nvCxnSpPr>
        <p:spPr bwMode="auto">
          <a:xfrm>
            <a:off x="3370263" y="248920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4" name="Straight Arrow Connector 122"/>
          <p:cNvCxnSpPr>
            <a:cxnSpLocks noChangeShapeType="1"/>
          </p:cNvCxnSpPr>
          <p:nvPr/>
        </p:nvCxnSpPr>
        <p:spPr bwMode="auto">
          <a:xfrm>
            <a:off x="3363913" y="285115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5" name="Straight Arrow Connector 123"/>
          <p:cNvCxnSpPr>
            <a:cxnSpLocks noChangeShapeType="1"/>
          </p:cNvCxnSpPr>
          <p:nvPr/>
        </p:nvCxnSpPr>
        <p:spPr bwMode="auto">
          <a:xfrm>
            <a:off x="3363913" y="322580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6" name="Straight Arrow Connector 124"/>
          <p:cNvCxnSpPr>
            <a:cxnSpLocks noChangeShapeType="1"/>
          </p:cNvCxnSpPr>
          <p:nvPr/>
        </p:nvCxnSpPr>
        <p:spPr bwMode="auto">
          <a:xfrm>
            <a:off x="3370263" y="359410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7" name="Straight Arrow Connector 125"/>
          <p:cNvCxnSpPr>
            <a:cxnSpLocks noChangeShapeType="1"/>
          </p:cNvCxnSpPr>
          <p:nvPr/>
        </p:nvCxnSpPr>
        <p:spPr bwMode="auto">
          <a:xfrm>
            <a:off x="3370263" y="396875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8" name="Straight Arrow Connector 126"/>
          <p:cNvCxnSpPr>
            <a:cxnSpLocks noChangeShapeType="1"/>
          </p:cNvCxnSpPr>
          <p:nvPr/>
        </p:nvCxnSpPr>
        <p:spPr bwMode="auto">
          <a:xfrm>
            <a:off x="3363913" y="434340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39" name="Straight Arrow Connector 127"/>
          <p:cNvCxnSpPr>
            <a:cxnSpLocks noChangeShapeType="1"/>
          </p:cNvCxnSpPr>
          <p:nvPr/>
        </p:nvCxnSpPr>
        <p:spPr bwMode="auto">
          <a:xfrm>
            <a:off x="3370263" y="470535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40" name="Straight Arrow Connector 128"/>
          <p:cNvCxnSpPr>
            <a:cxnSpLocks noChangeShapeType="1"/>
          </p:cNvCxnSpPr>
          <p:nvPr/>
        </p:nvCxnSpPr>
        <p:spPr bwMode="auto">
          <a:xfrm>
            <a:off x="3370263" y="511175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41" name="Straight Arrow Connector 129"/>
          <p:cNvCxnSpPr>
            <a:cxnSpLocks noChangeShapeType="1"/>
          </p:cNvCxnSpPr>
          <p:nvPr/>
        </p:nvCxnSpPr>
        <p:spPr bwMode="auto">
          <a:xfrm>
            <a:off x="3370263" y="549910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cxnSp>
        <p:nvCxnSpPr>
          <p:cNvPr id="63542" name="Straight Arrow Connector 130"/>
          <p:cNvCxnSpPr>
            <a:cxnSpLocks noChangeShapeType="1"/>
          </p:cNvCxnSpPr>
          <p:nvPr/>
        </p:nvCxnSpPr>
        <p:spPr bwMode="auto">
          <a:xfrm>
            <a:off x="3370263" y="5867400"/>
            <a:ext cx="574675" cy="4763"/>
          </a:xfrm>
          <a:prstGeom prst="straightConnector1">
            <a:avLst/>
          </a:prstGeom>
          <a:noFill/>
          <a:ln w="9525" algn="ctr">
            <a:solidFill>
              <a:schemeClr val="tx2"/>
            </a:solidFill>
            <a:prstDash val="sysDot"/>
            <a:miter lim="800000"/>
            <a:headEnd type="oval" w="med" len="med"/>
            <a:tailEnd type="triangle" w="med" len="med"/>
          </a:ln>
        </p:spPr>
      </p:cxnSp>
      <p:sp>
        <p:nvSpPr>
          <p:cNvPr id="132" name="Round Same Side Corner Rectangle 131"/>
          <p:cNvSpPr/>
          <p:nvPr/>
        </p:nvSpPr>
        <p:spPr>
          <a:xfrm rot="16200000">
            <a:off x="7989889" y="2851150"/>
            <a:ext cx="668338" cy="1671637"/>
          </a:xfrm>
          <a:prstGeom prst="round2SameRect">
            <a:avLst>
              <a:gd name="adj1" fmla="val 16667"/>
              <a:gd name="adj2" fmla="val 270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vert" tIns="182880" anchor="ctr"/>
          <a:lstStyle/>
          <a:p>
            <a:pPr>
              <a:buClr>
                <a:srgbClr val="FFC0AA">
                  <a:lumMod val="50000"/>
                </a:srgbClr>
              </a:buClr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Cit</a:t>
            </a:r>
            <a:r>
              <a:rPr lang="cs-CZ" sz="1400" b="1" dirty="0" smtClean="0">
                <a:solidFill>
                  <a:srgbClr val="FFFFFF"/>
                </a:solidFill>
                <a:latin typeface="Arial"/>
              </a:rPr>
              <a:t>ace od roku 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1900</a:t>
            </a:r>
            <a:endParaRPr lang="en-US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Round Same Side Corner Rectangle 134"/>
          <p:cNvSpPr/>
          <p:nvPr/>
        </p:nvSpPr>
        <p:spPr>
          <a:xfrm rot="16200000">
            <a:off x="8051800" y="3787776"/>
            <a:ext cx="549275" cy="1670050"/>
          </a:xfrm>
          <a:prstGeom prst="round2SameRect">
            <a:avLst>
              <a:gd name="adj1" fmla="val 16667"/>
              <a:gd name="adj2" fmla="val 270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vert" tIns="182880" anchor="ctr"/>
          <a:lstStyle/>
          <a:p>
            <a:pPr>
              <a:buClr>
                <a:srgbClr val="FFC0AA">
                  <a:lumMod val="50000"/>
                </a:srgbClr>
              </a:buClr>
              <a:defRPr/>
            </a:pPr>
            <a:r>
              <a:rPr lang="en-US" sz="1400" b="1" dirty="0">
                <a:solidFill>
                  <a:srgbClr val="FFFFFF"/>
                </a:solidFill>
                <a:latin typeface="Arial"/>
              </a:rPr>
              <a:t>18,000+ </a:t>
            </a:r>
            <a:r>
              <a:rPr lang="cs-CZ" sz="1400" b="1" dirty="0" smtClean="0">
                <a:solidFill>
                  <a:srgbClr val="FFFFFF"/>
                </a:solidFill>
                <a:latin typeface="Arial"/>
              </a:rPr>
              <a:t>časopisů</a:t>
            </a:r>
            <a:endParaRPr lang="en-US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6" name="Round Same Side Corner Rectangle 135"/>
          <p:cNvSpPr/>
          <p:nvPr/>
        </p:nvSpPr>
        <p:spPr>
          <a:xfrm rot="16200000">
            <a:off x="8054181" y="4690269"/>
            <a:ext cx="549275" cy="1671638"/>
          </a:xfrm>
          <a:prstGeom prst="round2SameRect">
            <a:avLst>
              <a:gd name="adj1" fmla="val 16667"/>
              <a:gd name="adj2" fmla="val 2703"/>
            </a:avLst>
          </a:prstGeom>
          <a:gradFill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</a:gradFill>
          <a:ln w="127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txBody>
          <a:bodyPr vert="vert" tIns="182880" anchor="ctr"/>
          <a:lstStyle/>
          <a:p>
            <a:pPr>
              <a:buClr>
                <a:srgbClr val="FFC0AA">
                  <a:lumMod val="50000"/>
                </a:srgbClr>
              </a:buClr>
              <a:defRPr/>
            </a:pP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90+ mil</a:t>
            </a:r>
            <a:r>
              <a:rPr lang="cs-CZ" sz="1400" b="1" dirty="0" smtClean="0">
                <a:solidFill>
                  <a:srgbClr val="FFFFFF"/>
                </a:solidFill>
                <a:latin typeface="Arial"/>
              </a:rPr>
              <a:t>i</a:t>
            </a:r>
            <a:r>
              <a:rPr lang="en-US" sz="1400" b="1" dirty="0" smtClean="0">
                <a:solidFill>
                  <a:srgbClr val="FFFFFF"/>
                </a:solidFill>
                <a:latin typeface="Arial"/>
              </a:rPr>
              <a:t>on</a:t>
            </a:r>
            <a:r>
              <a:rPr lang="cs-CZ" sz="1400" b="1" dirty="0" smtClean="0">
                <a:solidFill>
                  <a:srgbClr val="FFFFFF"/>
                </a:solidFill>
                <a:latin typeface="Arial"/>
              </a:rPr>
              <a:t>ů záznamů</a:t>
            </a:r>
            <a:endParaRPr lang="en-US" sz="14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546" name="TextBox 136"/>
          <p:cNvSpPr txBox="1">
            <a:spLocks noChangeArrowheads="1"/>
          </p:cNvSpPr>
          <p:nvPr/>
        </p:nvSpPr>
        <p:spPr bwMode="auto">
          <a:xfrm>
            <a:off x="4081463" y="3373438"/>
            <a:ext cx="2730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en-US" altLang="bg-BG" sz="2000" b="1">
                <a:solidFill>
                  <a:srgbClr val="FFFFFF"/>
                </a:solidFill>
                <a:cs typeface="Arial" pitchFamily="34" charset="0"/>
              </a:rPr>
              <a:t>Thomson Reuters</a:t>
            </a:r>
            <a:br>
              <a:rPr lang="en-US" altLang="bg-BG" sz="2000" b="1">
                <a:solidFill>
                  <a:srgbClr val="FFFFFF"/>
                </a:solidFill>
                <a:cs typeface="Arial" pitchFamily="34" charset="0"/>
              </a:rPr>
            </a:br>
            <a:r>
              <a:rPr lang="en-US" altLang="bg-BG" sz="2000" b="1">
                <a:solidFill>
                  <a:srgbClr val="FFFFFF"/>
                </a:solidFill>
                <a:cs typeface="Arial" pitchFamily="34" charset="0"/>
              </a:rPr>
              <a:t>Web of Knowledge</a:t>
            </a:r>
          </a:p>
        </p:txBody>
      </p:sp>
      <p:cxnSp>
        <p:nvCxnSpPr>
          <p:cNvPr id="140" name="Straight Arrow Connector 139"/>
          <p:cNvCxnSpPr/>
          <p:nvPr/>
        </p:nvCxnSpPr>
        <p:spPr>
          <a:xfrm>
            <a:off x="7080250" y="2065338"/>
            <a:ext cx="330200" cy="3175"/>
          </a:xfrm>
          <a:prstGeom prst="straightConnector1">
            <a:avLst/>
          </a:prstGeom>
          <a:ln w="9525">
            <a:solidFill>
              <a:schemeClr val="tx2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/>
          <p:cNvCxnSpPr/>
          <p:nvPr/>
        </p:nvCxnSpPr>
        <p:spPr>
          <a:xfrm>
            <a:off x="7080250" y="2881313"/>
            <a:ext cx="330200" cy="3175"/>
          </a:xfrm>
          <a:prstGeom prst="straightConnector1">
            <a:avLst/>
          </a:prstGeom>
          <a:ln w="9525">
            <a:solidFill>
              <a:schemeClr val="tx2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/>
          <p:nvPr/>
        </p:nvCxnSpPr>
        <p:spPr>
          <a:xfrm>
            <a:off x="7081838" y="3741738"/>
            <a:ext cx="330200" cy="3175"/>
          </a:xfrm>
          <a:prstGeom prst="straightConnector1">
            <a:avLst/>
          </a:prstGeom>
          <a:ln w="9525">
            <a:solidFill>
              <a:schemeClr val="tx2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/>
          <p:cNvCxnSpPr/>
          <p:nvPr/>
        </p:nvCxnSpPr>
        <p:spPr>
          <a:xfrm>
            <a:off x="7088188" y="4633913"/>
            <a:ext cx="330200" cy="3175"/>
          </a:xfrm>
          <a:prstGeom prst="straightConnector1">
            <a:avLst/>
          </a:prstGeom>
          <a:ln w="9525">
            <a:solidFill>
              <a:schemeClr val="tx2"/>
            </a:solidFill>
            <a:prstDash val="sysDot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 bwMode="auto">
          <a:xfrm>
            <a:off x="4343400" y="6019800"/>
            <a:ext cx="2693366" cy="33598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chemeClr val="tx2"/>
              </a:buClr>
              <a:buSzPct val="125000"/>
              <a:defRPr/>
            </a:pPr>
            <a:r>
              <a:rPr lang="en-GB" sz="1600" b="1" dirty="0">
                <a:latin typeface="+mn-lt"/>
              </a:rPr>
              <a:t>49% </a:t>
            </a:r>
            <a:r>
              <a:rPr lang="cs-CZ" sz="1600" b="1" dirty="0" smtClean="0">
                <a:latin typeface="+mn-lt"/>
              </a:rPr>
              <a:t>nakladatelů z </a:t>
            </a:r>
            <a:r>
              <a:rPr lang="en-GB" sz="1600" b="1" dirty="0" smtClean="0">
                <a:latin typeface="+mn-lt"/>
              </a:rPr>
              <a:t>E</a:t>
            </a:r>
            <a:r>
              <a:rPr lang="cs-CZ" sz="1600" b="1" dirty="0" smtClean="0">
                <a:latin typeface="+mn-lt"/>
              </a:rPr>
              <a:t>vropy</a:t>
            </a:r>
            <a:endParaRPr lang="en-GB" sz="1600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A46730-7CE7-4699-A3B7-B1BE627EE7C2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6019" name="Title 2"/>
          <p:cNvSpPr>
            <a:spLocks noGrp="1"/>
          </p:cNvSpPr>
          <p:nvPr>
            <p:ph type="title"/>
          </p:nvPr>
        </p:nvSpPr>
        <p:spPr>
          <a:xfrm>
            <a:off x="228600" y="427038"/>
            <a:ext cx="8775700" cy="831850"/>
          </a:xfrm>
        </p:spPr>
        <p:txBody>
          <a:bodyPr/>
          <a:lstStyle/>
          <a:p>
            <a:pPr eaLnBrk="1" hangingPunct="1"/>
            <a:r>
              <a:rPr lang="cs-CZ" altLang="bg-BG" dirty="0" smtClean="0"/>
              <a:t>Nalezněte datové sady, které</a:t>
            </a:r>
            <a:r>
              <a:rPr lang="en-US" altLang="bg-BG" dirty="0" smtClean="0"/>
              <a:t> </a:t>
            </a:r>
            <a:r>
              <a:rPr lang="en-US" altLang="bg-BG" dirty="0" err="1" smtClean="0"/>
              <a:t>souvis</a:t>
            </a:r>
            <a:r>
              <a:rPr lang="cs-CZ" altLang="bg-BG" dirty="0" smtClean="0"/>
              <a:t>í</a:t>
            </a:r>
            <a:r>
              <a:rPr lang="en-US" altLang="bg-BG" dirty="0" smtClean="0"/>
              <a:t> s </a:t>
            </a:r>
            <a:r>
              <a:rPr lang="cs-CZ" altLang="bg-BG" dirty="0" smtClean="0"/>
              <a:t>tímto </a:t>
            </a:r>
            <a:r>
              <a:rPr lang="en-US" altLang="bg-BG" dirty="0" smtClean="0"/>
              <a:t>t</a:t>
            </a:r>
            <a:r>
              <a:rPr lang="cs-CZ" altLang="bg-BG" dirty="0" smtClean="0"/>
              <a:t>é</a:t>
            </a:r>
            <a:r>
              <a:rPr lang="en-US" altLang="bg-BG" dirty="0" err="1" smtClean="0"/>
              <a:t>matem</a:t>
            </a:r>
            <a:r>
              <a:rPr altLang="bg-BG" dirty="0" smtClean="0"/>
              <a:t>:</a:t>
            </a:r>
            <a:br>
              <a:rPr altLang="bg-BG" dirty="0" smtClean="0"/>
            </a:br>
            <a:r>
              <a:rPr altLang="bg-BG" sz="2400" dirty="0" smtClean="0"/>
              <a:t>Data Citation Index</a:t>
            </a:r>
            <a:r>
              <a:rPr lang="cs-CZ" altLang="bg-BG" sz="2400" dirty="0" smtClean="0"/>
              <a:t> –</a:t>
            </a:r>
            <a:r>
              <a:rPr altLang="bg-BG" sz="2400" dirty="0" smtClean="0"/>
              <a:t> </a:t>
            </a:r>
            <a:r>
              <a:rPr lang="cs-CZ" altLang="bg-BG" sz="2400" dirty="0" smtClean="0"/>
              <a:t>zpřístupňuje datové sady a umožňuje jejich bližší prozkoumání a citování</a:t>
            </a:r>
            <a:endParaRPr altLang="bg-BG" sz="2400" dirty="0" smtClean="0"/>
          </a:p>
        </p:txBody>
      </p:sp>
      <p:pic>
        <p:nvPicPr>
          <p:cNvPr id="86020" name="Picture 2"/>
          <p:cNvPicPr>
            <a:picLocks noChangeAspect="1" noChangeArrowheads="1"/>
          </p:cNvPicPr>
          <p:nvPr/>
        </p:nvPicPr>
        <p:blipFill>
          <a:blip r:embed="rId2" cstate="print"/>
          <a:srcRect t="17552" r="3731" b="7224"/>
          <a:stretch>
            <a:fillRect/>
          </a:stretch>
        </p:blipFill>
        <p:spPr bwMode="auto">
          <a:xfrm>
            <a:off x="231775" y="1724025"/>
            <a:ext cx="8624888" cy="4213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2895600" y="1524000"/>
            <a:ext cx="3548063" cy="823302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6350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 smtClean="0">
                <a:solidFill>
                  <a:srgbClr val="666666"/>
                </a:solidFill>
                <a:latin typeface="Arial"/>
              </a:rPr>
              <a:t>Data </a:t>
            </a:r>
            <a:r>
              <a:rPr lang="en-US" sz="1600" b="1" dirty="0">
                <a:solidFill>
                  <a:srgbClr val="666666"/>
                </a:solidFill>
                <a:latin typeface="Arial"/>
              </a:rPr>
              <a:t>Citation Index: </a:t>
            </a: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rgbClr val="FF8000"/>
              </a:buClr>
              <a:buSzPct val="125000"/>
              <a:defRPr/>
            </a:pPr>
            <a:r>
              <a:rPr lang="en-US" sz="1600" b="1" dirty="0" smtClean="0">
                <a:solidFill>
                  <a:srgbClr val="666666"/>
                </a:solidFill>
                <a:latin typeface="Arial"/>
              </a:rPr>
              <a:t>2</a:t>
            </a:r>
            <a:r>
              <a:rPr lang="cs-CZ" sz="1600" b="1" dirty="0" smtClean="0">
                <a:solidFill>
                  <a:srgbClr val="666666"/>
                </a:solidFill>
                <a:latin typeface="Arial"/>
              </a:rPr>
              <a:t>,</a:t>
            </a:r>
            <a:r>
              <a:rPr lang="en-US" sz="1600" b="1" dirty="0" smtClean="0">
                <a:solidFill>
                  <a:srgbClr val="666666"/>
                </a:solidFill>
                <a:latin typeface="Arial"/>
              </a:rPr>
              <a:t>5 mil</a:t>
            </a:r>
            <a:r>
              <a:rPr lang="cs-CZ" sz="1600" b="1" dirty="0" smtClean="0">
                <a:solidFill>
                  <a:srgbClr val="666666"/>
                </a:solidFill>
                <a:latin typeface="Arial"/>
              </a:rPr>
              <a:t>ionu datových sad </a:t>
            </a:r>
            <a:r>
              <a:rPr lang="en-US" sz="1600" b="1" dirty="0" smtClean="0">
                <a:solidFill>
                  <a:srgbClr val="666666"/>
                </a:solidFill>
                <a:latin typeface="Arial"/>
              </a:rPr>
              <a:t>(</a:t>
            </a:r>
            <a:r>
              <a:rPr lang="cs-CZ" sz="1600" b="1" dirty="0" smtClean="0">
                <a:solidFill>
                  <a:srgbClr val="666666"/>
                </a:solidFill>
                <a:latin typeface="Arial"/>
              </a:rPr>
              <a:t>množství rychle roste</a:t>
            </a:r>
            <a:r>
              <a:rPr lang="en-US" sz="1600" b="1" dirty="0" smtClean="0">
                <a:solidFill>
                  <a:srgbClr val="666666"/>
                </a:solidFill>
                <a:latin typeface="Arial"/>
              </a:rPr>
              <a:t>)</a:t>
            </a:r>
            <a:endParaRPr lang="en-US" sz="1600" b="1" dirty="0">
              <a:solidFill>
                <a:srgbClr val="666666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2F589-B4BF-4145-AE9C-C67567AE010E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7043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endParaRPr lang="bg-BG" altLang="bg-BG" smtClean="0"/>
          </a:p>
        </p:txBody>
      </p:sp>
      <p:pic>
        <p:nvPicPr>
          <p:cNvPr id="87044" name="Picture 2"/>
          <p:cNvPicPr>
            <a:picLocks noChangeAspect="1" noChangeArrowheads="1"/>
          </p:cNvPicPr>
          <p:nvPr/>
        </p:nvPicPr>
        <p:blipFill>
          <a:blip r:embed="rId2" cstate="print"/>
          <a:srcRect l="786" t="12062" r="4315" b="20824"/>
          <a:stretch>
            <a:fillRect/>
          </a:stretch>
        </p:blipFill>
        <p:spPr bwMode="auto">
          <a:xfrm>
            <a:off x="0" y="33338"/>
            <a:ext cx="8856663" cy="68246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906713" y="5629275"/>
            <a:ext cx="4135437" cy="5796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Popisná metadata z mateřského datového úložiště jsou prohledatelná</a:t>
            </a:r>
            <a:endParaRPr lang="en-US" altLang="bg-BG" dirty="0">
              <a:solidFill>
                <a:srgbClr val="666666"/>
              </a:solidFill>
              <a:cs typeface="Arial" pitchFamily="34" charset="0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 flipH="1" flipV="1">
            <a:off x="1270000" y="5937250"/>
            <a:ext cx="1595438" cy="163513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</p:cxnSp>
      <p:cxnSp>
        <p:nvCxnSpPr>
          <p:cNvPr id="9" name="Straight Connector 8"/>
          <p:cNvCxnSpPr>
            <a:cxnSpLocks noChangeShapeType="1"/>
            <a:stCxn id="6" idx="1"/>
          </p:cNvCxnSpPr>
          <p:nvPr/>
        </p:nvCxnSpPr>
        <p:spPr bwMode="auto">
          <a:xfrm flipH="1" flipV="1">
            <a:off x="2143125" y="5608642"/>
            <a:ext cx="763588" cy="310456"/>
          </a:xfrm>
          <a:prstGeom prst="line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68538" y="6494463"/>
            <a:ext cx="6494462" cy="33598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Odkaz do datového úložiště </a:t>
            </a:r>
            <a:r>
              <a:rPr lang="en-US" altLang="bg-BG" dirty="0" smtClean="0">
                <a:solidFill>
                  <a:srgbClr val="666666"/>
                </a:solidFill>
                <a:cs typeface="Arial" pitchFamily="34" charset="0"/>
              </a:rPr>
              <a:t>– mo</a:t>
            </a: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ž</a:t>
            </a:r>
            <a:r>
              <a:rPr lang="en-US" altLang="bg-BG" dirty="0" err="1" smtClean="0">
                <a:solidFill>
                  <a:srgbClr val="666666"/>
                </a:solidFill>
                <a:cs typeface="Arial" pitchFamily="34" charset="0"/>
              </a:rPr>
              <a:t>nost</a:t>
            </a:r>
            <a:r>
              <a:rPr lang="en-US" altLang="bg-BG" dirty="0" smtClean="0">
                <a:solidFill>
                  <a:srgbClr val="666666"/>
                </a:solidFill>
                <a:cs typeface="Arial" pitchFamily="34" charset="0"/>
              </a:rPr>
              <a:t> p</a:t>
            </a: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ř</a:t>
            </a:r>
            <a:r>
              <a:rPr lang="en-US" altLang="bg-BG" dirty="0" err="1" smtClean="0">
                <a:solidFill>
                  <a:srgbClr val="666666"/>
                </a:solidFill>
                <a:cs typeface="Arial" pitchFamily="34" charset="0"/>
              </a:rPr>
              <a:t>ej</a:t>
            </a: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ít na datovou sadu</a:t>
            </a:r>
            <a:r>
              <a:rPr lang="en-US" altLang="bg-BG" dirty="0" smtClean="0">
                <a:solidFill>
                  <a:srgbClr val="666666"/>
                </a:solidFill>
                <a:cs typeface="Arial" pitchFamily="34" charset="0"/>
              </a:rPr>
              <a:t> </a:t>
            </a:r>
            <a:endParaRPr lang="en-US" altLang="bg-BG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15" name="TextBox 14"/>
          <p:cNvSpPr>
            <a:spLocks noChangeArrowheads="1"/>
          </p:cNvSpPr>
          <p:nvPr/>
        </p:nvSpPr>
        <p:spPr bwMode="auto">
          <a:xfrm>
            <a:off x="6648450" y="68263"/>
            <a:ext cx="2495550" cy="579646"/>
          </a:xfrm>
          <a:prstGeom prst="wedgeRectCallout">
            <a:avLst>
              <a:gd name="adj1" fmla="val -14815"/>
              <a:gd name="adj2" fmla="val 69565"/>
            </a:avLst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dirty="0" smtClean="0">
                <a:solidFill>
                  <a:srgbClr val="666666"/>
                </a:solidFill>
                <a:cs typeface="Arial" pitchFamily="34" charset="0"/>
              </a:rPr>
              <a:t>Tato studie byla citována článkem</a:t>
            </a:r>
            <a:endParaRPr lang="en-US" altLang="bg-BG" dirty="0">
              <a:solidFill>
                <a:srgbClr val="666666"/>
              </a:solidFill>
              <a:cs typeface="Arial" pitchFamily="34" charset="0"/>
            </a:endParaRPr>
          </a:p>
        </p:txBody>
      </p:sp>
      <p:pic>
        <p:nvPicPr>
          <p:cNvPr id="92164" name="Picture 4" descr="C:\Users\u0077346\AppData\Local\Temp\SNAGHTML5812335.PNG"/>
          <p:cNvPicPr>
            <a:picLocks noChangeAspect="1" noChangeArrowheads="1"/>
          </p:cNvPicPr>
          <p:nvPr/>
        </p:nvPicPr>
        <p:blipFill>
          <a:blip r:embed="rId3" cstate="print"/>
          <a:srcRect b="37935"/>
          <a:stretch>
            <a:fillRect/>
          </a:stretch>
        </p:blipFill>
        <p:spPr bwMode="auto">
          <a:xfrm>
            <a:off x="4973638" y="3141663"/>
            <a:ext cx="4184650" cy="842962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7915275" y="2852738"/>
            <a:ext cx="136525" cy="258762"/>
          </a:xfrm>
          <a:prstGeom prst="straightConnector1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 type="arrow" w="med" len="med"/>
          </a:ln>
        </p:spPr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756400" y="2728913"/>
            <a:ext cx="1146175" cy="204787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5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6E7263-DDFB-4569-A66E-A9B5A83796D0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88067" name="Title 2"/>
          <p:cNvSpPr>
            <a:spLocks noGrp="1"/>
          </p:cNvSpPr>
          <p:nvPr>
            <p:ph type="title"/>
          </p:nvPr>
        </p:nvSpPr>
        <p:spPr>
          <a:xfrm>
            <a:off x="911225" y="536575"/>
            <a:ext cx="7373938" cy="831850"/>
          </a:xfrm>
        </p:spPr>
        <p:txBody>
          <a:bodyPr/>
          <a:lstStyle/>
          <a:p>
            <a:pPr eaLnBrk="1" hangingPunct="1"/>
            <a:r>
              <a:rPr altLang="bg-BG" dirty="0" smtClean="0"/>
              <a:t>Web of Knowledge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49250" y="1547813"/>
            <a:ext cx="8450263" cy="1379865"/>
          </a:xfrm>
        </p:spPr>
        <p:txBody>
          <a:bodyPr/>
          <a:lstStyle/>
          <a:p>
            <a:pPr eaLnBrk="1" hangingPunct="1"/>
            <a:r>
              <a:rPr lang="cs-CZ" altLang="bg-BG" dirty="0" smtClean="0"/>
              <a:t>Začně</a:t>
            </a:r>
            <a:r>
              <a:rPr lang="en-US" altLang="bg-BG" dirty="0" err="1" smtClean="0"/>
              <a:t>te</a:t>
            </a:r>
            <a:r>
              <a:rPr lang="en-US" altLang="bg-BG" dirty="0" smtClean="0"/>
              <a:t> </a:t>
            </a:r>
            <a:r>
              <a:rPr lang="cs-CZ" altLang="bg-BG" dirty="0" smtClean="0"/>
              <a:t>jednou částí</a:t>
            </a:r>
            <a:r>
              <a:rPr altLang="bg-BG" dirty="0" smtClean="0"/>
              <a:t>…</a:t>
            </a:r>
          </a:p>
          <a:p>
            <a:pPr eaLnBrk="1" hangingPunct="1"/>
            <a:endParaRPr altLang="bg-BG" dirty="0" smtClean="0"/>
          </a:p>
          <a:p>
            <a:pPr eaLnBrk="1" hangingPunct="1"/>
            <a:r>
              <a:rPr altLang="bg-BG" dirty="0" smtClean="0"/>
              <a:t>		a </a:t>
            </a:r>
            <a:r>
              <a:rPr altLang="bg-BG" dirty="0" err="1" smtClean="0"/>
              <a:t>skon</a:t>
            </a:r>
            <a:r>
              <a:rPr lang="cs-CZ" altLang="bg-BG" dirty="0" smtClean="0"/>
              <a:t>čete</a:t>
            </a:r>
            <a:r>
              <a:rPr altLang="bg-BG" dirty="0" smtClean="0"/>
              <a:t> </a:t>
            </a:r>
            <a:r>
              <a:rPr altLang="bg-BG" dirty="0" err="1" smtClean="0"/>
              <a:t>kompletn</a:t>
            </a:r>
            <a:r>
              <a:rPr lang="cs-CZ" altLang="bg-BG" dirty="0" smtClean="0"/>
              <a:t>í</a:t>
            </a:r>
            <a:r>
              <a:rPr altLang="bg-BG" dirty="0" smtClean="0"/>
              <a:t>m </a:t>
            </a:r>
            <a:r>
              <a:rPr lang="cs-CZ" altLang="bg-BG" dirty="0" smtClean="0"/>
              <a:t>obrázkem</a:t>
            </a:r>
            <a:r>
              <a:rPr altLang="bg-BG" dirty="0" smtClean="0"/>
              <a:t>.</a:t>
            </a:r>
          </a:p>
        </p:txBody>
      </p:sp>
      <p:pic>
        <p:nvPicPr>
          <p:cNvPr id="112642" name="Picture 2" descr="File:Jasminum grandiflo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3988" y="3259138"/>
            <a:ext cx="4019550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2" descr="File:Jasminum grandiflor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38506" t="41653" r="48936" b="41148"/>
          <a:stretch>
            <a:fillRect/>
          </a:stretch>
        </p:blipFill>
        <p:spPr bwMode="auto">
          <a:xfrm>
            <a:off x="3657600" y="1524000"/>
            <a:ext cx="504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"/>
          <p:cNvSpPr>
            <a:spLocks noGrp="1"/>
          </p:cNvSpPr>
          <p:nvPr>
            <p:ph type="ctrTitle" sz="quarter"/>
          </p:nvPr>
        </p:nvSpPr>
        <p:spPr>
          <a:xfrm>
            <a:off x="282575" y="3490913"/>
            <a:ext cx="8596313" cy="774700"/>
          </a:xfrm>
        </p:spPr>
        <p:txBody>
          <a:bodyPr/>
          <a:lstStyle/>
          <a:p>
            <a:pPr algn="ctr" eaLnBrk="1" hangingPunct="1"/>
            <a:r>
              <a:rPr lang="cs-CZ" altLang="bg-BG" dirty="0" smtClean="0"/>
              <a:t>Děkuji za pozornost</a:t>
            </a:r>
            <a:endParaRPr lang="fr-FR" altLang="bg-BG" dirty="0" smtClean="0"/>
          </a:p>
        </p:txBody>
      </p:sp>
      <p:sp>
        <p:nvSpPr>
          <p:cNvPr id="3" name="TextBox 2"/>
          <p:cNvSpPr txBox="1"/>
          <p:nvPr/>
        </p:nvSpPr>
        <p:spPr bwMode="auto">
          <a:xfrm>
            <a:off x="304800" y="4495800"/>
            <a:ext cx="5650906" cy="150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-6350"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Ing. </a:t>
            </a:r>
            <a:r>
              <a:rPr lang="en-GB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David </a:t>
            </a:r>
            <a:r>
              <a:rPr lang="en-GB" sz="200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Hork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ý</a:t>
            </a:r>
            <a:endParaRPr lang="en-GB" sz="2000" dirty="0">
              <a:solidFill>
                <a:schemeClr val="tx1">
                  <a:lumMod val="75000"/>
                </a:schemeClr>
              </a:solidFill>
              <a:latin typeface="+mn-lt"/>
            </a:endParaRPr>
          </a:p>
          <a:p>
            <a:pPr indent="-6350"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Country Manager </a:t>
            </a:r>
            <a:r>
              <a:rPr lang="en-US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pro </a:t>
            </a:r>
            <a:r>
              <a:rPr lang="en-US" sz="2000" dirty="0" err="1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st</a:t>
            </a:r>
            <a:r>
              <a:rPr lang="cs-CZ" sz="2000" dirty="0">
                <a:solidFill>
                  <a:schemeClr val="tx1">
                    <a:lumMod val="75000"/>
                  </a:schemeClr>
                </a:solidFill>
                <a:latin typeface="+mn-lt"/>
              </a:rPr>
              <a:t>ř</a:t>
            </a:r>
            <a:r>
              <a:rPr lang="cs-CZ" sz="2000" dirty="0" smtClean="0">
                <a:solidFill>
                  <a:schemeClr val="tx1">
                    <a:lumMod val="75000"/>
                  </a:schemeClr>
                </a:solidFill>
                <a:latin typeface="+mn-lt"/>
              </a:rPr>
              <a:t>ední a východní Evropu</a:t>
            </a:r>
          </a:p>
          <a:p>
            <a:pPr indent="-6350"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endParaRPr lang="en-GB" sz="2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r>
              <a:rPr lang="cs-CZ" sz="2000" u="sng" dirty="0" smtClean="0">
                <a:solidFill>
                  <a:srgbClr val="3122F6"/>
                </a:solidFill>
                <a:latin typeface="+mn-lt"/>
              </a:rPr>
              <a:t>david.horky</a:t>
            </a:r>
            <a:r>
              <a:rPr lang="en-GB" sz="2000" u="sng" dirty="0" smtClean="0">
                <a:solidFill>
                  <a:srgbClr val="3122F6"/>
                </a:solidFill>
                <a:latin typeface="+mn-lt"/>
              </a:rPr>
              <a:t>@</a:t>
            </a:r>
            <a:r>
              <a:rPr lang="en-GB" sz="2000" u="sng" dirty="0" err="1" smtClean="0">
                <a:solidFill>
                  <a:srgbClr val="3122F6"/>
                </a:solidFill>
                <a:latin typeface="+mn-lt"/>
              </a:rPr>
              <a:t>thomsonreuters.com</a:t>
            </a:r>
            <a:endParaRPr lang="en-GB" sz="2000" u="sng" dirty="0">
              <a:solidFill>
                <a:srgbClr val="3122F6"/>
              </a:solidFill>
              <a:latin typeface="+mn-lt"/>
            </a:endParaRPr>
          </a:p>
          <a:p>
            <a:pPr indent="-6350">
              <a:lnSpc>
                <a:spcPts val="1900"/>
              </a:lnSpc>
              <a:spcBef>
                <a:spcPts val="0"/>
              </a:spcBef>
              <a:buClr>
                <a:schemeClr val="tx2"/>
              </a:buClr>
              <a:buSzPct val="125000"/>
              <a:defRPr/>
            </a:pPr>
            <a:endParaRPr lang="en-GB" sz="16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2" cstate="print"/>
          <a:srcRect l="11667" t="5333" r="11667" b="49334"/>
          <a:stretch>
            <a:fillRect/>
          </a:stretch>
        </p:blipFill>
        <p:spPr bwMode="auto">
          <a:xfrm>
            <a:off x="152400" y="304800"/>
            <a:ext cx="8839200" cy="3266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Line 15"/>
          <p:cNvSpPr>
            <a:spLocks noChangeShapeType="1"/>
          </p:cNvSpPr>
          <p:nvPr/>
        </p:nvSpPr>
        <p:spPr bwMode="auto">
          <a:xfrm>
            <a:off x="1843088" y="2632075"/>
            <a:ext cx="68865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5539" name="Title 1"/>
          <p:cNvSpPr>
            <a:spLocks noGrp="1"/>
          </p:cNvSpPr>
          <p:nvPr>
            <p:ph type="title"/>
          </p:nvPr>
        </p:nvSpPr>
        <p:spPr>
          <a:xfrm>
            <a:off x="427038" y="506413"/>
            <a:ext cx="8305800" cy="836612"/>
          </a:xfrm>
        </p:spPr>
        <p:txBody>
          <a:bodyPr/>
          <a:lstStyle/>
          <a:p>
            <a:pPr algn="ctr" eaLnBrk="1" hangingPunct="1"/>
            <a:r>
              <a:rPr altLang="bg-BG" dirty="0" smtClean="0">
                <a:solidFill>
                  <a:srgbClr val="FF8000"/>
                </a:solidFill>
              </a:rPr>
              <a:t>Web of Knowledge</a:t>
            </a:r>
            <a:r>
              <a:rPr altLang="bg-BG" dirty="0" smtClean="0">
                <a:solidFill>
                  <a:srgbClr val="FF8000"/>
                </a:solidFill>
                <a:ea typeface="MS PGothic" pitchFamily="34" charset="-128"/>
              </a:rPr>
              <a:t>: </a:t>
            </a:r>
            <a:br>
              <a:rPr altLang="bg-BG" dirty="0" smtClean="0">
                <a:solidFill>
                  <a:srgbClr val="FF8000"/>
                </a:solidFill>
                <a:ea typeface="MS PGothic" pitchFamily="34" charset="-128"/>
              </a:rPr>
            </a:br>
            <a:r>
              <a:rPr altLang="bg-BG" sz="2400" i="1" dirty="0" smtClean="0">
                <a:solidFill>
                  <a:srgbClr val="FF8000"/>
                </a:solidFill>
                <a:ea typeface="MS PGothic" pitchFamily="34" charset="-128"/>
              </a:rPr>
              <a:t>K</a:t>
            </a:r>
            <a:r>
              <a:rPr lang="cs-CZ" altLang="bg-BG" sz="2400" i="1" dirty="0" smtClean="0">
                <a:solidFill>
                  <a:srgbClr val="FF8000"/>
                </a:solidFill>
                <a:ea typeface="MS PGothic" pitchFamily="34" charset="-128"/>
              </a:rPr>
              <a:t>LÍČOVÉ KOMPONENTY</a:t>
            </a:r>
            <a:endParaRPr altLang="bg-BG" sz="2400" dirty="0" smtClean="0">
              <a:solidFill>
                <a:srgbClr val="FF8000"/>
              </a:solidFill>
              <a:ea typeface="MS PGothic" pitchFamily="34" charset="-128"/>
            </a:endParaRPr>
          </a:p>
        </p:txBody>
      </p:sp>
      <p:sp>
        <p:nvSpPr>
          <p:cNvPr id="65540" name="Line 3"/>
          <p:cNvSpPr>
            <a:spLocks noChangeShapeType="1"/>
          </p:cNvSpPr>
          <p:nvPr/>
        </p:nvSpPr>
        <p:spPr bwMode="auto">
          <a:xfrm>
            <a:off x="1905000" y="3222625"/>
            <a:ext cx="6400800" cy="1746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8272463" y="3062288"/>
            <a:ext cx="762000" cy="369887"/>
          </a:xfrm>
          <a:prstGeom prst="rect">
            <a:avLst/>
          </a:prstGeom>
          <a:solidFill>
            <a:srgbClr val="FFFFFF"/>
          </a:solidFill>
          <a:ln w="3175">
            <a:solidFill>
              <a:srgbClr val="FF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>
                <a:solidFill>
                  <a:srgbClr val="000000"/>
                </a:solidFill>
                <a:latin typeface="Impact" pitchFamily="34" charset="0"/>
                <a:cs typeface="Arial" pitchFamily="34" charset="0"/>
              </a:rPr>
              <a:t>1926</a:t>
            </a:r>
          </a:p>
        </p:txBody>
      </p:sp>
      <p:sp>
        <p:nvSpPr>
          <p:cNvPr id="65542" name="Text Box 13"/>
          <p:cNvSpPr txBox="1">
            <a:spLocks noChangeArrowheads="1"/>
          </p:cNvSpPr>
          <p:nvPr/>
        </p:nvSpPr>
        <p:spPr bwMode="auto">
          <a:xfrm>
            <a:off x="8305800" y="2381250"/>
            <a:ext cx="685800" cy="369888"/>
          </a:xfrm>
          <a:prstGeom prst="rect">
            <a:avLst/>
          </a:prstGeom>
          <a:solidFill>
            <a:srgbClr val="FFFFFF"/>
          </a:solidFill>
          <a:ln w="3175">
            <a:solidFill>
              <a:srgbClr val="FF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>
                <a:solidFill>
                  <a:srgbClr val="000000"/>
                </a:solidFill>
                <a:latin typeface="Impact" pitchFamily="34" charset="0"/>
                <a:cs typeface="Arial" pitchFamily="34" charset="0"/>
              </a:rPr>
              <a:t>1900</a:t>
            </a:r>
          </a:p>
        </p:txBody>
      </p:sp>
      <p:sp>
        <p:nvSpPr>
          <p:cNvPr id="65543" name="Line 15"/>
          <p:cNvSpPr>
            <a:spLocks noChangeShapeType="1"/>
          </p:cNvSpPr>
          <p:nvPr/>
        </p:nvSpPr>
        <p:spPr bwMode="auto">
          <a:xfrm>
            <a:off x="1828800" y="4565650"/>
            <a:ext cx="68865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5544" name="Text Box 16"/>
          <p:cNvSpPr txBox="1">
            <a:spLocks noChangeArrowheads="1"/>
          </p:cNvSpPr>
          <p:nvPr/>
        </p:nvSpPr>
        <p:spPr bwMode="auto">
          <a:xfrm>
            <a:off x="8305800" y="4370388"/>
            <a:ext cx="685800" cy="369887"/>
          </a:xfrm>
          <a:prstGeom prst="rect">
            <a:avLst/>
          </a:prstGeom>
          <a:solidFill>
            <a:srgbClr val="FFFFFF"/>
          </a:solidFill>
          <a:ln w="3175">
            <a:solidFill>
              <a:srgbClr val="FF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>
                <a:solidFill>
                  <a:srgbClr val="000000"/>
                </a:solidFill>
                <a:latin typeface="Impact" pitchFamily="34" charset="0"/>
                <a:cs typeface="Arial" pitchFamily="34" charset="0"/>
              </a:rPr>
              <a:t>1963</a:t>
            </a:r>
          </a:p>
        </p:txBody>
      </p:sp>
      <p:sp>
        <p:nvSpPr>
          <p:cNvPr id="65545" name="Line 21"/>
          <p:cNvSpPr>
            <a:spLocks noChangeShapeType="1"/>
          </p:cNvSpPr>
          <p:nvPr/>
        </p:nvSpPr>
        <p:spPr bwMode="auto">
          <a:xfrm>
            <a:off x="2057400" y="5837238"/>
            <a:ext cx="6629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5546" name="Text Box 22"/>
          <p:cNvSpPr txBox="1">
            <a:spLocks noChangeArrowheads="1"/>
          </p:cNvSpPr>
          <p:nvPr/>
        </p:nvSpPr>
        <p:spPr bwMode="auto">
          <a:xfrm>
            <a:off x="8305800" y="5600700"/>
            <a:ext cx="685800" cy="369888"/>
          </a:xfrm>
          <a:prstGeom prst="rect">
            <a:avLst/>
          </a:prstGeom>
          <a:solidFill>
            <a:srgbClr val="FFFFFF"/>
          </a:solidFill>
          <a:ln w="3175">
            <a:solidFill>
              <a:srgbClr val="FF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>
                <a:solidFill>
                  <a:srgbClr val="000000"/>
                </a:solidFill>
                <a:latin typeface="Impact" pitchFamily="34" charset="0"/>
                <a:cs typeface="Arial" pitchFamily="34" charset="0"/>
              </a:rPr>
              <a:t>1950</a:t>
            </a:r>
          </a:p>
        </p:txBody>
      </p:sp>
      <p:sp>
        <p:nvSpPr>
          <p:cNvPr id="65547" name="Line 24"/>
          <p:cNvSpPr>
            <a:spLocks noChangeShapeType="1"/>
          </p:cNvSpPr>
          <p:nvPr/>
        </p:nvSpPr>
        <p:spPr bwMode="auto">
          <a:xfrm flipV="1">
            <a:off x="2057400" y="5218113"/>
            <a:ext cx="6251575" cy="269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5548" name="Text Box 25"/>
          <p:cNvSpPr txBox="1">
            <a:spLocks noChangeArrowheads="1"/>
          </p:cNvSpPr>
          <p:nvPr/>
        </p:nvSpPr>
        <p:spPr bwMode="auto">
          <a:xfrm>
            <a:off x="8262938" y="5011738"/>
            <a:ext cx="762000" cy="369887"/>
          </a:xfrm>
          <a:prstGeom prst="rect">
            <a:avLst/>
          </a:prstGeom>
          <a:solidFill>
            <a:srgbClr val="FFFFFF"/>
          </a:solidFill>
          <a:ln w="3175">
            <a:solidFill>
              <a:srgbClr val="FF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>
                <a:solidFill>
                  <a:srgbClr val="000000"/>
                </a:solidFill>
                <a:latin typeface="Impact" pitchFamily="34" charset="0"/>
                <a:cs typeface="Arial" pitchFamily="34" charset="0"/>
              </a:rPr>
              <a:t>1864</a:t>
            </a:r>
          </a:p>
        </p:txBody>
      </p:sp>
      <p:sp>
        <p:nvSpPr>
          <p:cNvPr id="30" name="Rectangle 40"/>
          <p:cNvSpPr>
            <a:spLocks noChangeArrowheads="1"/>
          </p:cNvSpPr>
          <p:nvPr/>
        </p:nvSpPr>
        <p:spPr bwMode="auto">
          <a:xfrm>
            <a:off x="152400" y="2381250"/>
            <a:ext cx="21336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algn="ctr">
            <a:solidFill>
              <a:srgbClr val="FF8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81000" indent="-381000"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600" b="1" i="1" dirty="0">
                <a:solidFill>
                  <a:srgbClr val="FF8000"/>
                </a:solidFill>
                <a:cs typeface="Arial" charset="0"/>
              </a:rPr>
              <a:t>Web of Science</a:t>
            </a:r>
            <a:endParaRPr lang="en-US" sz="1600" b="1" i="1" dirty="0">
              <a:solidFill>
                <a:srgbClr val="FF8000"/>
              </a:solidFill>
              <a:cs typeface="Arial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152400" y="3017838"/>
            <a:ext cx="21336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algn="ctr">
            <a:solidFill>
              <a:srgbClr val="FF8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81000" indent="-381000"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500" b="1" i="1" dirty="0">
                <a:solidFill>
                  <a:srgbClr val="FF8000"/>
                </a:solidFill>
                <a:cs typeface="Arial" charset="0"/>
              </a:rPr>
              <a:t>BIOSIS Citation Index</a:t>
            </a:r>
            <a:endParaRPr lang="en-US" sz="1500" b="1" i="1" dirty="0">
              <a:solidFill>
                <a:srgbClr val="FF8000"/>
              </a:solidFill>
              <a:cs typeface="Arial" charset="0"/>
            </a:endParaRPr>
          </a:p>
        </p:txBody>
      </p:sp>
      <p:sp>
        <p:nvSpPr>
          <p:cNvPr id="33" name="Rectangle 43"/>
          <p:cNvSpPr>
            <a:spLocks noChangeArrowheads="1"/>
          </p:cNvSpPr>
          <p:nvPr/>
        </p:nvSpPr>
        <p:spPr bwMode="auto">
          <a:xfrm>
            <a:off x="152400" y="4321175"/>
            <a:ext cx="2133600" cy="4714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algn="ctr">
            <a:solidFill>
              <a:srgbClr val="FF8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81000" indent="-381000"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500" b="1" i="1" dirty="0">
                <a:solidFill>
                  <a:srgbClr val="FF8000"/>
                </a:solidFill>
                <a:cs typeface="Arial" charset="0"/>
              </a:rPr>
              <a:t>Derwent</a:t>
            </a:r>
          </a:p>
          <a:p>
            <a:pPr marL="381000" indent="-381000" algn="ctr" eaLnBrk="0" hangingPunct="0">
              <a:defRPr/>
            </a:pPr>
            <a:r>
              <a:rPr lang="en-GB" sz="1500" b="1" i="1" dirty="0">
                <a:solidFill>
                  <a:srgbClr val="FF8000"/>
                </a:solidFill>
                <a:cs typeface="Arial" charset="0"/>
              </a:rPr>
              <a:t>Innovations Index</a:t>
            </a:r>
            <a:endParaRPr lang="en-US" sz="1500" b="1" i="1" dirty="0">
              <a:solidFill>
                <a:srgbClr val="FF8000"/>
              </a:solidFill>
              <a:cs typeface="Arial" charset="0"/>
            </a:endParaRP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152400" y="5018088"/>
            <a:ext cx="21336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algn="ctr">
            <a:solidFill>
              <a:srgbClr val="FF8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81000" indent="-381000"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600" b="1" i="1" dirty="0">
                <a:solidFill>
                  <a:srgbClr val="FF8000"/>
                </a:solidFill>
                <a:cs typeface="Arial" charset="0"/>
              </a:rPr>
              <a:t>Zoological Record</a:t>
            </a:r>
            <a:endParaRPr lang="en-US" sz="1600" b="1" i="1" dirty="0">
              <a:solidFill>
                <a:srgbClr val="FF8000"/>
              </a:solidFill>
              <a:cs typeface="Arial" charset="0"/>
            </a:endParaRPr>
          </a:p>
        </p:txBody>
      </p:sp>
      <p:sp>
        <p:nvSpPr>
          <p:cNvPr id="37" name="Rectangle 48"/>
          <p:cNvSpPr>
            <a:spLocks noChangeArrowheads="1"/>
          </p:cNvSpPr>
          <p:nvPr/>
        </p:nvSpPr>
        <p:spPr bwMode="auto">
          <a:xfrm>
            <a:off x="152400" y="5607050"/>
            <a:ext cx="2133600" cy="381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algn="ctr">
            <a:solidFill>
              <a:srgbClr val="FF8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81000" indent="-381000"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600" b="1" i="1" dirty="0">
                <a:solidFill>
                  <a:srgbClr val="FF8000"/>
                </a:solidFill>
                <a:cs typeface="Arial" charset="0"/>
              </a:rPr>
              <a:t>Medline</a:t>
            </a:r>
            <a:endParaRPr lang="en-US" sz="1600" b="1" i="1" dirty="0">
              <a:solidFill>
                <a:srgbClr val="FF8000"/>
              </a:solidFill>
              <a:cs typeface="Arial" charset="0"/>
            </a:endParaRPr>
          </a:p>
        </p:txBody>
      </p:sp>
      <p:sp>
        <p:nvSpPr>
          <p:cNvPr id="65554" name="Rectangle 51"/>
          <p:cNvSpPr>
            <a:spLocks noChangeArrowheads="1"/>
          </p:cNvSpPr>
          <p:nvPr/>
        </p:nvSpPr>
        <p:spPr bwMode="auto">
          <a:xfrm>
            <a:off x="3146425" y="3119438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55" name="Rectangle 53"/>
          <p:cNvSpPr>
            <a:spLocks noChangeArrowheads="1"/>
          </p:cNvSpPr>
          <p:nvPr/>
        </p:nvSpPr>
        <p:spPr bwMode="auto">
          <a:xfrm>
            <a:off x="4367213" y="3132138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56" name="Rectangle 54"/>
          <p:cNvSpPr>
            <a:spLocks noChangeArrowheads="1"/>
          </p:cNvSpPr>
          <p:nvPr/>
        </p:nvSpPr>
        <p:spPr bwMode="auto">
          <a:xfrm>
            <a:off x="5648325" y="3119438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57" name="Rectangle 56"/>
          <p:cNvSpPr>
            <a:spLocks noChangeArrowheads="1"/>
          </p:cNvSpPr>
          <p:nvPr/>
        </p:nvSpPr>
        <p:spPr bwMode="auto">
          <a:xfrm>
            <a:off x="7731125" y="3119438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58" name="Rectangle 63"/>
          <p:cNvSpPr>
            <a:spLocks noChangeArrowheads="1"/>
          </p:cNvSpPr>
          <p:nvPr/>
        </p:nvSpPr>
        <p:spPr bwMode="auto">
          <a:xfrm>
            <a:off x="7769225" y="4452938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59" name="Rectangle 64"/>
          <p:cNvSpPr>
            <a:spLocks noChangeArrowheads="1"/>
          </p:cNvSpPr>
          <p:nvPr/>
        </p:nvSpPr>
        <p:spPr bwMode="auto">
          <a:xfrm>
            <a:off x="3160713" y="2497138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60" name="Rectangle 71"/>
          <p:cNvSpPr>
            <a:spLocks noChangeArrowheads="1"/>
          </p:cNvSpPr>
          <p:nvPr/>
        </p:nvSpPr>
        <p:spPr bwMode="auto">
          <a:xfrm>
            <a:off x="3146425" y="5126038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61" name="Rectangle 73"/>
          <p:cNvSpPr>
            <a:spLocks noChangeArrowheads="1"/>
          </p:cNvSpPr>
          <p:nvPr/>
        </p:nvSpPr>
        <p:spPr bwMode="auto">
          <a:xfrm>
            <a:off x="4367213" y="5126038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62" name="Rectangle 74"/>
          <p:cNvSpPr>
            <a:spLocks noChangeArrowheads="1"/>
          </p:cNvSpPr>
          <p:nvPr/>
        </p:nvSpPr>
        <p:spPr bwMode="auto">
          <a:xfrm>
            <a:off x="5648325" y="5113338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63" name="Rectangle 85"/>
          <p:cNvSpPr>
            <a:spLocks noChangeArrowheads="1"/>
          </p:cNvSpPr>
          <p:nvPr/>
        </p:nvSpPr>
        <p:spPr bwMode="auto">
          <a:xfrm>
            <a:off x="3146425" y="5716588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64" name="Rectangle 53"/>
          <p:cNvSpPr>
            <a:spLocks noChangeArrowheads="1"/>
          </p:cNvSpPr>
          <p:nvPr/>
        </p:nvSpPr>
        <p:spPr bwMode="auto">
          <a:xfrm>
            <a:off x="4367213" y="2500313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65" name="Rectangle 54"/>
          <p:cNvSpPr>
            <a:spLocks noChangeArrowheads="1"/>
          </p:cNvSpPr>
          <p:nvPr/>
        </p:nvSpPr>
        <p:spPr bwMode="auto">
          <a:xfrm>
            <a:off x="5648325" y="2484438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66" name="Line 15"/>
          <p:cNvSpPr>
            <a:spLocks noChangeShapeType="1"/>
          </p:cNvSpPr>
          <p:nvPr/>
        </p:nvSpPr>
        <p:spPr bwMode="auto">
          <a:xfrm>
            <a:off x="1816100" y="3867150"/>
            <a:ext cx="6886575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65567" name="Text Box 16"/>
          <p:cNvSpPr txBox="1">
            <a:spLocks noChangeArrowheads="1"/>
          </p:cNvSpPr>
          <p:nvPr/>
        </p:nvSpPr>
        <p:spPr bwMode="auto">
          <a:xfrm>
            <a:off x="8293100" y="3671888"/>
            <a:ext cx="685800" cy="369887"/>
          </a:xfrm>
          <a:prstGeom prst="rect">
            <a:avLst/>
          </a:prstGeom>
          <a:solidFill>
            <a:srgbClr val="FFFFFF"/>
          </a:solidFill>
          <a:ln w="3175">
            <a:solidFill>
              <a:srgbClr val="FF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bg-BG">
                <a:solidFill>
                  <a:srgbClr val="000000"/>
                </a:solidFill>
                <a:latin typeface="Impact" pitchFamily="34" charset="0"/>
                <a:cs typeface="Arial" pitchFamily="34" charset="0"/>
              </a:rPr>
              <a:t>1900</a:t>
            </a:r>
          </a:p>
        </p:txBody>
      </p:sp>
      <p:sp>
        <p:nvSpPr>
          <p:cNvPr id="73" name="Rectangle 43"/>
          <p:cNvSpPr>
            <a:spLocks noChangeArrowheads="1"/>
          </p:cNvSpPr>
          <p:nvPr/>
        </p:nvSpPr>
        <p:spPr bwMode="auto">
          <a:xfrm>
            <a:off x="139700" y="3622675"/>
            <a:ext cx="2133600" cy="4714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2225" algn="ctr">
            <a:solidFill>
              <a:srgbClr val="FF8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marL="381000" indent="-381000"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1600" b="1" i="1" dirty="0">
                <a:solidFill>
                  <a:srgbClr val="FF8000"/>
                </a:solidFill>
                <a:cs typeface="Arial" charset="0"/>
              </a:rPr>
              <a:t>Data Citation Index</a:t>
            </a:r>
            <a:endParaRPr lang="en-US" sz="1600" b="1" i="1" dirty="0">
              <a:solidFill>
                <a:srgbClr val="FF8000"/>
              </a:solidFill>
              <a:cs typeface="Arial" charset="0"/>
            </a:endParaRPr>
          </a:p>
        </p:txBody>
      </p:sp>
      <p:sp>
        <p:nvSpPr>
          <p:cNvPr id="65569" name="Rectangle 63"/>
          <p:cNvSpPr>
            <a:spLocks noChangeArrowheads="1"/>
          </p:cNvSpPr>
          <p:nvPr/>
        </p:nvSpPr>
        <p:spPr bwMode="auto">
          <a:xfrm>
            <a:off x="6689725" y="3754438"/>
            <a:ext cx="228600" cy="228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bg-BG" altLang="bg-BG">
              <a:solidFill>
                <a:srgbClr val="4B4B4B"/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65570" name="Text Box 4"/>
          <p:cNvSpPr txBox="1">
            <a:spLocks noChangeArrowheads="1"/>
          </p:cNvSpPr>
          <p:nvPr/>
        </p:nvSpPr>
        <p:spPr bwMode="auto">
          <a:xfrm>
            <a:off x="2832100" y="1795463"/>
            <a:ext cx="914400" cy="536575"/>
          </a:xfrm>
          <a:prstGeom prst="rect">
            <a:avLst/>
          </a:prstGeom>
          <a:solidFill>
            <a:srgbClr val="CCD0EC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bg-BG" sz="1400" b="1">
                <a:solidFill>
                  <a:srgbClr val="000066"/>
                </a:solidFill>
                <a:latin typeface="Calibri" pitchFamily="34" charset="0"/>
                <a:ea typeface="Batang" pitchFamily="18" charset="-127"/>
                <a:cs typeface="Arial" pitchFamily="34" charset="0"/>
              </a:rPr>
              <a:t>Journals               &amp; Serials</a:t>
            </a:r>
          </a:p>
        </p:txBody>
      </p:sp>
      <p:sp>
        <p:nvSpPr>
          <p:cNvPr id="65571" name="Text Box 5"/>
          <p:cNvSpPr txBox="1">
            <a:spLocks noChangeArrowheads="1"/>
          </p:cNvSpPr>
          <p:nvPr/>
        </p:nvSpPr>
        <p:spPr bwMode="auto">
          <a:xfrm>
            <a:off x="6350000" y="1811338"/>
            <a:ext cx="914400" cy="523875"/>
          </a:xfrm>
          <a:prstGeom prst="rect">
            <a:avLst/>
          </a:prstGeom>
          <a:solidFill>
            <a:srgbClr val="CBCBCB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bg-BG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Research Datasets</a:t>
            </a:r>
            <a:endParaRPr lang="en-US" altLang="bg-BG" sz="1400" dirty="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5572" name="Text Box 6"/>
          <p:cNvSpPr txBox="1">
            <a:spLocks noChangeArrowheads="1"/>
          </p:cNvSpPr>
          <p:nvPr/>
        </p:nvSpPr>
        <p:spPr bwMode="auto">
          <a:xfrm>
            <a:off x="3987800" y="1801813"/>
            <a:ext cx="1081088" cy="536575"/>
          </a:xfrm>
          <a:prstGeom prst="rect">
            <a:avLst/>
          </a:prstGeom>
          <a:solidFill>
            <a:srgbClr val="CBCBCB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bg-BG" sz="1400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Conference Proceedings</a:t>
            </a:r>
            <a:endParaRPr lang="en-US" altLang="bg-BG" sz="1400" dirty="0">
              <a:solidFill>
                <a:srgbClr val="00006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5573" name="Text Box 7"/>
          <p:cNvSpPr txBox="1">
            <a:spLocks noChangeArrowheads="1"/>
          </p:cNvSpPr>
          <p:nvPr/>
        </p:nvSpPr>
        <p:spPr bwMode="auto">
          <a:xfrm>
            <a:off x="5308600" y="1798638"/>
            <a:ext cx="889000" cy="523875"/>
          </a:xfrm>
          <a:prstGeom prst="rect">
            <a:avLst/>
          </a:prstGeom>
          <a:solidFill>
            <a:srgbClr val="CCD0E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80000"/>
              </a:spcBef>
            </a:pPr>
            <a:r>
              <a:rPr lang="en-US" altLang="bg-BG" sz="1400" b="1" dirty="0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Scholarly Books</a:t>
            </a:r>
            <a:endParaRPr lang="en-US" altLang="bg-BG" sz="1400" dirty="0">
              <a:solidFill>
                <a:srgbClr val="000066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5574" name="Text Box 9"/>
          <p:cNvSpPr txBox="1">
            <a:spLocks noChangeArrowheads="1"/>
          </p:cNvSpPr>
          <p:nvPr/>
        </p:nvSpPr>
        <p:spPr bwMode="auto">
          <a:xfrm>
            <a:off x="7500938" y="1917700"/>
            <a:ext cx="792162" cy="307975"/>
          </a:xfrm>
          <a:prstGeom prst="rect">
            <a:avLst/>
          </a:prstGeom>
          <a:solidFill>
            <a:srgbClr val="CCD0EC"/>
          </a:solidFill>
          <a:ln w="317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bg-BG" sz="1400" b="1">
                <a:solidFill>
                  <a:srgbClr val="000066"/>
                </a:solidFill>
                <a:latin typeface="Calibri" pitchFamily="34" charset="0"/>
                <a:cs typeface="Arial" pitchFamily="34" charset="0"/>
              </a:rPr>
              <a:t>Patents</a:t>
            </a:r>
            <a:endParaRPr lang="en-US" altLang="bg-BG" sz="1400">
              <a:solidFill>
                <a:srgbClr val="000066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41288" y="149225"/>
            <a:ext cx="8915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cs-CZ" sz="2800" kern="0" dirty="0" smtClean="0">
                <a:solidFill>
                  <a:srgbClr val="FFFFFF"/>
                </a:solidFill>
                <a:latin typeface="Arial" charset="0"/>
                <a:cs typeface="Arial" pitchFamily="34" charset="0"/>
              </a:rPr>
              <a:t>Výhoda kompletní </a:t>
            </a:r>
            <a:r>
              <a:rPr lang="en-US" sz="2800" kern="0" dirty="0" smtClean="0">
                <a:solidFill>
                  <a:srgbClr val="FFFFFF"/>
                </a:solidFill>
                <a:latin typeface="Arial" charset="0"/>
                <a:cs typeface="Arial" pitchFamily="34" charset="0"/>
              </a:rPr>
              <a:t>Web </a:t>
            </a:r>
            <a:r>
              <a:rPr lang="en-US" sz="2800" kern="0" dirty="0">
                <a:solidFill>
                  <a:srgbClr val="FFFFFF"/>
                </a:solidFill>
                <a:latin typeface="Arial" charset="0"/>
                <a:cs typeface="Arial" pitchFamily="34" charset="0"/>
              </a:rPr>
              <a:t>of </a:t>
            </a:r>
            <a:r>
              <a:rPr lang="en-US" sz="2800" kern="0" dirty="0" smtClean="0">
                <a:solidFill>
                  <a:srgbClr val="FFFFFF"/>
                </a:solidFill>
                <a:latin typeface="Arial" charset="0"/>
                <a:cs typeface="Arial" pitchFamily="34" charset="0"/>
              </a:rPr>
              <a:t>Knowledge: </a:t>
            </a:r>
            <a:endParaRPr lang="en-US" sz="2800" kern="0" dirty="0">
              <a:solidFill>
                <a:srgbClr val="FFFFFF"/>
              </a:solidFill>
              <a:latin typeface="Arial" charset="0"/>
              <a:cs typeface="Arial" pitchFamily="34" charset="0"/>
            </a:endParaRPr>
          </a:p>
          <a:p>
            <a:pPr>
              <a:defRPr/>
            </a:pPr>
            <a:r>
              <a:rPr lang="cs-CZ" sz="2800" kern="0" dirty="0" smtClean="0">
                <a:solidFill>
                  <a:srgbClr val="FFFFFF"/>
                </a:solidFill>
                <a:latin typeface="Arial" charset="0"/>
                <a:cs typeface="Arial" pitchFamily="34" charset="0"/>
              </a:rPr>
              <a:t>Jednotný</a:t>
            </a:r>
            <a:r>
              <a:rPr lang="en-US" sz="2800" kern="0" dirty="0" smtClean="0">
                <a:solidFill>
                  <a:srgbClr val="FFFFFF"/>
                </a:solidFill>
                <a:latin typeface="Arial" charset="0"/>
                <a:cs typeface="Arial" pitchFamily="34" charset="0"/>
              </a:rPr>
              <a:t> </a:t>
            </a:r>
            <a:r>
              <a:rPr lang="cs-CZ" sz="2800" kern="0" dirty="0" smtClean="0">
                <a:solidFill>
                  <a:srgbClr val="FFFFFF"/>
                </a:solidFill>
                <a:latin typeface="Arial" charset="0"/>
                <a:cs typeface="Arial" pitchFamily="34" charset="0"/>
              </a:rPr>
              <a:t>klasifikační systém pro všechny</a:t>
            </a:r>
            <a:endParaRPr lang="en-US" sz="2800" i="1" kern="0" dirty="0">
              <a:solidFill>
                <a:srgbClr val="FF8000"/>
              </a:solidFill>
              <a:latin typeface="Arial Rounded MT Bold" pitchFamily="34" charset="0"/>
            </a:endParaRPr>
          </a:p>
        </p:txBody>
      </p:sp>
      <p:grpSp>
        <p:nvGrpSpPr>
          <p:cNvPr id="67587" name="Group 30"/>
          <p:cNvGrpSpPr>
            <a:grpSpLocks/>
          </p:cNvGrpSpPr>
          <p:nvPr/>
        </p:nvGrpSpPr>
        <p:grpSpPr bwMode="auto">
          <a:xfrm>
            <a:off x="5640388" y="1398588"/>
            <a:ext cx="2854325" cy="2957512"/>
            <a:chOff x="3436" y="1284"/>
            <a:chExt cx="1505" cy="1863"/>
          </a:xfrm>
        </p:grpSpPr>
        <p:sp>
          <p:nvSpPr>
            <p:cNvPr id="33" name="AutoShape 28"/>
            <p:cNvSpPr>
              <a:spLocks noChangeArrowheads="1"/>
            </p:cNvSpPr>
            <p:nvPr/>
          </p:nvSpPr>
          <p:spPr bwMode="auto">
            <a:xfrm>
              <a:off x="3436" y="1284"/>
              <a:ext cx="1505" cy="1863"/>
            </a:xfrm>
            <a:prstGeom prst="flowChartMagneticDisk">
              <a:avLst/>
            </a:prstGeom>
            <a:noFill/>
            <a:ln w="28575">
              <a:solidFill>
                <a:srgbClr val="FF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00" b="1" kern="0" dirty="0">
                <a:solidFill>
                  <a:srgbClr val="BABABA"/>
                </a:solidFill>
                <a:latin typeface="Arial" charset="0"/>
              </a:endParaRPr>
            </a:p>
          </p:txBody>
        </p:sp>
        <p:sp>
          <p:nvSpPr>
            <p:cNvPr id="6759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3485" y="1767"/>
              <a:ext cx="1401" cy="1249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16773"/>
                </a:avLst>
              </a:prstTxWarp>
            </a:bodyPr>
            <a:lstStyle/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ENGINEERING -28070 </a:t>
              </a:r>
            </a:p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INSTRUMENTS &amp; INSTRUMENTATION -15896 </a:t>
              </a:r>
            </a:p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COMPUTER SCIENCE -13724 </a:t>
              </a:r>
            </a:p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PHARMACOLOGY &amp; PHARMACY- 8591 </a:t>
              </a:r>
            </a:p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MATHEMATICS- 8375 </a:t>
              </a:r>
            </a:p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BIOCHEMISTRY &amp; MOLECULAR BIOLOGY- 7854 </a:t>
              </a:r>
            </a:p>
            <a:p>
              <a:r>
                <a:rPr lang="en-US" sz="800" kern="10">
                  <a:ln w="9525">
                    <a:solidFill>
                      <a:srgbClr val="BABABA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Unicode MS"/>
                  <a:ea typeface="Arial Unicode MS"/>
                  <a:cs typeface="Arial Unicode MS"/>
                </a:rPr>
                <a:t>CHEMISTRY-7602 ......</a:t>
              </a:r>
              <a:endParaRPr lang="cs-CZ" sz="800" kern="10">
                <a:ln w="9525">
                  <a:solidFill>
                    <a:srgbClr val="BABABA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Unicode MS"/>
                <a:ea typeface="Arial Unicode MS"/>
                <a:cs typeface="Arial Unicode MS"/>
              </a:endParaRPr>
            </a:p>
          </p:txBody>
        </p:sp>
      </p:grp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76863" y="4587875"/>
            <a:ext cx="3605212" cy="1661993"/>
          </a:xfrm>
          <a:prstGeom prst="rect">
            <a:avLst/>
          </a:prstGeom>
          <a:solidFill>
            <a:srgbClr val="FF8000"/>
          </a:solidFill>
          <a:ln w="31750" algn="ctr">
            <a:solidFill>
              <a:srgbClr val="FF8000"/>
            </a:solidFill>
            <a:miter lim="800000"/>
            <a:headEnd/>
            <a:tailEnd/>
          </a:ln>
        </p:spPr>
        <p:txBody>
          <a:bodyPr lIns="0" tIns="0" rIns="182880" bIns="0">
            <a:spAutoFit/>
          </a:bodyPr>
          <a:lstStyle/>
          <a:p>
            <a:pPr fontAlgn="auto">
              <a:spcBef>
                <a:spcPct val="1500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r>
              <a:rPr lang="en-US" sz="1600" b="1" kern="0" dirty="0">
                <a:solidFill>
                  <a:srgbClr val="4B4B4B"/>
                </a:solidFill>
                <a:latin typeface="Arial" charset="0"/>
              </a:rPr>
              <a:t> </a:t>
            </a:r>
            <a:r>
              <a:rPr lang="cs-CZ" sz="1600" b="1" kern="0" dirty="0" smtClean="0">
                <a:solidFill>
                  <a:srgbClr val="FFFFFF"/>
                </a:solidFill>
                <a:latin typeface="Arial" charset="0"/>
              </a:rPr>
              <a:t>Jednotný </a:t>
            </a:r>
            <a:r>
              <a:rPr lang="en-US" sz="1600" b="1" kern="0" dirty="0" smtClean="0">
                <a:solidFill>
                  <a:srgbClr val="FFFFFF"/>
                </a:solidFill>
                <a:latin typeface="Arial" charset="0"/>
              </a:rPr>
              <a:t>index</a:t>
            </a:r>
            <a:endParaRPr lang="en-US" sz="1600" b="1" kern="0" dirty="0">
              <a:solidFill>
                <a:srgbClr val="FFFFFF"/>
              </a:solidFill>
              <a:latin typeface="Arial" charset="0"/>
            </a:endParaRPr>
          </a:p>
          <a:p>
            <a:pPr fontAlgn="auto">
              <a:spcBef>
                <a:spcPct val="1500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cs-CZ" sz="1600" b="1" kern="0" dirty="0" smtClean="0">
                <a:solidFill>
                  <a:srgbClr val="FFFFFF"/>
                </a:solidFill>
                <a:latin typeface="Arial" charset="0"/>
              </a:rPr>
              <a:t>Jednotná oborová klasifikace</a:t>
            </a:r>
            <a:endParaRPr lang="en-US" sz="1600" b="1" kern="0" dirty="0">
              <a:solidFill>
                <a:srgbClr val="FFFFFF"/>
              </a:solidFill>
              <a:latin typeface="Arial" charset="0"/>
            </a:endParaRPr>
          </a:p>
          <a:p>
            <a:pPr fontAlgn="auto">
              <a:spcBef>
                <a:spcPct val="1500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cs-CZ" sz="1600" b="1" kern="0" dirty="0" smtClean="0">
                <a:solidFill>
                  <a:srgbClr val="FFFFFF"/>
                </a:solidFill>
                <a:latin typeface="Arial" charset="0"/>
              </a:rPr>
              <a:t>Pokr</a:t>
            </a:r>
            <a:r>
              <a:rPr lang="en-US" sz="1600" b="1" kern="0" dirty="0" smtClean="0">
                <a:solidFill>
                  <a:srgbClr val="FFFFFF"/>
                </a:solidFill>
                <a:latin typeface="Arial" charset="0"/>
              </a:rPr>
              <a:t>y</a:t>
            </a:r>
            <a:r>
              <a:rPr lang="cs-CZ" sz="1600" b="1" kern="0" dirty="0" smtClean="0">
                <a:solidFill>
                  <a:srgbClr val="FFFFFF"/>
                </a:solidFill>
                <a:latin typeface="Arial" charset="0"/>
              </a:rPr>
              <a:t>tí od roku</a:t>
            </a:r>
            <a:r>
              <a:rPr lang="en-US" sz="1600" b="1" kern="0" dirty="0" smtClean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i="1" kern="0" dirty="0">
                <a:solidFill>
                  <a:srgbClr val="FFFFFF"/>
                </a:solidFill>
                <a:latin typeface="Arial" charset="0"/>
              </a:rPr>
              <a:t>1864</a:t>
            </a:r>
          </a:p>
          <a:p>
            <a:pPr fontAlgn="auto">
              <a:spcBef>
                <a:spcPct val="1500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r>
              <a:rPr lang="en-US" sz="1600" b="1" i="1" kern="0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1600" b="1" kern="0" dirty="0" smtClean="0">
                <a:solidFill>
                  <a:srgbClr val="FFFFFF"/>
                </a:solidFill>
                <a:latin typeface="Arial" charset="0"/>
              </a:rPr>
              <a:t>Cit</a:t>
            </a:r>
            <a:r>
              <a:rPr lang="cs-CZ" sz="1600" b="1" kern="0" dirty="0" smtClean="0">
                <a:solidFill>
                  <a:srgbClr val="FFFFFF"/>
                </a:solidFill>
                <a:latin typeface="Arial" charset="0"/>
              </a:rPr>
              <a:t>ace od roku </a:t>
            </a:r>
            <a:r>
              <a:rPr lang="en-US" sz="1600" b="1" kern="0" dirty="0" smtClean="0">
                <a:solidFill>
                  <a:srgbClr val="FFFFFF"/>
                </a:solidFill>
                <a:latin typeface="Arial" charset="0"/>
              </a:rPr>
              <a:t>1900</a:t>
            </a:r>
            <a:endParaRPr lang="en-US" sz="1600" b="1" kern="0" dirty="0">
              <a:solidFill>
                <a:srgbClr val="FFFFFF"/>
              </a:solidFill>
              <a:latin typeface="Arial" charset="0"/>
            </a:endParaRPr>
          </a:p>
          <a:p>
            <a:pPr fontAlgn="auto">
              <a:spcBef>
                <a:spcPct val="1500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 18,000+ </a:t>
            </a:r>
            <a:r>
              <a:rPr lang="cs-CZ" sz="1600" b="1" kern="0" dirty="0" smtClean="0">
                <a:solidFill>
                  <a:srgbClr val="FFFFFF"/>
                </a:solidFill>
                <a:latin typeface="Arial" charset="0"/>
              </a:rPr>
              <a:t>časopisů</a:t>
            </a:r>
            <a:endParaRPr lang="en-US" sz="1600" b="1" kern="0" dirty="0">
              <a:solidFill>
                <a:srgbClr val="FFFFFF"/>
              </a:solidFill>
              <a:latin typeface="Arial" charset="0"/>
            </a:endParaRPr>
          </a:p>
          <a:p>
            <a:pPr fontAlgn="auto">
              <a:spcBef>
                <a:spcPct val="15000"/>
              </a:spcBef>
              <a:spcAft>
                <a:spcPts val="0"/>
              </a:spcAft>
              <a:buClr>
                <a:srgbClr val="FF8000"/>
              </a:buClr>
              <a:buFontTx/>
              <a:buChar char="•"/>
              <a:defRPr/>
            </a:pPr>
            <a:r>
              <a:rPr lang="en-US" sz="1600" b="1" kern="0" dirty="0">
                <a:solidFill>
                  <a:srgbClr val="FFFFFF"/>
                </a:solidFill>
                <a:latin typeface="Arial" charset="0"/>
              </a:rPr>
              <a:t> 88+ </a:t>
            </a:r>
            <a:r>
              <a:rPr lang="en-US" sz="1600" b="1" kern="0" dirty="0" smtClean="0">
                <a:solidFill>
                  <a:srgbClr val="FFFFFF"/>
                </a:solidFill>
                <a:latin typeface="Arial" charset="0"/>
              </a:rPr>
              <a:t>mil</a:t>
            </a:r>
            <a:r>
              <a:rPr lang="cs-CZ" sz="1600" b="1" kern="0" dirty="0" smtClean="0">
                <a:solidFill>
                  <a:srgbClr val="FFFFFF"/>
                </a:solidFill>
                <a:latin typeface="Arial" charset="0"/>
              </a:rPr>
              <a:t>ionů záznamů</a:t>
            </a:r>
            <a:endParaRPr lang="en-US" sz="1600" b="1" kern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V="1">
            <a:off x="3375025" y="4065588"/>
            <a:ext cx="2165350" cy="777875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37" name="Line 35"/>
          <p:cNvSpPr>
            <a:spLocks noChangeShapeType="1"/>
          </p:cNvSpPr>
          <p:nvPr/>
        </p:nvSpPr>
        <p:spPr bwMode="auto">
          <a:xfrm flipV="1">
            <a:off x="3265488" y="3787775"/>
            <a:ext cx="2286000" cy="598488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38" name="Line 36"/>
          <p:cNvSpPr>
            <a:spLocks noChangeShapeType="1"/>
          </p:cNvSpPr>
          <p:nvPr/>
        </p:nvSpPr>
        <p:spPr bwMode="auto">
          <a:xfrm flipV="1">
            <a:off x="3810000" y="3348038"/>
            <a:ext cx="1695450" cy="396875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39" name="Line 37"/>
          <p:cNvSpPr>
            <a:spLocks noChangeShapeType="1"/>
          </p:cNvSpPr>
          <p:nvPr/>
        </p:nvSpPr>
        <p:spPr bwMode="auto">
          <a:xfrm flipV="1">
            <a:off x="3124200" y="3074988"/>
            <a:ext cx="2435225" cy="190500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40" name="Line 38"/>
          <p:cNvSpPr>
            <a:spLocks noChangeShapeType="1"/>
          </p:cNvSpPr>
          <p:nvPr/>
        </p:nvSpPr>
        <p:spPr bwMode="auto">
          <a:xfrm flipV="1">
            <a:off x="2732088" y="2747963"/>
            <a:ext cx="2787650" cy="125412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2906713" y="1927225"/>
            <a:ext cx="2598737" cy="55563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42" name="Line 40"/>
          <p:cNvSpPr>
            <a:spLocks noChangeShapeType="1"/>
          </p:cNvSpPr>
          <p:nvPr/>
        </p:nvSpPr>
        <p:spPr bwMode="auto">
          <a:xfrm flipV="1">
            <a:off x="2895600" y="2392363"/>
            <a:ext cx="2636838" cy="23812"/>
          </a:xfrm>
          <a:prstGeom prst="line">
            <a:avLst/>
          </a:prstGeom>
          <a:noFill/>
          <a:ln w="41275">
            <a:solidFill>
              <a:srgbClr val="FF8000"/>
            </a:solidFill>
            <a:round/>
            <a:headEnd/>
            <a:tailEnd type="triangle" w="med" len="med"/>
          </a:ln>
        </p:spPr>
        <p:txBody>
          <a:bodyPr wrap="none" lIns="0" tIns="0" rIns="18288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4B4B4B"/>
              </a:solidFill>
              <a:latin typeface="Arial" charset="0"/>
            </a:endParaRPr>
          </a:p>
        </p:txBody>
      </p:sp>
      <p:sp>
        <p:nvSpPr>
          <p:cNvPr id="67596" name="Rectangle 42"/>
          <p:cNvSpPr>
            <a:spLocks noChangeArrowheads="1"/>
          </p:cNvSpPr>
          <p:nvPr/>
        </p:nvSpPr>
        <p:spPr bwMode="auto">
          <a:xfrm>
            <a:off x="228600" y="1517650"/>
            <a:ext cx="45720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8000"/>
              </a:buClr>
              <a:buFontTx/>
              <a:buChar char="•"/>
            </a:pPr>
            <a:r>
              <a:rPr lang="cs-CZ" altLang="bg-BG" sz="1600" b="1" i="1" dirty="0" smtClean="0">
                <a:solidFill>
                  <a:srgbClr val="4B4B4B"/>
                </a:solidFill>
              </a:rPr>
              <a:t> </a:t>
            </a:r>
            <a:r>
              <a:rPr lang="en-US" altLang="bg-BG" sz="1600" b="1" i="1" dirty="0" smtClean="0">
                <a:solidFill>
                  <a:srgbClr val="4B4B4B"/>
                </a:solidFill>
              </a:rPr>
              <a:t>Web </a:t>
            </a:r>
            <a:r>
              <a:rPr lang="en-US" altLang="bg-BG" sz="1600" b="1" i="1" dirty="0">
                <a:solidFill>
                  <a:srgbClr val="4B4B4B"/>
                </a:solidFill>
              </a:rPr>
              <a:t>of Science: 1900 - </a:t>
            </a:r>
            <a:br>
              <a:rPr lang="en-US" altLang="bg-BG" sz="1600" b="1" i="1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Journal Category</a:t>
            </a:r>
          </a:p>
          <a:p>
            <a:pPr>
              <a:buClr>
                <a:srgbClr val="FF8000"/>
              </a:buClr>
              <a:buFontTx/>
              <a:buChar char="•"/>
            </a:pPr>
            <a:r>
              <a:rPr lang="en-US" altLang="bg-BG" sz="1600" b="1" i="1" dirty="0">
                <a:solidFill>
                  <a:srgbClr val="4B4B4B"/>
                </a:solidFill>
              </a:rPr>
              <a:t> Current Contents Connect: 1998</a:t>
            </a:r>
            <a:br>
              <a:rPr lang="en-US" altLang="bg-BG" sz="1600" b="1" i="1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Discipline Name</a:t>
            </a:r>
          </a:p>
          <a:p>
            <a:pPr>
              <a:buClr>
                <a:srgbClr val="FF8000"/>
              </a:buClr>
              <a:buFontTx/>
              <a:buChar char="•"/>
            </a:pPr>
            <a:r>
              <a:rPr lang="en-US" altLang="bg-BG" sz="1600" dirty="0">
                <a:solidFill>
                  <a:srgbClr val="4B4B4B"/>
                </a:solidFill>
              </a:rPr>
              <a:t> </a:t>
            </a:r>
            <a:r>
              <a:rPr lang="en-US" altLang="bg-BG" sz="1600" b="1" i="1" dirty="0" err="1">
                <a:solidFill>
                  <a:srgbClr val="4B4B4B"/>
                </a:solidFill>
              </a:rPr>
              <a:t>Biosis</a:t>
            </a:r>
            <a:r>
              <a:rPr lang="en-US" altLang="bg-BG" sz="1600" b="1" i="1" dirty="0">
                <a:solidFill>
                  <a:srgbClr val="4B4B4B"/>
                </a:solidFill>
              </a:rPr>
              <a:t> Citation Index: 1926</a:t>
            </a:r>
            <a:r>
              <a:rPr lang="en-US" altLang="bg-BG" sz="1600" dirty="0">
                <a:solidFill>
                  <a:srgbClr val="4B4B4B"/>
                </a:solidFill>
              </a:rPr>
              <a:t/>
            </a:r>
            <a:br>
              <a:rPr lang="en-US" altLang="bg-BG" sz="1600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Major Concept</a:t>
            </a:r>
          </a:p>
          <a:p>
            <a:pPr>
              <a:buClr>
                <a:srgbClr val="FF8000"/>
              </a:buClr>
              <a:buFontTx/>
              <a:buChar char="•"/>
            </a:pPr>
            <a:r>
              <a:rPr lang="en-US" altLang="bg-BG" sz="1600" dirty="0">
                <a:solidFill>
                  <a:srgbClr val="4B4B4B"/>
                </a:solidFill>
              </a:rPr>
              <a:t> </a:t>
            </a:r>
            <a:r>
              <a:rPr lang="en-US" altLang="bg-BG" sz="1600" b="1" i="1" dirty="0">
                <a:solidFill>
                  <a:srgbClr val="4B4B4B"/>
                </a:solidFill>
              </a:rPr>
              <a:t>Zoological Record: 1864</a:t>
            </a:r>
            <a:r>
              <a:rPr lang="en-US" altLang="bg-BG" sz="1600" dirty="0">
                <a:solidFill>
                  <a:srgbClr val="4B4B4B"/>
                </a:solidFill>
              </a:rPr>
              <a:t/>
            </a:r>
            <a:br>
              <a:rPr lang="en-US" altLang="bg-BG" sz="1600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Descriptors / </a:t>
            </a:r>
            <a:r>
              <a:rPr lang="en-US" altLang="bg-BG" sz="1600" dirty="0" err="1">
                <a:solidFill>
                  <a:srgbClr val="4B4B4B"/>
                </a:solidFill>
              </a:rPr>
              <a:t>Systematics</a:t>
            </a:r>
            <a:endParaRPr lang="en-US" altLang="bg-BG" sz="1600" dirty="0">
              <a:solidFill>
                <a:srgbClr val="4B4B4B"/>
              </a:solidFill>
            </a:endParaRPr>
          </a:p>
          <a:p>
            <a:pPr>
              <a:buClr>
                <a:srgbClr val="FF8000"/>
              </a:buClr>
              <a:buFontTx/>
              <a:buChar char="•"/>
            </a:pPr>
            <a:r>
              <a:rPr lang="cs-CZ" altLang="bg-BG" sz="1600" b="1" i="1" dirty="0" smtClean="0">
                <a:solidFill>
                  <a:srgbClr val="4B4B4B"/>
                </a:solidFill>
              </a:rPr>
              <a:t> </a:t>
            </a:r>
            <a:r>
              <a:rPr lang="en-US" altLang="bg-BG" sz="1600" b="1" i="1" dirty="0" smtClean="0">
                <a:solidFill>
                  <a:srgbClr val="4B4B4B"/>
                </a:solidFill>
              </a:rPr>
              <a:t>MEDLINE</a:t>
            </a:r>
            <a:r>
              <a:rPr lang="en-US" altLang="bg-BG" sz="1600" b="1" i="1" dirty="0">
                <a:solidFill>
                  <a:srgbClr val="4B4B4B"/>
                </a:solidFill>
              </a:rPr>
              <a:t>: 1950</a:t>
            </a:r>
            <a:r>
              <a:rPr lang="en-US" altLang="bg-BG" sz="1600" dirty="0">
                <a:solidFill>
                  <a:srgbClr val="4B4B4B"/>
                </a:solidFill>
              </a:rPr>
              <a:t/>
            </a:r>
            <a:br>
              <a:rPr lang="en-US" altLang="bg-BG" sz="1600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</a:t>
            </a:r>
            <a:r>
              <a:rPr lang="en-US" altLang="bg-BG" sz="1600" dirty="0" err="1">
                <a:solidFill>
                  <a:srgbClr val="4B4B4B"/>
                </a:solidFill>
              </a:rPr>
              <a:t>MeSH</a:t>
            </a:r>
            <a:r>
              <a:rPr lang="en-US" altLang="bg-BG" sz="1600" dirty="0">
                <a:solidFill>
                  <a:srgbClr val="4B4B4B"/>
                </a:solidFill>
              </a:rPr>
              <a:t> Heading, Major Topic, Qualifier</a:t>
            </a:r>
          </a:p>
          <a:p>
            <a:pPr>
              <a:buClr>
                <a:srgbClr val="FF8000"/>
              </a:buClr>
              <a:buFontTx/>
              <a:buChar char="•"/>
            </a:pPr>
            <a:r>
              <a:rPr lang="en-US" altLang="bg-BG" sz="1600" dirty="0" smtClean="0">
                <a:solidFill>
                  <a:srgbClr val="4B4B4B"/>
                </a:solidFill>
              </a:rPr>
              <a:t> </a:t>
            </a:r>
            <a:r>
              <a:rPr lang="en-US" altLang="bg-BG" sz="1600" b="1" i="1" dirty="0" err="1">
                <a:solidFill>
                  <a:srgbClr val="4B4B4B"/>
                </a:solidFill>
              </a:rPr>
              <a:t>Derwent</a:t>
            </a:r>
            <a:r>
              <a:rPr lang="en-US" altLang="bg-BG" sz="1600" b="1" i="1" dirty="0">
                <a:solidFill>
                  <a:srgbClr val="4B4B4B"/>
                </a:solidFill>
              </a:rPr>
              <a:t> Innovations Index: 1963</a:t>
            </a:r>
            <a:r>
              <a:rPr lang="en-US" altLang="bg-BG" sz="1600" dirty="0">
                <a:solidFill>
                  <a:srgbClr val="4B4B4B"/>
                </a:solidFill>
              </a:rPr>
              <a:t/>
            </a:r>
            <a:br>
              <a:rPr lang="en-US" altLang="bg-BG" sz="1600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</a:t>
            </a:r>
            <a:r>
              <a:rPr lang="en-US" altLang="bg-BG" sz="1600" dirty="0" err="1">
                <a:solidFill>
                  <a:srgbClr val="4B4B4B"/>
                </a:solidFill>
              </a:rPr>
              <a:t>Derwent</a:t>
            </a:r>
            <a:r>
              <a:rPr lang="en-US" altLang="bg-BG" sz="1600" dirty="0">
                <a:solidFill>
                  <a:srgbClr val="4B4B4B"/>
                </a:solidFill>
              </a:rPr>
              <a:t> Class Code</a:t>
            </a:r>
          </a:p>
          <a:p>
            <a:pPr>
              <a:buClr>
                <a:srgbClr val="FF8000"/>
              </a:buClr>
              <a:buFontTx/>
              <a:buChar char="•"/>
            </a:pPr>
            <a:r>
              <a:rPr lang="en-US" altLang="bg-BG" sz="1600" dirty="0">
                <a:solidFill>
                  <a:srgbClr val="4B4B4B"/>
                </a:solidFill>
              </a:rPr>
              <a:t> </a:t>
            </a:r>
            <a:r>
              <a:rPr lang="en-US" altLang="bg-BG" sz="1600" b="1" i="1" dirty="0">
                <a:solidFill>
                  <a:srgbClr val="4B4B4B"/>
                </a:solidFill>
              </a:rPr>
              <a:t>Data Citation Index</a:t>
            </a:r>
            <a:r>
              <a:rPr lang="en-US" altLang="bg-BG" sz="1600" dirty="0">
                <a:solidFill>
                  <a:srgbClr val="4B4B4B"/>
                </a:solidFill>
              </a:rPr>
              <a:t/>
            </a:r>
            <a:br>
              <a:rPr lang="en-US" altLang="bg-BG" sz="1600" dirty="0">
                <a:solidFill>
                  <a:srgbClr val="4B4B4B"/>
                </a:solidFill>
              </a:rPr>
            </a:br>
            <a:r>
              <a:rPr lang="en-US" altLang="bg-BG" sz="1600" dirty="0">
                <a:solidFill>
                  <a:srgbClr val="4B4B4B"/>
                </a:solidFill>
              </a:rPr>
              <a:t>	</a:t>
            </a:r>
            <a:r>
              <a:rPr lang="en-US" altLang="bg-BG" sz="1600" dirty="0" err="1">
                <a:solidFill>
                  <a:srgbClr val="4B4B4B"/>
                </a:solidFill>
              </a:rPr>
              <a:t>WoS</a:t>
            </a:r>
            <a:r>
              <a:rPr lang="en-US" altLang="bg-BG" sz="1600" dirty="0">
                <a:solidFill>
                  <a:srgbClr val="4B4B4B"/>
                </a:solidFill>
              </a:rPr>
              <a:t> Journal Category</a:t>
            </a:r>
          </a:p>
        </p:txBody>
      </p:sp>
      <p:sp>
        <p:nvSpPr>
          <p:cNvPr id="67597" name="TextBox 43"/>
          <p:cNvSpPr txBox="1">
            <a:spLocks noChangeArrowheads="1"/>
          </p:cNvSpPr>
          <p:nvPr/>
        </p:nvSpPr>
        <p:spPr bwMode="auto">
          <a:xfrm>
            <a:off x="5867400" y="1676400"/>
            <a:ext cx="2566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altLang="bg-BG" b="1"/>
              <a:t>“RESEARCH AREAS”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9250" y="377825"/>
            <a:ext cx="8504238" cy="914400"/>
          </a:xfrm>
        </p:spPr>
        <p:txBody>
          <a:bodyPr/>
          <a:lstStyle/>
          <a:p>
            <a:pPr algn="ctr">
              <a:defRPr/>
            </a:pPr>
            <a:r>
              <a:rPr lang="cs-CZ" dirty="0" smtClean="0"/>
              <a:t>P</a:t>
            </a:r>
            <a:r>
              <a:rPr lang="en-US" dirty="0" smtClean="0"/>
              <a:t>RA</a:t>
            </a:r>
            <a:r>
              <a:rPr lang="cs-CZ" dirty="0" smtClean="0"/>
              <a:t>KTICKÝ PŘÍKLAD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04800" y="1524000"/>
            <a:ext cx="8534400" cy="990600"/>
          </a:xfrm>
        </p:spPr>
        <p:txBody>
          <a:bodyPr/>
          <a:lstStyle/>
          <a:p>
            <a:pPr algn="ctr">
              <a:defRPr/>
            </a:pPr>
            <a:r>
              <a:rPr lang="cs-CZ" b="1" dirty="0" smtClean="0"/>
              <a:t>BIOSYNTÉZA A SIGNALOVÁNÍ KYSELINY JASMONOVÉ</a:t>
            </a:r>
          </a:p>
          <a:p>
            <a:pPr algn="ctr">
              <a:defRPr/>
            </a:pPr>
            <a:r>
              <a:rPr lang="en-US" b="1" dirty="0" smtClean="0"/>
              <a:t>JASMONATE BIOSYNTHESIS AND SIGNALING</a:t>
            </a:r>
            <a:endParaRPr lang="en-US" b="1" dirty="0"/>
          </a:p>
        </p:txBody>
      </p:sp>
      <p:sp>
        <p:nvSpPr>
          <p:cNvPr id="68612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32A08F8-92FE-4286-BA62-1C4F1120E2D8}" type="slidenum">
              <a:rPr lang="en-US" altLang="bg-BG" smtClean="0"/>
              <a:pPr/>
              <a:t>5</a:t>
            </a:fld>
            <a:endParaRPr lang="en-US" altLang="bg-BG" smtClean="0"/>
          </a:p>
        </p:txBody>
      </p:sp>
      <p:sp>
        <p:nvSpPr>
          <p:cNvPr id="68613" name="Rectangle 6"/>
          <p:cNvSpPr>
            <a:spLocks noChangeArrowheads="1"/>
          </p:cNvSpPr>
          <p:nvPr/>
        </p:nvSpPr>
        <p:spPr bwMode="auto">
          <a:xfrm>
            <a:off x="3048000" y="5257800"/>
            <a:ext cx="3151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bg-BG" sz="2400" i="1" dirty="0" err="1">
                <a:solidFill>
                  <a:srgbClr val="000000"/>
                </a:solidFill>
                <a:latin typeface="Times New Roman" pitchFamily="18" charset="0"/>
                <a:hlinkClick r:id="rId2" action="ppaction://hlinkfile" tooltip="Jasminum grandiflorum"/>
              </a:rPr>
              <a:t>Jasminum</a:t>
            </a:r>
            <a:r>
              <a:rPr lang="en-US" altLang="bg-BG" sz="2400" i="1" dirty="0">
                <a:solidFill>
                  <a:srgbClr val="000000"/>
                </a:solidFill>
                <a:latin typeface="Times New Roman" pitchFamily="18" charset="0"/>
                <a:hlinkClick r:id="rId2" action="ppaction://hlinkfile" tooltip="Jasminum grandiflorum"/>
              </a:rPr>
              <a:t> </a:t>
            </a:r>
            <a:r>
              <a:rPr lang="en-US" altLang="bg-BG" sz="2400" i="1" dirty="0" err="1">
                <a:solidFill>
                  <a:srgbClr val="000000"/>
                </a:solidFill>
                <a:latin typeface="Times New Roman" pitchFamily="18" charset="0"/>
                <a:hlinkClick r:id="rId2" action="ppaction://hlinkfile" tooltip="Jasminum grandiflorum"/>
              </a:rPr>
              <a:t>grandiflorum</a:t>
            </a:r>
            <a:endParaRPr lang="en-US" altLang="bg-BG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68614" name="Picture 2" descr="File:Jasminum grandiflorum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2682875"/>
            <a:ext cx="32289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4EE88-56C6-491D-BD78-32E5B5B9D637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9635" name="Title 2"/>
          <p:cNvSpPr>
            <a:spLocks noGrp="1"/>
          </p:cNvSpPr>
          <p:nvPr>
            <p:ph type="title"/>
          </p:nvPr>
        </p:nvSpPr>
        <p:spPr>
          <a:xfrm>
            <a:off x="204788" y="441325"/>
            <a:ext cx="8924925" cy="831850"/>
          </a:xfrm>
        </p:spPr>
        <p:txBody>
          <a:bodyPr/>
          <a:lstStyle/>
          <a:p>
            <a:pPr eaLnBrk="1" hangingPunct="1"/>
            <a:r>
              <a:rPr altLang="bg-BG" dirty="0" smtClean="0"/>
              <a:t>Research Fronts 2013</a:t>
            </a:r>
            <a:br>
              <a:rPr altLang="bg-BG" dirty="0" smtClean="0"/>
            </a:br>
            <a:r>
              <a:rPr altLang="bg-BG" sz="2400" dirty="0" smtClean="0"/>
              <a:t>100 Top-Ranked Specialties </a:t>
            </a:r>
            <a:r>
              <a:rPr lang="cs-CZ" altLang="bg-BG" sz="2400" dirty="0" smtClean="0"/>
              <a:t>v oboru věd a přírodních věd</a:t>
            </a:r>
            <a:endParaRPr altLang="bg-BG" sz="2400" dirty="0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print"/>
          <a:srcRect l="10522" t="18448" r="13918" b="16537"/>
          <a:stretch>
            <a:fillRect/>
          </a:stretch>
        </p:blipFill>
        <p:spPr bwMode="auto">
          <a:xfrm>
            <a:off x="777875" y="2200275"/>
            <a:ext cx="7505700" cy="403701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314325" y="1484313"/>
            <a:ext cx="8502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bg-BG" dirty="0">
                <a:solidFill>
                  <a:srgbClr val="666666"/>
                </a:solidFill>
                <a:cs typeface="Arial" pitchFamily="34" charset="0"/>
                <a:hlinkClick r:id="rId3"/>
              </a:rPr>
              <a:t>http://sciencewatch.com/articles/research-fronts-2013-100-top-ranked-specialities-sciences-and-social-sciences</a:t>
            </a:r>
            <a:r>
              <a:rPr lang="en-US" altLang="bg-BG" dirty="0">
                <a:solidFill>
                  <a:srgbClr val="666666"/>
                </a:solidFill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8AEE14-EDD8-42E8-B380-8545BEE52F0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0659" name="Title 2"/>
          <p:cNvSpPr>
            <a:spLocks noGrp="1"/>
          </p:cNvSpPr>
          <p:nvPr>
            <p:ph type="title"/>
          </p:nvPr>
        </p:nvSpPr>
        <p:spPr>
          <a:xfrm>
            <a:off x="355600" y="331788"/>
            <a:ext cx="8542338" cy="831850"/>
          </a:xfrm>
        </p:spPr>
        <p:txBody>
          <a:bodyPr/>
          <a:lstStyle/>
          <a:p>
            <a:pPr eaLnBrk="1" hangingPunct="1"/>
            <a:r>
              <a:rPr altLang="bg-BG" dirty="0" smtClean="0"/>
              <a:t>Research fronts </a:t>
            </a:r>
            <a:r>
              <a:rPr lang="cs-CZ" altLang="bg-BG" dirty="0" smtClean="0"/>
              <a:t>v oboru </a:t>
            </a:r>
            <a:r>
              <a:rPr lang="en-US" altLang="bg-BG" dirty="0" smtClean="0"/>
              <a:t>Agricultural, plant and animal sciences</a:t>
            </a:r>
            <a:endParaRPr altLang="bg-BG" sz="2400" dirty="0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 cstate="print"/>
          <a:srcRect l="10075" t="16478" r="7649" b="6328"/>
          <a:stretch>
            <a:fillRect/>
          </a:stretch>
        </p:blipFill>
        <p:spPr bwMode="auto">
          <a:xfrm>
            <a:off x="295275" y="1692275"/>
            <a:ext cx="8483600" cy="497522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 l="12222" t="34667" r="20000" b="42222"/>
          <a:stretch>
            <a:fillRect/>
          </a:stretch>
        </p:blipFill>
        <p:spPr bwMode="auto">
          <a:xfrm>
            <a:off x="169985" y="4781862"/>
            <a:ext cx="8669215" cy="184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2" cstate="print"/>
          <a:srcRect t="18448" r="42575" b="15285"/>
          <a:stretch>
            <a:fillRect/>
          </a:stretch>
        </p:blipFill>
        <p:spPr bwMode="auto">
          <a:xfrm>
            <a:off x="1066800" y="1371600"/>
            <a:ext cx="7205663" cy="5197475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4DE8D-5A5B-4852-BFC6-C12171F5D046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2708" name="TextBox 9"/>
          <p:cNvSpPr txBox="1">
            <a:spLocks noChangeArrowheads="1"/>
          </p:cNvSpPr>
          <p:nvPr/>
        </p:nvSpPr>
        <p:spPr bwMode="auto">
          <a:xfrm>
            <a:off x="6553200" y="5791200"/>
            <a:ext cx="2362200" cy="82330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sz="1600" b="1" dirty="0" smtClean="0">
                <a:solidFill>
                  <a:srgbClr val="666666"/>
                </a:solidFill>
                <a:cs typeface="Arial" pitchFamily="34" charset="0"/>
              </a:rPr>
              <a:t>Mějte přístup k různým typům vědeckého obsahu</a:t>
            </a:r>
            <a:endParaRPr lang="en-US" altLang="bg-BG" sz="1600" b="1" dirty="0">
              <a:solidFill>
                <a:srgbClr val="666666"/>
              </a:solidFill>
              <a:cs typeface="Arial" pitchFamily="34" charset="0"/>
            </a:endParaRPr>
          </a:p>
        </p:txBody>
      </p:sp>
      <p:sp>
        <p:nvSpPr>
          <p:cNvPr id="72709" name="Title 2"/>
          <p:cNvSpPr>
            <a:spLocks noGrp="1"/>
          </p:cNvSpPr>
          <p:nvPr>
            <p:ph type="title"/>
          </p:nvPr>
        </p:nvSpPr>
        <p:spPr>
          <a:xfrm>
            <a:off x="587375" y="482600"/>
            <a:ext cx="8147050" cy="831850"/>
          </a:xfrm>
        </p:spPr>
        <p:txBody>
          <a:bodyPr/>
          <a:lstStyle/>
          <a:p>
            <a:pPr eaLnBrk="1" hangingPunct="1"/>
            <a:r>
              <a:rPr lang="cs-CZ" altLang="bg-BG" dirty="0" smtClean="0"/>
              <a:t>Vyhledávání klíčového slova </a:t>
            </a:r>
            <a:r>
              <a:rPr lang="en-US" altLang="bg-BG" dirty="0" smtClean="0"/>
              <a:t>‘</a:t>
            </a:r>
            <a:r>
              <a:rPr lang="cs-CZ" altLang="bg-BG" dirty="0" smtClean="0"/>
              <a:t>jasmonate</a:t>
            </a:r>
            <a:r>
              <a:rPr lang="en-US" altLang="bg-BG" dirty="0" smtClean="0"/>
              <a:t>’</a:t>
            </a:r>
            <a:r>
              <a:rPr lang="cs-CZ" altLang="bg-BG" dirty="0" smtClean="0"/>
              <a:t> ve všech databázích </a:t>
            </a:r>
            <a:r>
              <a:rPr altLang="bg-BG" dirty="0" smtClean="0"/>
              <a:t>Web of Knowledge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1"/>
          <p:cNvPicPr>
            <a:picLocks noChangeAspect="1" noChangeArrowheads="1"/>
          </p:cNvPicPr>
          <p:nvPr/>
        </p:nvPicPr>
        <p:blipFill>
          <a:blip r:embed="rId2" cstate="print"/>
          <a:srcRect t="19344" r="43469" b="10001"/>
          <a:stretch>
            <a:fillRect/>
          </a:stretch>
        </p:blipFill>
        <p:spPr bwMode="auto">
          <a:xfrm>
            <a:off x="1371600" y="1295400"/>
            <a:ext cx="6819900" cy="53276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6F41AC-36F9-4DBC-A3E3-EC777CA73DFC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3732" name="Title 2"/>
          <p:cNvSpPr>
            <a:spLocks noGrp="1"/>
          </p:cNvSpPr>
          <p:nvPr>
            <p:ph type="title"/>
          </p:nvPr>
        </p:nvSpPr>
        <p:spPr>
          <a:xfrm>
            <a:off x="914400" y="304800"/>
            <a:ext cx="7373938" cy="831850"/>
          </a:xfrm>
        </p:spPr>
        <p:txBody>
          <a:bodyPr/>
          <a:lstStyle/>
          <a:p>
            <a:pPr eaLnBrk="1" hangingPunct="1"/>
            <a:r>
              <a:rPr altLang="bg-BG" dirty="0" err="1" smtClean="0"/>
              <a:t>Hloubka</a:t>
            </a:r>
            <a:r>
              <a:rPr altLang="bg-BG" dirty="0" smtClean="0"/>
              <a:t> </a:t>
            </a:r>
            <a:r>
              <a:rPr altLang="bg-BG" dirty="0" err="1" smtClean="0"/>
              <a:t>dat</a:t>
            </a:r>
            <a:r>
              <a:rPr altLang="bg-BG" dirty="0" smtClean="0"/>
              <a:t>: </a:t>
            </a:r>
            <a:r>
              <a:rPr altLang="bg-BG" dirty="0" err="1" smtClean="0"/>
              <a:t>toto</a:t>
            </a:r>
            <a:r>
              <a:rPr altLang="bg-BG" dirty="0" smtClean="0"/>
              <a:t> t</a:t>
            </a:r>
            <a:r>
              <a:rPr lang="cs-CZ" altLang="bg-BG" dirty="0" smtClean="0"/>
              <a:t>éma má hluboké kořeny</a:t>
            </a:r>
            <a:endParaRPr altLang="bg-BG" dirty="0" smtClean="0"/>
          </a:p>
        </p:txBody>
      </p:sp>
      <p:sp>
        <p:nvSpPr>
          <p:cNvPr id="73733" name="Rectangle 6"/>
          <p:cNvSpPr>
            <a:spLocks noChangeArrowheads="1"/>
          </p:cNvSpPr>
          <p:nvPr/>
        </p:nvSpPr>
        <p:spPr bwMode="auto">
          <a:xfrm>
            <a:off x="5562600" y="3962400"/>
            <a:ext cx="434975" cy="21336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/>
          <a:lstStyle/>
          <a:p>
            <a:endParaRPr lang="bg-BG" altLang="bg-BG" sz="2400">
              <a:solidFill>
                <a:srgbClr val="666666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73734" name="TextBox 9"/>
          <p:cNvSpPr txBox="1">
            <a:spLocks noChangeArrowheads="1"/>
          </p:cNvSpPr>
          <p:nvPr/>
        </p:nvSpPr>
        <p:spPr bwMode="auto">
          <a:xfrm>
            <a:off x="6553200" y="5791200"/>
            <a:ext cx="2238375" cy="823302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350" indent="-6350" algn="ctr">
              <a:lnSpc>
                <a:spcPts val="1900"/>
              </a:lnSpc>
              <a:spcBef>
                <a:spcPct val="50000"/>
              </a:spcBef>
              <a:buClr>
                <a:srgbClr val="FF8000"/>
              </a:buClr>
              <a:buSzPct val="125000"/>
            </a:pPr>
            <a:r>
              <a:rPr lang="cs-CZ" altLang="bg-BG" sz="1600" b="1" dirty="0" smtClean="0">
                <a:solidFill>
                  <a:srgbClr val="666666"/>
                </a:solidFill>
                <a:cs typeface="Arial" pitchFamily="34" charset="0"/>
              </a:rPr>
              <a:t>Hledejte v záznamech až od roku</a:t>
            </a:r>
            <a:r>
              <a:rPr lang="en-US" altLang="bg-BG" sz="1600" b="1" dirty="0" smtClean="0">
                <a:solidFill>
                  <a:srgbClr val="666666"/>
                </a:solidFill>
                <a:cs typeface="Arial" pitchFamily="34" charset="0"/>
              </a:rPr>
              <a:t> </a:t>
            </a:r>
            <a:r>
              <a:rPr lang="en-US" altLang="bg-BG" sz="1600" b="1" dirty="0">
                <a:solidFill>
                  <a:srgbClr val="666666"/>
                </a:solidFill>
                <a:cs typeface="Arial" pitchFamily="34" charset="0"/>
              </a:rPr>
              <a:t>1864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tr_general_use_template_05-01-08 1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tr_general_use_template_05-01-08 1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766C62"/>
      </a:hlink>
      <a:folHlink>
        <a:srgbClr val="A0968C"/>
      </a:folHlink>
    </a:clrScheme>
    <a:fontScheme name="tr_general_use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general_use_template_05-01-08 1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565656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2">
        <a:dk1>
          <a:srgbClr val="666666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565656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3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565656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general_use_template_05-01-08 4">
        <a:dk1>
          <a:srgbClr val="666666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565656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r_presentation_template_05-01-08">
  <a:themeElements>
    <a:clrScheme name="tr_presentation_template_05-01-08 1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828282"/>
      </a:hlink>
      <a:folHlink>
        <a:srgbClr val="BABABA"/>
      </a:folHlink>
    </a:clrScheme>
    <a:fontScheme name="tr_presentation_template_05-01-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r_presentation_template_05-01-08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_presentation_template_05-01-08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blank">
  <a:themeElements>
    <a:clrScheme name="Custom 86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5F5F5F"/>
      </a:hlink>
      <a:folHlink>
        <a:srgbClr val="919191"/>
      </a:folHlink>
    </a:clrScheme>
    <a:fontScheme name="Custom 15">
      <a:majorFont>
        <a:latin typeface="Knowledge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marL="6350" indent="-6350">
          <a:lnSpc>
            <a:spcPts val="1900"/>
          </a:lnSpc>
          <a:spcBef>
            <a:spcPct val="50000"/>
          </a:spcBef>
          <a:buClr>
            <a:schemeClr val="tx2"/>
          </a:buClr>
          <a:buSzPct val="125000"/>
          <a:defRPr sz="1600" dirty="0">
            <a:latin typeface="+mn-lt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blank">
  <a:themeElements>
    <a:clrScheme name="Custom 86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5F5F5F"/>
      </a:hlink>
      <a:folHlink>
        <a:srgbClr val="919191"/>
      </a:folHlink>
    </a:clrScheme>
    <a:fontScheme name="Custom 15">
      <a:majorFont>
        <a:latin typeface="Knowledge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marL="6350" indent="-6350">
          <a:lnSpc>
            <a:spcPts val="1900"/>
          </a:lnSpc>
          <a:spcBef>
            <a:spcPct val="50000"/>
          </a:spcBef>
          <a:buClr>
            <a:schemeClr val="tx2"/>
          </a:buClr>
          <a:buSzPct val="125000"/>
          <a:defRPr sz="1600" dirty="0">
            <a:latin typeface="+mn-lt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Custom 86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5F5F5F"/>
      </a:hlink>
      <a:folHlink>
        <a:srgbClr val="919191"/>
      </a:folHlink>
    </a:clrScheme>
    <a:fontScheme name="Custom 15">
      <a:majorFont>
        <a:latin typeface="Knowledge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marL="6350" indent="-6350">
          <a:lnSpc>
            <a:spcPts val="1900"/>
          </a:lnSpc>
          <a:spcBef>
            <a:spcPct val="50000"/>
          </a:spcBef>
          <a:buClr>
            <a:schemeClr val="tx2"/>
          </a:buClr>
          <a:buSzPct val="125000"/>
          <a:defRPr sz="1600" dirty="0">
            <a:latin typeface="+mn-lt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TEST_tr_present_080326_v1">
  <a:themeElements>
    <a:clrScheme name="Custom 9">
      <a:dk1>
        <a:srgbClr val="4B4B4B"/>
      </a:dk1>
      <a:lt1>
        <a:srgbClr val="FFFFFF"/>
      </a:lt1>
      <a:dk2>
        <a:srgbClr val="FF8000"/>
      </a:dk2>
      <a:lt2>
        <a:srgbClr val="A0968C"/>
      </a:lt2>
      <a:accent1>
        <a:srgbClr val="005A84"/>
      </a:accent1>
      <a:accent2>
        <a:srgbClr val="6234A4"/>
      </a:accent2>
      <a:accent3>
        <a:srgbClr val="FFFFFF"/>
      </a:accent3>
      <a:accent4>
        <a:srgbClr val="3F3F3F"/>
      </a:accent4>
      <a:accent5>
        <a:srgbClr val="AAB5C2"/>
      </a:accent5>
      <a:accent6>
        <a:srgbClr val="582E94"/>
      </a:accent6>
      <a:hlink>
        <a:srgbClr val="1C1C1C"/>
      </a:hlink>
      <a:folHlink>
        <a:srgbClr val="1C1C1C"/>
      </a:folHlink>
    </a:clrScheme>
    <a:fontScheme name="TEST_tr_present_080326_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18288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ST_tr_present_080326_v1 1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005A84"/>
        </a:accent1>
        <a:accent2>
          <a:srgbClr val="6234A4"/>
        </a:accent2>
        <a:accent3>
          <a:srgbClr val="FFFFFF"/>
        </a:accent3>
        <a:accent4>
          <a:srgbClr val="3F3F3F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2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8A22F"/>
        </a:accent1>
        <a:accent2>
          <a:srgbClr val="FFB400"/>
        </a:accent2>
        <a:accent3>
          <a:srgbClr val="FFFFFF"/>
        </a:accent3>
        <a:accent4>
          <a:srgbClr val="3F3F3F"/>
        </a:accent4>
        <a:accent5>
          <a:srgbClr val="BECEAD"/>
        </a:accent5>
        <a:accent6>
          <a:srgbClr val="E7A300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3">
        <a:dk1>
          <a:srgbClr val="4B4B4B"/>
        </a:dk1>
        <a:lt1>
          <a:srgbClr val="FFFFFF"/>
        </a:lt1>
        <a:dk2>
          <a:srgbClr val="FF8000"/>
        </a:dk2>
        <a:lt2>
          <a:srgbClr val="BABABA"/>
        </a:lt2>
        <a:accent1>
          <a:srgbClr val="766C62"/>
        </a:accent1>
        <a:accent2>
          <a:srgbClr val="A0968C"/>
        </a:accent2>
        <a:accent3>
          <a:srgbClr val="FFFFFF"/>
        </a:accent3>
        <a:accent4>
          <a:srgbClr val="3F3F3F"/>
        </a:accent4>
        <a:accent5>
          <a:srgbClr val="BDBAB7"/>
        </a:accent5>
        <a:accent6>
          <a:srgbClr val="91877E"/>
        </a:accent6>
        <a:hlink>
          <a:srgbClr val="0083BF"/>
        </a:hlink>
        <a:folHlink>
          <a:srgbClr val="78A2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4">
        <a:dk1>
          <a:srgbClr val="4B4B4B"/>
        </a:dk1>
        <a:lt1>
          <a:srgbClr val="FFFFFF"/>
        </a:lt1>
        <a:dk2>
          <a:srgbClr val="FF8000"/>
        </a:dk2>
        <a:lt2>
          <a:srgbClr val="A0968C"/>
        </a:lt2>
        <a:accent1>
          <a:srgbClr val="FF8000"/>
        </a:accent1>
        <a:accent2>
          <a:srgbClr val="DC0A0A"/>
        </a:accent2>
        <a:accent3>
          <a:srgbClr val="FFFFFF"/>
        </a:accent3>
        <a:accent4>
          <a:srgbClr val="3F3F3F"/>
        </a:accent4>
        <a:accent5>
          <a:srgbClr val="FFC0AA"/>
        </a:accent5>
        <a:accent6>
          <a:srgbClr val="C70808"/>
        </a:accent6>
        <a:hlink>
          <a:srgbClr val="766C62"/>
        </a:hlink>
        <a:folHlink>
          <a:srgbClr val="A09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ST_tr_present_080326_v1 5">
        <a:dk1>
          <a:srgbClr val="A0968C"/>
        </a:dk1>
        <a:lt1>
          <a:srgbClr val="FFFFFF"/>
        </a:lt1>
        <a:dk2>
          <a:srgbClr val="5F5F5F"/>
        </a:dk2>
        <a:lt2>
          <a:srgbClr val="FFFFFF"/>
        </a:lt2>
        <a:accent1>
          <a:srgbClr val="005A84"/>
        </a:accent1>
        <a:accent2>
          <a:srgbClr val="6234A4"/>
        </a:accent2>
        <a:accent3>
          <a:srgbClr val="B6B6B6"/>
        </a:accent3>
        <a:accent4>
          <a:srgbClr val="DADADA"/>
        </a:accent4>
        <a:accent5>
          <a:srgbClr val="AAB5C2"/>
        </a:accent5>
        <a:accent6>
          <a:srgbClr val="582E94"/>
        </a:accent6>
        <a:hlink>
          <a:srgbClr val="828282"/>
        </a:hlink>
        <a:folHlink>
          <a:srgbClr val="BABAB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">
  <a:themeElements>
    <a:clrScheme name="Custom 86">
      <a:dk1>
        <a:srgbClr val="666666"/>
      </a:dk1>
      <a:lt1>
        <a:srgbClr val="FFFFFF"/>
      </a:lt1>
      <a:dk2>
        <a:srgbClr val="FF8000"/>
      </a:dk2>
      <a:lt2>
        <a:srgbClr val="BABABA"/>
      </a:lt2>
      <a:accent1>
        <a:srgbClr val="FF8000"/>
      </a:accent1>
      <a:accent2>
        <a:srgbClr val="DC0A0A"/>
      </a:accent2>
      <a:accent3>
        <a:srgbClr val="FFFFFF"/>
      </a:accent3>
      <a:accent4>
        <a:srgbClr val="565656"/>
      </a:accent4>
      <a:accent5>
        <a:srgbClr val="FFC0AA"/>
      </a:accent5>
      <a:accent6>
        <a:srgbClr val="C70808"/>
      </a:accent6>
      <a:hlink>
        <a:srgbClr val="5F5F5F"/>
      </a:hlink>
      <a:folHlink>
        <a:srgbClr val="919191"/>
      </a:folHlink>
    </a:clrScheme>
    <a:fontScheme name="Custom 15">
      <a:majorFont>
        <a:latin typeface="Knowledge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 marL="6350" indent="-6350">
          <a:lnSpc>
            <a:spcPts val="1900"/>
          </a:lnSpc>
          <a:spcBef>
            <a:spcPct val="50000"/>
          </a:spcBef>
          <a:buClr>
            <a:schemeClr val="tx2"/>
          </a:buClr>
          <a:buSzPct val="125000"/>
          <a:defRPr sz="1600" dirty="0">
            <a:latin typeface="+mn-lt"/>
          </a:defRPr>
        </a:defPPr>
      </a:lstStyle>
    </a:txDef>
  </a:objectDefaults>
  <a:extraClrSchemeLst>
    <a:extraClrScheme>
      <a:clrScheme name="1_blank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0000"/>
        </a:dk1>
        <a:lt1>
          <a:srgbClr val="FFFFFF"/>
        </a:lt1>
        <a:dk2>
          <a:srgbClr val="000000"/>
        </a:dk2>
        <a:lt2>
          <a:srgbClr val="003366"/>
        </a:lt2>
        <a:accent1>
          <a:srgbClr val="336699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B90000"/>
        </a:accent6>
        <a:hlink>
          <a:srgbClr val="99CC99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7">
        <a:dk1>
          <a:srgbClr val="000000"/>
        </a:dk1>
        <a:lt1>
          <a:srgbClr val="FFFFFF"/>
        </a:lt1>
        <a:dk2>
          <a:srgbClr val="204162"/>
        </a:dk2>
        <a:lt2>
          <a:srgbClr val="B2B2B2"/>
        </a:lt2>
        <a:accent1>
          <a:srgbClr val="336699"/>
        </a:accent1>
        <a:accent2>
          <a:srgbClr val="C0D5EA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AEC1D4"/>
        </a:accent6>
        <a:hlink>
          <a:srgbClr val="99CC99"/>
        </a:hlink>
        <a:folHlink>
          <a:srgbClr val="478F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8">
        <a:dk1>
          <a:srgbClr val="00234C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1C4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9">
        <a:dk1>
          <a:srgbClr val="00234C"/>
        </a:dk1>
        <a:lt1>
          <a:srgbClr val="FFFFFF"/>
        </a:lt1>
        <a:dk2>
          <a:srgbClr val="00234C"/>
        </a:dk2>
        <a:lt2>
          <a:srgbClr val="5F5F5F"/>
        </a:lt2>
        <a:accent1>
          <a:srgbClr val="004B85"/>
        </a:accent1>
        <a:accent2>
          <a:srgbClr val="EEB30E"/>
        </a:accent2>
        <a:accent3>
          <a:srgbClr val="FFFFFF"/>
        </a:accent3>
        <a:accent4>
          <a:srgbClr val="001C40"/>
        </a:accent4>
        <a:accent5>
          <a:srgbClr val="AAB1C2"/>
        </a:accent5>
        <a:accent6>
          <a:srgbClr val="D8A20C"/>
        </a:accent6>
        <a:hlink>
          <a:srgbClr val="4F0044"/>
        </a:hlink>
        <a:folHlink>
          <a:srgbClr val="00554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1945</TotalTime>
  <Words>590</Words>
  <Application>Microsoft Office PowerPoint</Application>
  <PresentationFormat>Předvádění na obrazovce (4:3)</PresentationFormat>
  <Paragraphs>148</Paragraphs>
  <Slides>23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23</vt:i4>
      </vt:variant>
    </vt:vector>
  </HeadingPairs>
  <TitlesOfParts>
    <vt:vector size="31" baseType="lpstr">
      <vt:lpstr>blank</vt:lpstr>
      <vt:lpstr>1_blank</vt:lpstr>
      <vt:lpstr>1_tr_presentation_template_05-01-08</vt:lpstr>
      <vt:lpstr>12_blank</vt:lpstr>
      <vt:lpstr>7_blank</vt:lpstr>
      <vt:lpstr>4_blank</vt:lpstr>
      <vt:lpstr>1_TEST_tr_present_080326_v1</vt:lpstr>
      <vt:lpstr>5_blank</vt:lpstr>
      <vt:lpstr>CITATION CONNECTION od Thomson Reuters </vt:lpstr>
      <vt:lpstr>The Citation Connection Komplexní zdroj nejrelevantnějších vědeckých informací: spolehlivý, integrovaný, multidisciplinární </vt:lpstr>
      <vt:lpstr>Web of Knowledge:  KLÍČOVÉ KOMPONENTY</vt:lpstr>
      <vt:lpstr>Prezentace aplikace PowerPoint</vt:lpstr>
      <vt:lpstr>PRAKTICKÝ PŘÍKLAD</vt:lpstr>
      <vt:lpstr>Research Fronts 2013 100 Top-Ranked Specialties v oboru věd a přírodních věd</vt:lpstr>
      <vt:lpstr>Research fronts v oboru Agricultural, plant and animal sciences</vt:lpstr>
      <vt:lpstr>Vyhledávání klíčového slova ‘jasmonate’ ve všech databázích Web of Knowledge</vt:lpstr>
      <vt:lpstr>Hloubka dat: toto téma má hluboké kořeny</vt:lpstr>
      <vt:lpstr>Multidisciplinární obsah</vt:lpstr>
      <vt:lpstr>Seřaďte výsledky dle počtu citací a nalezněte materiály s největším vlivem</vt:lpstr>
      <vt:lpstr>Využijte veškeré informace, které jsou o tomto článku k dispozici</vt:lpstr>
      <vt:lpstr>Vytvořte Citation report a analyzujte trendy</vt:lpstr>
      <vt:lpstr>Analyze Results Příklad: grantové agentury</vt:lpstr>
      <vt:lpstr>Analyze Results Příklad: instituce</vt:lpstr>
      <vt:lpstr>Analyze Results Příklad: autoři</vt:lpstr>
      <vt:lpstr>Sledujte toto téma od základního po aplikovaný výzkum</vt:lpstr>
      <vt:lpstr>Derwent Innovations Index zpřístupňuje patenty  pro neexperty</vt:lpstr>
      <vt:lpstr>Derwent Innovations Index zpřístupňuje patenty  pro neexperty</vt:lpstr>
      <vt:lpstr>Nalezněte datové sady, které souvisí s tímto tématem: Data Citation Index – zpřístupňuje datové sady a umožňuje jejich bližší prozkoumání a citování</vt:lpstr>
      <vt:lpstr>Prezentace aplikace PowerPoint</vt:lpstr>
      <vt:lpstr>Web of Knowledge</vt:lpstr>
      <vt:lpstr>Děkuji za pozornost</vt:lpstr>
    </vt:vector>
  </TitlesOfParts>
  <Company>Thomson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SUPPORTING THE SCHOLARY RESEARCH  ECOSYSTEM</dc:title>
  <dc:creator>Amanda Addis</dc:creator>
  <cp:lastModifiedBy>tka20</cp:lastModifiedBy>
  <cp:revision>159</cp:revision>
  <dcterms:created xsi:type="dcterms:W3CDTF">2011-05-19T14:26:34Z</dcterms:created>
  <dcterms:modified xsi:type="dcterms:W3CDTF">2013-11-08T13:43:08Z</dcterms:modified>
</cp:coreProperties>
</file>