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sldIdLst>
    <p:sldId id="268" r:id="rId2"/>
    <p:sldId id="282" r:id="rId3"/>
    <p:sldId id="260" r:id="rId4"/>
    <p:sldId id="261" r:id="rId5"/>
    <p:sldId id="262" r:id="rId6"/>
    <p:sldId id="284" r:id="rId7"/>
    <p:sldId id="283" r:id="rId8"/>
    <p:sldId id="285" r:id="rId9"/>
    <p:sldId id="309" r:id="rId10"/>
    <p:sldId id="265" r:id="rId11"/>
    <p:sldId id="273" r:id="rId12"/>
    <p:sldId id="287" r:id="rId13"/>
    <p:sldId id="314" r:id="rId14"/>
    <p:sldId id="279" r:id="rId15"/>
    <p:sldId id="315" r:id="rId16"/>
    <p:sldId id="263" r:id="rId17"/>
    <p:sldId id="301" r:id="rId18"/>
    <p:sldId id="302" r:id="rId19"/>
    <p:sldId id="299" r:id="rId20"/>
    <p:sldId id="318" r:id="rId21"/>
    <p:sldId id="303" r:id="rId22"/>
    <p:sldId id="317" r:id="rId23"/>
    <p:sldId id="326" r:id="rId24"/>
    <p:sldId id="330" r:id="rId25"/>
    <p:sldId id="329" r:id="rId26"/>
    <p:sldId id="289" r:id="rId27"/>
    <p:sldId id="324" r:id="rId28"/>
    <p:sldId id="323" r:id="rId29"/>
    <p:sldId id="331" r:id="rId30"/>
    <p:sldId id="297" r:id="rId31"/>
    <p:sldId id="30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660"/>
  </p:normalViewPr>
  <p:slideViewPr>
    <p:cSldViewPr>
      <p:cViewPr varScale="1">
        <p:scale>
          <a:sx n="84" d="100"/>
          <a:sy n="84" d="100"/>
        </p:scale>
        <p:origin x="-113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CBB284-2A4F-4D56-B72B-31B4FE8FB4D5}" type="datetimeFigureOut">
              <a:rPr lang="en-US" smtClean="0"/>
              <a:pPr/>
              <a:t>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2D509D-DFD8-4EC3-94A6-B480F6E2AEF1}" type="slidenum">
              <a:rPr lang="en-US" smtClean="0"/>
              <a:pPr/>
              <a:t>‹#›</a:t>
            </a:fld>
            <a:endParaRPr lang="en-US"/>
          </a:p>
        </p:txBody>
      </p:sp>
    </p:spTree>
    <p:extLst>
      <p:ext uri="{BB962C8B-B14F-4D97-AF65-F5344CB8AC3E}">
        <p14:creationId xmlns:p14="http://schemas.microsoft.com/office/powerpoint/2010/main" val="51996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D509D-DFD8-4EC3-94A6-B480F6E2AEF1}" type="slidenum">
              <a:rPr lang="en-US" smtClean="0"/>
              <a:pPr/>
              <a:t>1</a:t>
            </a:fld>
            <a:endParaRPr lang="en-US"/>
          </a:p>
        </p:txBody>
      </p:sp>
    </p:spTree>
    <p:extLst>
      <p:ext uri="{BB962C8B-B14F-4D97-AF65-F5344CB8AC3E}">
        <p14:creationId xmlns:p14="http://schemas.microsoft.com/office/powerpoint/2010/main" val="355064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charset="0"/>
                <a:ea typeface="ＭＳ Ｐゴシック" charset="0"/>
                <a:cs typeface="Georgia" charset="0"/>
              </a:rPr>
              <a:t>Large-footprint, individual workspace, controllable lighting, swipe control</a:t>
            </a:r>
            <a:endParaRPr lang="en-US" altLang="ja-JP" sz="1200" dirty="0" smtClean="0">
              <a:solidFill>
                <a:schemeClr val="bg1"/>
              </a:solidFill>
              <a:latin typeface="Arial" charset="0"/>
              <a:ea typeface="ＭＳ Ｐゴシック" charset="0"/>
              <a:cs typeface="Georgia" charset="0"/>
            </a:endParaRPr>
          </a:p>
          <a:p>
            <a:pPr eaLnBrk="1" hangingPunct="1"/>
            <a:endParaRPr lang="en-US" dirty="0"/>
          </a:p>
        </p:txBody>
      </p:sp>
    </p:spTree>
    <p:extLst>
      <p:ext uri="{BB962C8B-B14F-4D97-AF65-F5344CB8AC3E}">
        <p14:creationId xmlns:p14="http://schemas.microsoft.com/office/powerpoint/2010/main" val="1819131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Space for stuff</a:t>
            </a:r>
          </a:p>
          <a:p>
            <a:pPr eaLnBrk="1" hangingPunct="1"/>
            <a:r>
              <a:rPr lang="en-US" dirty="0"/>
              <a:t>Expanded desktop</a:t>
            </a:r>
          </a:p>
          <a:p>
            <a:pPr eaLnBrk="1" hangingPunct="1"/>
            <a:endParaRPr lang="en-US" dirty="0"/>
          </a:p>
        </p:txBody>
      </p:sp>
    </p:spTree>
    <p:extLst>
      <p:ext uri="{BB962C8B-B14F-4D97-AF65-F5344CB8AC3E}">
        <p14:creationId xmlns:p14="http://schemas.microsoft.com/office/powerpoint/2010/main" val="767703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Arial" charset="0"/>
                <a:ea typeface="ＭＳ Ｐゴシック" charset="0"/>
                <a:cs typeface="Georgia" charset="0"/>
              </a:rPr>
              <a:t>RESERVED SPACE</a:t>
            </a:r>
            <a:r>
              <a:rPr lang="en-US" sz="1200" baseline="0" dirty="0" smtClean="0">
                <a:solidFill>
                  <a:schemeClr val="bg1"/>
                </a:solidFill>
                <a:latin typeface="Arial" charset="0"/>
                <a:ea typeface="ＭＳ Ｐゴシック" charset="0"/>
                <a:cs typeface="Georgia" charset="0"/>
              </a:rPr>
              <a:t> WITH </a:t>
            </a:r>
            <a:r>
              <a:rPr lang="en-US" sz="1200" dirty="0" smtClean="0">
                <a:solidFill>
                  <a:schemeClr val="bg1"/>
                </a:solidFill>
                <a:latin typeface="Arial" charset="0"/>
                <a:ea typeface="ＭＳ Ｐゴシック" charset="0"/>
                <a:cs typeface="Georgia" charset="0"/>
              </a:rPr>
              <a:t>mobile storage</a:t>
            </a:r>
            <a:r>
              <a:rPr lang="en-US" sz="1200" baseline="0" dirty="0" smtClean="0">
                <a:solidFill>
                  <a:schemeClr val="bg1"/>
                </a:solidFill>
                <a:latin typeface="Arial" charset="0"/>
                <a:ea typeface="ＭＳ Ｐゴシック" charset="0"/>
                <a:cs typeface="Georgia" charset="0"/>
              </a:rPr>
              <a:t> –MOBY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latin typeface="Arial" charset="0"/>
                <a:ea typeface="ＭＳ Ｐゴシック" charset="0"/>
                <a:cs typeface="Georgia" charset="0"/>
              </a:rPr>
              <a:t>Hoped to create </a:t>
            </a:r>
            <a:r>
              <a:rPr lang="en-US" sz="1200" dirty="0" smtClean="0">
                <a:solidFill>
                  <a:schemeClr val="bg1"/>
                </a:solidFill>
                <a:latin typeface="Arial" charset="0"/>
                <a:ea typeface="ＭＳ Ｐゴシック" charset="0"/>
                <a:cs typeface="Georgia" charset="0"/>
              </a:rPr>
              <a:t>Community of scholars.  In this and last space – windows….not daylight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latin typeface="Arial" charset="0"/>
                <a:ea typeface="ＭＳ Ｐゴシック" charset="0"/>
                <a:cs typeface="Georgia" charset="0"/>
              </a:rPr>
              <a:t> </a:t>
            </a:r>
            <a:endParaRPr lang="en-US" sz="1200" dirty="0" smtClean="0">
              <a:solidFill>
                <a:srgbClr val="41B3DC"/>
              </a:solidFill>
              <a:latin typeface="Arial" charset="0"/>
              <a:ea typeface="ＭＳ Ｐゴシック" charset="0"/>
              <a:cs typeface="Georgia" charset="0"/>
            </a:endParaRPr>
          </a:p>
          <a:p>
            <a:endParaRPr lang="en-US" dirty="0"/>
          </a:p>
        </p:txBody>
      </p:sp>
      <p:sp>
        <p:nvSpPr>
          <p:cNvPr id="4" name="Slide Number Placeholder 3"/>
          <p:cNvSpPr>
            <a:spLocks noGrp="1"/>
          </p:cNvSpPr>
          <p:nvPr>
            <p:ph type="sldNum" sz="quarter" idx="10"/>
          </p:nvPr>
        </p:nvSpPr>
        <p:spPr/>
        <p:txBody>
          <a:bodyPr/>
          <a:lstStyle/>
          <a:p>
            <a:fld id="{9A92B476-D95F-FA4E-9DE9-775D93DA3FCA}" type="slidenum">
              <a:rPr lang="en-US" smtClean="0"/>
              <a:pPr/>
              <a:t>21</a:t>
            </a:fld>
            <a:endParaRPr lang="en-US"/>
          </a:p>
        </p:txBody>
      </p:sp>
    </p:spTree>
    <p:extLst>
      <p:ext uri="{BB962C8B-B14F-4D97-AF65-F5344CB8AC3E}">
        <p14:creationId xmlns:p14="http://schemas.microsoft.com/office/powerpoint/2010/main" val="2774386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Brings me to the last part – libraries</a:t>
            </a:r>
            <a:r>
              <a:rPr lang="en-US" baseline="0" dirty="0" smtClean="0"/>
              <a:t> moving beyond serving students and faculty, </a:t>
            </a:r>
          </a:p>
          <a:p>
            <a:r>
              <a:rPr lang="en-US" baseline="0" dirty="0" smtClean="0"/>
              <a:t>Beyond books - </a:t>
            </a:r>
            <a:endParaRPr lang="en-US" dirty="0"/>
          </a:p>
        </p:txBody>
      </p:sp>
      <p:sp>
        <p:nvSpPr>
          <p:cNvPr id="4" name="Slide Number Placeholder 3"/>
          <p:cNvSpPr>
            <a:spLocks noGrp="1"/>
          </p:cNvSpPr>
          <p:nvPr>
            <p:ph type="sldNum" sz="quarter" idx="10"/>
          </p:nvPr>
        </p:nvSpPr>
        <p:spPr/>
        <p:txBody>
          <a:bodyPr/>
          <a:lstStyle/>
          <a:p>
            <a:fld id="{5F2D509D-DFD8-4EC3-94A6-B480F6E2AEF1}" type="slidenum">
              <a:rPr lang="en-US" smtClean="0"/>
              <a:pPr/>
              <a:t>29</a:t>
            </a:fld>
            <a:endParaRPr lang="en-US"/>
          </a:p>
        </p:txBody>
      </p:sp>
    </p:spTree>
    <p:extLst>
      <p:ext uri="{BB962C8B-B14F-4D97-AF65-F5344CB8AC3E}">
        <p14:creationId xmlns:p14="http://schemas.microsoft.com/office/powerpoint/2010/main" val="1539781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to read or take out a book – but to learn something new.</a:t>
            </a:r>
          </a:p>
          <a:p>
            <a:r>
              <a:rPr lang="en-US" dirty="0" smtClean="0"/>
              <a:t>Thank you for helping</a:t>
            </a:r>
            <a:r>
              <a:rPr lang="en-US" baseline="0" dirty="0" smtClean="0"/>
              <a:t> me do that.</a:t>
            </a:r>
            <a:endParaRPr lang="en-US" dirty="0"/>
          </a:p>
        </p:txBody>
      </p:sp>
      <p:sp>
        <p:nvSpPr>
          <p:cNvPr id="4" name="Slide Number Placeholder 3"/>
          <p:cNvSpPr>
            <a:spLocks noGrp="1"/>
          </p:cNvSpPr>
          <p:nvPr>
            <p:ph type="sldNum" sz="quarter" idx="10"/>
          </p:nvPr>
        </p:nvSpPr>
        <p:spPr/>
        <p:txBody>
          <a:bodyPr/>
          <a:lstStyle/>
          <a:p>
            <a:fld id="{5F2D509D-DFD8-4EC3-94A6-B480F6E2AEF1}" type="slidenum">
              <a:rPr lang="en-US" smtClean="0"/>
              <a:pPr/>
              <a:t>30</a:t>
            </a:fld>
            <a:endParaRPr lang="en-US"/>
          </a:p>
        </p:txBody>
      </p:sp>
    </p:spTree>
    <p:extLst>
      <p:ext uri="{BB962C8B-B14F-4D97-AF65-F5344CB8AC3E}">
        <p14:creationId xmlns:p14="http://schemas.microsoft.com/office/powerpoint/2010/main" val="1246710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Reluctant Bride – 2010 Comedy</a:t>
            </a:r>
            <a:r>
              <a:rPr lang="en-US" baseline="0" dirty="0" smtClean="0"/>
              <a:t> –reluctant speaker</a:t>
            </a:r>
            <a:endParaRPr lang="en-US" dirty="0"/>
          </a:p>
        </p:txBody>
      </p:sp>
      <p:sp>
        <p:nvSpPr>
          <p:cNvPr id="4" name="Slide Number Placeholder 3"/>
          <p:cNvSpPr>
            <a:spLocks noGrp="1"/>
          </p:cNvSpPr>
          <p:nvPr>
            <p:ph type="sldNum" sz="quarter" idx="10"/>
          </p:nvPr>
        </p:nvSpPr>
        <p:spPr/>
        <p:txBody>
          <a:bodyPr/>
          <a:lstStyle/>
          <a:p>
            <a:fld id="{5F2D509D-DFD8-4EC3-94A6-B480F6E2AEF1}" type="slidenum">
              <a:rPr lang="en-US" smtClean="0"/>
              <a:pPr/>
              <a:t>2</a:t>
            </a:fld>
            <a:endParaRPr lang="en-US"/>
          </a:p>
        </p:txBody>
      </p:sp>
    </p:spTree>
    <p:extLst>
      <p:ext uri="{BB962C8B-B14F-4D97-AF65-F5344CB8AC3E}">
        <p14:creationId xmlns:p14="http://schemas.microsoft.com/office/powerpoint/2010/main" val="372138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Morse – invented the telegraph, Morse code;  Not University of NY in Prague.</a:t>
            </a:r>
            <a:endParaRPr lang="en-US" dirty="0"/>
          </a:p>
        </p:txBody>
      </p:sp>
      <p:sp>
        <p:nvSpPr>
          <p:cNvPr id="4" name="Slide Number Placeholder 3"/>
          <p:cNvSpPr>
            <a:spLocks noGrp="1"/>
          </p:cNvSpPr>
          <p:nvPr>
            <p:ph type="sldNum" sz="quarter" idx="10"/>
          </p:nvPr>
        </p:nvSpPr>
        <p:spPr/>
        <p:txBody>
          <a:bodyPr/>
          <a:lstStyle/>
          <a:p>
            <a:fld id="{5F2D509D-DFD8-4EC3-94A6-B480F6E2AEF1}" type="slidenum">
              <a:rPr lang="en-US" smtClean="0"/>
              <a:pPr/>
              <a:t>6</a:t>
            </a:fld>
            <a:endParaRPr lang="en-US"/>
          </a:p>
        </p:txBody>
      </p:sp>
    </p:spTree>
    <p:extLst>
      <p:ext uri="{BB962C8B-B14F-4D97-AF65-F5344CB8AC3E}">
        <p14:creationId xmlns:p14="http://schemas.microsoft.com/office/powerpoint/2010/main" val="232603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Designed</a:t>
            </a:r>
            <a:r>
              <a:rPr lang="en-US" baseline="0" dirty="0" smtClean="0"/>
              <a:t> by Phillip Johnson, Opened 1973. </a:t>
            </a:r>
            <a:r>
              <a:rPr lang="en-US" dirty="0" smtClean="0"/>
              <a:t>Urban, </a:t>
            </a:r>
            <a:r>
              <a:rPr lang="en-US" dirty="0" err="1" smtClean="0"/>
              <a:t>greenwich</a:t>
            </a:r>
            <a:r>
              <a:rPr lang="en-US" dirty="0" smtClean="0"/>
              <a:t> village.  12 stories above ground, plus 2 lower levels. </a:t>
            </a:r>
          </a:p>
          <a:p>
            <a:pPr eaLnBrk="1" hangingPunct="1"/>
            <a:r>
              <a:rPr lang="en-US" dirty="0" smtClean="0"/>
              <a:t>Highly centralized library serving most of approx 38,000 students</a:t>
            </a:r>
          </a:p>
          <a:p>
            <a:pPr eaLnBrk="1" hangingPunct="1"/>
            <a:r>
              <a:rPr lang="en-US" altLang="ja-JP" dirty="0" smtClean="0"/>
              <a:t>Phased renovation -- Johnson aesthetic -</a:t>
            </a:r>
          </a:p>
          <a:p>
            <a:endParaRPr lang="en-US" dirty="0"/>
          </a:p>
        </p:txBody>
      </p:sp>
      <p:sp>
        <p:nvSpPr>
          <p:cNvPr id="4" name="Slide Number Placeholder 3"/>
          <p:cNvSpPr>
            <a:spLocks noGrp="1"/>
          </p:cNvSpPr>
          <p:nvPr>
            <p:ph type="sldNum" sz="quarter" idx="10"/>
          </p:nvPr>
        </p:nvSpPr>
        <p:spPr/>
        <p:txBody>
          <a:bodyPr/>
          <a:lstStyle/>
          <a:p>
            <a:fld id="{5F2D509D-DFD8-4EC3-94A6-B480F6E2AEF1}" type="slidenum">
              <a:rPr lang="en-US" smtClean="0"/>
              <a:pPr/>
              <a:t>9</a:t>
            </a:fld>
            <a:endParaRPr lang="en-US"/>
          </a:p>
        </p:txBody>
      </p:sp>
    </p:spTree>
    <p:extLst>
      <p:ext uri="{BB962C8B-B14F-4D97-AF65-F5344CB8AC3E}">
        <p14:creationId xmlns:p14="http://schemas.microsoft.com/office/powerpoint/2010/main" val="1463408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 STOREY</a:t>
            </a:r>
            <a:r>
              <a:rPr lang="en-US" baseline="0" dirty="0" smtClean="0"/>
              <a:t> ATRIUM – </a:t>
            </a:r>
            <a:r>
              <a:rPr lang="en-US" baseline="0" dirty="0" err="1" smtClean="0"/>
              <a:t>unforseen</a:t>
            </a:r>
            <a:r>
              <a:rPr lang="en-US" baseline="0" dirty="0" smtClean="0"/>
              <a:t> design </a:t>
            </a:r>
            <a:endParaRPr lang="en-US" dirty="0"/>
          </a:p>
        </p:txBody>
      </p:sp>
      <p:sp>
        <p:nvSpPr>
          <p:cNvPr id="4" name="Slide Number Placeholder 3"/>
          <p:cNvSpPr>
            <a:spLocks noGrp="1"/>
          </p:cNvSpPr>
          <p:nvPr>
            <p:ph type="sldNum" sz="quarter" idx="10"/>
          </p:nvPr>
        </p:nvSpPr>
        <p:spPr/>
        <p:txBody>
          <a:bodyPr/>
          <a:lstStyle/>
          <a:p>
            <a:fld id="{5F2D509D-DFD8-4EC3-94A6-B480F6E2AEF1}" type="slidenum">
              <a:rPr lang="en-US" smtClean="0"/>
              <a:pPr/>
              <a:t>10</a:t>
            </a:fld>
            <a:endParaRPr lang="en-US"/>
          </a:p>
        </p:txBody>
      </p:sp>
    </p:spTree>
    <p:extLst>
      <p:ext uri="{BB962C8B-B14F-4D97-AF65-F5344CB8AC3E}">
        <p14:creationId xmlns:p14="http://schemas.microsoft.com/office/powerpoint/2010/main" val="3896173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a:p>
            <a:pPr eaLnBrk="1" hangingPunct="1"/>
            <a:endParaRPr lang="en-US" dirty="0"/>
          </a:p>
        </p:txBody>
      </p:sp>
    </p:spTree>
    <p:extLst>
      <p:ext uri="{BB962C8B-B14F-4D97-AF65-F5344CB8AC3E}">
        <p14:creationId xmlns:p14="http://schemas.microsoft.com/office/powerpoint/2010/main" val="2001635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D509D-DFD8-4EC3-94A6-B480F6E2AEF1}" type="slidenum">
              <a:rPr lang="en-US" smtClean="0"/>
              <a:pPr/>
              <a:t>12</a:t>
            </a:fld>
            <a:endParaRPr lang="en-US"/>
          </a:p>
        </p:txBody>
      </p:sp>
    </p:spTree>
    <p:extLst>
      <p:ext uri="{BB962C8B-B14F-4D97-AF65-F5344CB8AC3E}">
        <p14:creationId xmlns:p14="http://schemas.microsoft.com/office/powerpoint/2010/main" val="1069195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2D509D-DFD8-4EC3-94A6-B480F6E2AEF1}" type="slidenum">
              <a:rPr lang="en-US" smtClean="0"/>
              <a:pPr/>
              <a:t>14</a:t>
            </a:fld>
            <a:endParaRPr lang="en-US"/>
          </a:p>
        </p:txBody>
      </p:sp>
    </p:spTree>
    <p:extLst>
      <p:ext uri="{BB962C8B-B14F-4D97-AF65-F5344CB8AC3E}">
        <p14:creationId xmlns:p14="http://schemas.microsoft.com/office/powerpoint/2010/main" val="298882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Room is messy, furniture mismatched, but….white boards everywhere, even the tables -- grad only</a:t>
            </a:r>
          </a:p>
        </p:txBody>
      </p:sp>
    </p:spTree>
    <p:extLst>
      <p:ext uri="{BB962C8B-B14F-4D97-AF65-F5344CB8AC3E}">
        <p14:creationId xmlns:p14="http://schemas.microsoft.com/office/powerpoint/2010/main" val="676587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A8BD495-D7A2-415B-BB75-913946269DA5}" type="datetime1">
              <a:rPr lang="en-US" smtClean="0"/>
              <a:pPr/>
              <a:t>11/8/2013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de-DE" smtClean="0"/>
              <a:t>STRAUSSNER, BRNO, OCT 30, 2013 </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2638A80-0D17-4FF8-9FD2-B16FE51C17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7F8219-B016-4982-B968-0F76D5B840A7}" type="datetime1">
              <a:rPr lang="en-US" smtClean="0"/>
              <a:pPr/>
              <a:t>11/8/2013</a:t>
            </a:fld>
            <a:endParaRPr lang="en-US"/>
          </a:p>
        </p:txBody>
      </p:sp>
      <p:sp>
        <p:nvSpPr>
          <p:cNvPr id="5" name="Footer Placeholder 4"/>
          <p:cNvSpPr>
            <a:spLocks noGrp="1"/>
          </p:cNvSpPr>
          <p:nvPr>
            <p:ph type="ftr" sz="quarter" idx="11"/>
          </p:nvPr>
        </p:nvSpPr>
        <p:spPr/>
        <p:txBody>
          <a:bodyPr/>
          <a:lstStyle>
            <a:extLst/>
          </a:lstStyle>
          <a:p>
            <a:r>
              <a:rPr lang="de-DE" smtClean="0"/>
              <a:t>STRAUSSNER, BRNO, OCT 30, 2013 </a:t>
            </a:r>
            <a:endParaRPr lang="en-US"/>
          </a:p>
        </p:txBody>
      </p:sp>
      <p:sp>
        <p:nvSpPr>
          <p:cNvPr id="6" name="Slide Number Placeholder 5"/>
          <p:cNvSpPr>
            <a:spLocks noGrp="1"/>
          </p:cNvSpPr>
          <p:nvPr>
            <p:ph type="sldNum" sz="quarter" idx="12"/>
          </p:nvPr>
        </p:nvSpPr>
        <p:spPr/>
        <p:txBody>
          <a:bodyPr/>
          <a:lstStyle>
            <a:extLst/>
          </a:lstStyle>
          <a:p>
            <a:fld id="{32638A80-0D17-4FF8-9FD2-B16FE51C17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80B16AF-27E9-44F4-85A5-519964E25D29}" type="datetime1">
              <a:rPr lang="en-US" smtClean="0"/>
              <a:pPr/>
              <a:t>11/8/2013</a:t>
            </a:fld>
            <a:endParaRPr lang="en-US"/>
          </a:p>
        </p:txBody>
      </p:sp>
      <p:sp>
        <p:nvSpPr>
          <p:cNvPr id="5" name="Footer Placeholder 4"/>
          <p:cNvSpPr>
            <a:spLocks noGrp="1"/>
          </p:cNvSpPr>
          <p:nvPr>
            <p:ph type="ftr" sz="quarter" idx="11"/>
          </p:nvPr>
        </p:nvSpPr>
        <p:spPr/>
        <p:txBody>
          <a:bodyPr/>
          <a:lstStyle>
            <a:extLst/>
          </a:lstStyle>
          <a:p>
            <a:r>
              <a:rPr lang="de-DE" smtClean="0"/>
              <a:t>STRAUSSNER, BRNO, OCT 30, 2013 </a:t>
            </a:r>
            <a:endParaRPr lang="en-US"/>
          </a:p>
        </p:txBody>
      </p:sp>
      <p:sp>
        <p:nvSpPr>
          <p:cNvPr id="6" name="Slide Number Placeholder 5"/>
          <p:cNvSpPr>
            <a:spLocks noGrp="1"/>
          </p:cNvSpPr>
          <p:nvPr>
            <p:ph type="sldNum" sz="quarter" idx="12"/>
          </p:nvPr>
        </p:nvSpPr>
        <p:spPr/>
        <p:txBody>
          <a:bodyPr/>
          <a:lstStyle>
            <a:extLst/>
          </a:lstStyle>
          <a:p>
            <a:fld id="{32638A80-0D17-4FF8-9FD2-B16FE51C17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732FFC3-B431-4265-BBA6-4B7CF41CAA32}" type="datetime1">
              <a:rPr lang="en-US" smtClean="0"/>
              <a:pPr/>
              <a:t>11/8/2013</a:t>
            </a:fld>
            <a:endParaRPr lang="en-US"/>
          </a:p>
        </p:txBody>
      </p:sp>
      <p:sp>
        <p:nvSpPr>
          <p:cNvPr id="5" name="Footer Placeholder 4"/>
          <p:cNvSpPr>
            <a:spLocks noGrp="1"/>
          </p:cNvSpPr>
          <p:nvPr>
            <p:ph type="ftr" sz="quarter" idx="11"/>
          </p:nvPr>
        </p:nvSpPr>
        <p:spPr/>
        <p:txBody>
          <a:bodyPr/>
          <a:lstStyle>
            <a:extLst/>
          </a:lstStyle>
          <a:p>
            <a:r>
              <a:rPr lang="de-DE" smtClean="0"/>
              <a:t>STRAUSSNER, BRNO, OCT 30, 2013 </a:t>
            </a:r>
            <a:endParaRPr lang="en-US"/>
          </a:p>
        </p:txBody>
      </p:sp>
      <p:sp>
        <p:nvSpPr>
          <p:cNvPr id="6" name="Slide Number Placeholder 5"/>
          <p:cNvSpPr>
            <a:spLocks noGrp="1"/>
          </p:cNvSpPr>
          <p:nvPr>
            <p:ph type="sldNum" sz="quarter" idx="12"/>
          </p:nvPr>
        </p:nvSpPr>
        <p:spPr/>
        <p:txBody>
          <a:bodyPr/>
          <a:lstStyle>
            <a:extLst/>
          </a:lstStyle>
          <a:p>
            <a:fld id="{32638A80-0D17-4FF8-9FD2-B16FE51C175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B75B278-C437-4699-AB20-FA8F7A4EE215}" type="datetime1">
              <a:rPr lang="en-US" smtClean="0"/>
              <a:pPr/>
              <a:t>11/8/2013</a:t>
            </a:fld>
            <a:endParaRPr lang="en-US"/>
          </a:p>
        </p:txBody>
      </p:sp>
      <p:sp>
        <p:nvSpPr>
          <p:cNvPr id="5" name="Footer Placeholder 4"/>
          <p:cNvSpPr>
            <a:spLocks noGrp="1"/>
          </p:cNvSpPr>
          <p:nvPr>
            <p:ph type="ftr" sz="quarter" idx="11"/>
          </p:nvPr>
        </p:nvSpPr>
        <p:spPr/>
        <p:txBody>
          <a:bodyPr/>
          <a:lstStyle>
            <a:extLst/>
          </a:lstStyle>
          <a:p>
            <a:r>
              <a:rPr lang="de-DE" smtClean="0"/>
              <a:t>STRAUSSNER, BRNO, OCT 30, 2013 </a:t>
            </a:r>
            <a:endParaRPr lang="en-US"/>
          </a:p>
        </p:txBody>
      </p:sp>
      <p:sp>
        <p:nvSpPr>
          <p:cNvPr id="6" name="Slide Number Placeholder 5"/>
          <p:cNvSpPr>
            <a:spLocks noGrp="1"/>
          </p:cNvSpPr>
          <p:nvPr>
            <p:ph type="sldNum" sz="quarter" idx="12"/>
          </p:nvPr>
        </p:nvSpPr>
        <p:spPr/>
        <p:txBody>
          <a:bodyPr/>
          <a:lstStyle>
            <a:extLst/>
          </a:lstStyle>
          <a:p>
            <a:fld id="{32638A80-0D17-4FF8-9FD2-B16FE51C175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9816755-F33C-4DDC-94FD-BA0F2B0441EB}" type="datetime1">
              <a:rPr lang="en-US" smtClean="0"/>
              <a:pPr/>
              <a:t>11/8/2013</a:t>
            </a:fld>
            <a:endParaRPr lang="en-US"/>
          </a:p>
        </p:txBody>
      </p:sp>
      <p:sp>
        <p:nvSpPr>
          <p:cNvPr id="6" name="Footer Placeholder 5"/>
          <p:cNvSpPr>
            <a:spLocks noGrp="1"/>
          </p:cNvSpPr>
          <p:nvPr>
            <p:ph type="ftr" sz="quarter" idx="11"/>
          </p:nvPr>
        </p:nvSpPr>
        <p:spPr/>
        <p:txBody>
          <a:bodyPr/>
          <a:lstStyle>
            <a:extLst/>
          </a:lstStyle>
          <a:p>
            <a:r>
              <a:rPr lang="de-DE" smtClean="0"/>
              <a:t>STRAUSSNER, BRNO, OCT 30, 2013 </a:t>
            </a:r>
            <a:endParaRPr lang="en-US"/>
          </a:p>
        </p:txBody>
      </p:sp>
      <p:sp>
        <p:nvSpPr>
          <p:cNvPr id="7" name="Slide Number Placeholder 6"/>
          <p:cNvSpPr>
            <a:spLocks noGrp="1"/>
          </p:cNvSpPr>
          <p:nvPr>
            <p:ph type="sldNum" sz="quarter" idx="12"/>
          </p:nvPr>
        </p:nvSpPr>
        <p:spPr/>
        <p:txBody>
          <a:bodyPr/>
          <a:lstStyle>
            <a:extLst/>
          </a:lstStyle>
          <a:p>
            <a:fld id="{32638A80-0D17-4FF8-9FD2-B16FE51C175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1A8D684-68CC-4C64-BDA8-B476860890D7}" type="datetime1">
              <a:rPr lang="en-US" smtClean="0"/>
              <a:pPr/>
              <a:t>11/8/2013</a:t>
            </a:fld>
            <a:endParaRPr lang="en-US"/>
          </a:p>
        </p:txBody>
      </p:sp>
      <p:sp>
        <p:nvSpPr>
          <p:cNvPr id="8" name="Footer Placeholder 7"/>
          <p:cNvSpPr>
            <a:spLocks noGrp="1"/>
          </p:cNvSpPr>
          <p:nvPr>
            <p:ph type="ftr" sz="quarter" idx="11"/>
          </p:nvPr>
        </p:nvSpPr>
        <p:spPr/>
        <p:txBody>
          <a:bodyPr/>
          <a:lstStyle>
            <a:extLst/>
          </a:lstStyle>
          <a:p>
            <a:r>
              <a:rPr lang="de-DE" smtClean="0"/>
              <a:t>STRAUSSNER, BRNO, OCT 30, 2013 </a:t>
            </a:r>
            <a:endParaRPr lang="en-US"/>
          </a:p>
        </p:txBody>
      </p:sp>
      <p:sp>
        <p:nvSpPr>
          <p:cNvPr id="9" name="Slide Number Placeholder 8"/>
          <p:cNvSpPr>
            <a:spLocks noGrp="1"/>
          </p:cNvSpPr>
          <p:nvPr>
            <p:ph type="sldNum" sz="quarter" idx="12"/>
          </p:nvPr>
        </p:nvSpPr>
        <p:spPr/>
        <p:txBody>
          <a:bodyPr/>
          <a:lstStyle>
            <a:extLst/>
          </a:lstStyle>
          <a:p>
            <a:fld id="{32638A80-0D17-4FF8-9FD2-B16FE51C17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34F3DA1-53D2-407B-BE72-5D88E59A1C5A}" type="datetime1">
              <a:rPr lang="en-US" smtClean="0"/>
              <a:pPr/>
              <a:t>11/8/2013</a:t>
            </a:fld>
            <a:endParaRPr lang="en-US"/>
          </a:p>
        </p:txBody>
      </p:sp>
      <p:sp>
        <p:nvSpPr>
          <p:cNvPr id="4" name="Footer Placeholder 3"/>
          <p:cNvSpPr>
            <a:spLocks noGrp="1"/>
          </p:cNvSpPr>
          <p:nvPr>
            <p:ph type="ftr" sz="quarter" idx="11"/>
          </p:nvPr>
        </p:nvSpPr>
        <p:spPr/>
        <p:txBody>
          <a:bodyPr/>
          <a:lstStyle>
            <a:extLst/>
          </a:lstStyle>
          <a:p>
            <a:r>
              <a:rPr lang="de-DE" smtClean="0"/>
              <a:t>STRAUSSNER, BRNO, OCT 30, 2013 </a:t>
            </a:r>
            <a:endParaRPr lang="en-US"/>
          </a:p>
        </p:txBody>
      </p:sp>
      <p:sp>
        <p:nvSpPr>
          <p:cNvPr id="5" name="Slide Number Placeholder 4"/>
          <p:cNvSpPr>
            <a:spLocks noGrp="1"/>
          </p:cNvSpPr>
          <p:nvPr>
            <p:ph type="sldNum" sz="quarter" idx="12"/>
          </p:nvPr>
        </p:nvSpPr>
        <p:spPr/>
        <p:txBody>
          <a:bodyPr/>
          <a:lstStyle>
            <a:extLst/>
          </a:lstStyle>
          <a:p>
            <a:fld id="{32638A80-0D17-4FF8-9FD2-B16FE51C175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9DEACAB-4EB4-4057-BF4C-53E59645263F}" type="datetime1">
              <a:rPr lang="en-US" smtClean="0"/>
              <a:pPr/>
              <a:t>11/8/2013</a:t>
            </a:fld>
            <a:endParaRPr lang="en-US"/>
          </a:p>
        </p:txBody>
      </p:sp>
      <p:sp>
        <p:nvSpPr>
          <p:cNvPr id="3" name="Footer Placeholder 2"/>
          <p:cNvSpPr>
            <a:spLocks noGrp="1"/>
          </p:cNvSpPr>
          <p:nvPr>
            <p:ph type="ftr" sz="quarter" idx="11"/>
          </p:nvPr>
        </p:nvSpPr>
        <p:spPr/>
        <p:txBody>
          <a:bodyPr/>
          <a:lstStyle>
            <a:extLst/>
          </a:lstStyle>
          <a:p>
            <a:r>
              <a:rPr lang="de-DE" smtClean="0"/>
              <a:t>STRAUSSNER, BRNO, OCT 30, 2013 </a:t>
            </a:r>
            <a:endParaRPr lang="en-US"/>
          </a:p>
        </p:txBody>
      </p:sp>
      <p:sp>
        <p:nvSpPr>
          <p:cNvPr id="4" name="Slide Number Placeholder 3"/>
          <p:cNvSpPr>
            <a:spLocks noGrp="1"/>
          </p:cNvSpPr>
          <p:nvPr>
            <p:ph type="sldNum" sz="quarter" idx="12"/>
          </p:nvPr>
        </p:nvSpPr>
        <p:spPr/>
        <p:txBody>
          <a:bodyPr/>
          <a:lstStyle>
            <a:extLst/>
          </a:lstStyle>
          <a:p>
            <a:fld id="{32638A80-0D17-4FF8-9FD2-B16FE51C17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82450A4-3514-493A-AA6C-E99ECAC9660A}" type="datetime1">
              <a:rPr lang="en-US" smtClean="0"/>
              <a:pPr/>
              <a:t>11/8/2013</a:t>
            </a:fld>
            <a:endParaRPr lang="en-US"/>
          </a:p>
        </p:txBody>
      </p:sp>
      <p:sp>
        <p:nvSpPr>
          <p:cNvPr id="6" name="Footer Placeholder 5"/>
          <p:cNvSpPr>
            <a:spLocks noGrp="1"/>
          </p:cNvSpPr>
          <p:nvPr>
            <p:ph type="ftr" sz="quarter" idx="11"/>
          </p:nvPr>
        </p:nvSpPr>
        <p:spPr/>
        <p:txBody>
          <a:bodyPr/>
          <a:lstStyle>
            <a:extLst/>
          </a:lstStyle>
          <a:p>
            <a:r>
              <a:rPr lang="de-DE" smtClean="0"/>
              <a:t>STRAUSSNER, BRNO, OCT 30, 2013 </a:t>
            </a:r>
            <a:endParaRPr lang="en-US"/>
          </a:p>
        </p:txBody>
      </p:sp>
      <p:sp>
        <p:nvSpPr>
          <p:cNvPr id="7" name="Slide Number Placeholder 6"/>
          <p:cNvSpPr>
            <a:spLocks noGrp="1"/>
          </p:cNvSpPr>
          <p:nvPr>
            <p:ph type="sldNum" sz="quarter" idx="12"/>
          </p:nvPr>
        </p:nvSpPr>
        <p:spPr/>
        <p:txBody>
          <a:bodyPr/>
          <a:lstStyle>
            <a:extLst/>
          </a:lstStyle>
          <a:p>
            <a:fld id="{32638A80-0D17-4FF8-9FD2-B16FE51C17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D81298A-D1D3-4FEE-B446-7250750CBCCE}" type="datetime1">
              <a:rPr lang="en-US" smtClean="0"/>
              <a:pPr/>
              <a:t>11/8/2013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de-DE" smtClean="0"/>
              <a:t>STRAUSSNER, BRNO, OCT 30, 2013 </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2638A80-0D17-4FF8-9FD2-B16FE51C175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4BB811A-4982-4220-B4EA-DBBC3748F596}" type="datetime1">
              <a:rPr lang="en-US" smtClean="0"/>
              <a:pPr/>
              <a:t>11/8/2013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de-DE" smtClean="0"/>
              <a:t>STRAUSSNER, BRNO, OCT 30, 2013 </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2638A80-0D17-4FF8-9FD2-B16FE51C175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nyu.edu/its/wik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is.gd/NYUOEC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melissa@nyu.edu"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rsvp.bobst@nyu.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clir.org/pubs/reports/pub142" TargetMode="External"/><Relationship Id="rId3" Type="http://schemas.openxmlformats.org/officeDocument/2006/relationships/hyperlink" Target="http://www.arl.org/news/arl-news/169-arl-publishes-new-roles-for-new-times-research-library-services-for-graduate-students" TargetMode="External"/><Relationship Id="rId7" Type="http://schemas.openxmlformats.org/officeDocument/2006/relationships/hyperlink" Target="http://www.arl.org/news/arl-news/2896-new-roles-for-new-times-arl-publishes-report-on-tra" TargetMode="External"/><Relationship Id="rId2" Type="http://schemas.openxmlformats.org/officeDocument/2006/relationships/hyperlink" Target="http://www.arl.org/storage/documents/publications/nrnt-grad-roles-20dec12.pdf" TargetMode="External"/><Relationship Id="rId1" Type="http://schemas.openxmlformats.org/officeDocument/2006/relationships/slideLayout" Target="../slideLayouts/slideLayout2.xml"/><Relationship Id="rId6" Type="http://schemas.openxmlformats.org/officeDocument/2006/relationships/hyperlink" Target="http://www.sr.ithaka.org/research-publications/supporting-changing-research-practices-historians" TargetMode="External"/><Relationship Id="rId5" Type="http://schemas.openxmlformats.org/officeDocument/2006/relationships/hyperlink" Target="http://www.sr.ithaka.org/research-publications/ithaka-sr-jisc-rluk-uk-survey-academics-2012" TargetMode="External"/><Relationship Id="rId4" Type="http://schemas.openxmlformats.org/officeDocument/2006/relationships/hyperlink" Target="http://www.sr.ithaka.org/research-publications/us-faculty-survey-2012" TargetMode="External"/><Relationship Id="rId9" Type="http://schemas.openxmlformats.org/officeDocument/2006/relationships/hyperlink" Target="http://www.arl.org/storage/documents/publications/NRNT-Liaison-Roles-final.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305800" cy="3886200"/>
          </a:xfrm>
        </p:spPr>
        <p:txBody>
          <a:bodyPr>
            <a:normAutofit fontScale="25000" lnSpcReduction="20000"/>
          </a:bodyPr>
          <a:lstStyle/>
          <a:p>
            <a:pPr algn="ctr"/>
            <a:endParaRPr lang="en-US" sz="9600" b="1" dirty="0" smtClean="0"/>
          </a:p>
          <a:p>
            <a:pPr algn="ctr"/>
            <a:r>
              <a:rPr lang="en-US" sz="9600" b="1" dirty="0" smtClean="0"/>
              <a:t>Dr. S. </a:t>
            </a:r>
            <a:r>
              <a:rPr lang="en-US" sz="9600" b="1" dirty="0" err="1" smtClean="0"/>
              <a:t>Lala</a:t>
            </a:r>
            <a:r>
              <a:rPr lang="en-US" sz="9600" b="1" dirty="0" smtClean="0"/>
              <a:t> A. </a:t>
            </a:r>
            <a:r>
              <a:rPr lang="en-US" sz="9600" b="1" dirty="0" err="1" smtClean="0"/>
              <a:t>Straussner</a:t>
            </a:r>
            <a:r>
              <a:rPr lang="en-US" sz="9600" b="1" dirty="0" smtClean="0"/>
              <a:t>,</a:t>
            </a:r>
            <a:br>
              <a:rPr lang="en-US" sz="9600" b="1" dirty="0" smtClean="0"/>
            </a:br>
            <a:r>
              <a:rPr lang="en-US" sz="9600" b="1" dirty="0" smtClean="0"/>
              <a:t>2013 Fulbright Distinguish Chair, Masaryk 	University, Brno, Czech Republic</a:t>
            </a:r>
            <a:br>
              <a:rPr lang="en-US" sz="9600" b="1" dirty="0" smtClean="0"/>
            </a:br>
            <a:r>
              <a:rPr lang="en-US" sz="9600" b="1" dirty="0" smtClean="0"/>
              <a:t>Professor and Chair, Social Work Practice Area</a:t>
            </a:r>
            <a:br>
              <a:rPr lang="en-US" sz="9600" b="1" dirty="0" smtClean="0"/>
            </a:br>
            <a:r>
              <a:rPr lang="en-US" sz="9600" b="1" dirty="0" smtClean="0"/>
              <a:t>Director, Post-Master's Program in the Clinical</a:t>
            </a:r>
            <a:br>
              <a:rPr lang="en-US" sz="9600" b="1" dirty="0" smtClean="0"/>
            </a:br>
            <a:r>
              <a:rPr lang="en-US" sz="9600" b="1" dirty="0" smtClean="0"/>
              <a:t>   	Approaches to the Addictions</a:t>
            </a:r>
            <a:br>
              <a:rPr lang="en-US" sz="9600" b="1" dirty="0" smtClean="0"/>
            </a:br>
            <a:r>
              <a:rPr lang="en-US" sz="9600" b="1" dirty="0" smtClean="0"/>
              <a:t>Founding Editor, </a:t>
            </a:r>
            <a:r>
              <a:rPr lang="en-US" sz="9600" b="1" i="1" dirty="0" smtClean="0"/>
              <a:t>Journal of Social Work Practice in 	the Addictions</a:t>
            </a:r>
            <a:r>
              <a:rPr lang="en-US" sz="9600" b="1" dirty="0" smtClean="0"/>
              <a:t/>
            </a:r>
            <a:br>
              <a:rPr lang="en-US" sz="9600" b="1" dirty="0" smtClean="0"/>
            </a:br>
            <a:r>
              <a:rPr lang="en-US" sz="9600" b="1" dirty="0" smtClean="0"/>
              <a:t>New York University Silver School of Social Work</a:t>
            </a:r>
          </a:p>
          <a:p>
            <a:pPr algn="ctr"/>
            <a:endParaRPr lang="en-US" sz="9600" b="1" dirty="0" smtClean="0"/>
          </a:p>
          <a:p>
            <a:pPr algn="ctr"/>
            <a:r>
              <a:rPr lang="en-US" sz="9600" b="1" dirty="0" smtClean="0"/>
              <a:t>lala.straussner@nyu.edu</a:t>
            </a:r>
          </a:p>
          <a:p>
            <a:endParaRPr lang="en-US" sz="6000" dirty="0" smtClean="0"/>
          </a:p>
          <a:p>
            <a:endParaRPr lang="en-US" sz="6000" dirty="0" smtClean="0"/>
          </a:p>
          <a:p>
            <a:endParaRPr lang="en-US" sz="6000" dirty="0" smtClean="0"/>
          </a:p>
          <a:p>
            <a:endParaRPr lang="en-US" dirty="0" smtClean="0"/>
          </a:p>
          <a:p>
            <a:endParaRPr lang="en-US" dirty="0" smtClean="0"/>
          </a:p>
          <a:p>
            <a:endParaRPr lang="en-US" dirty="0" smtClean="0"/>
          </a:p>
          <a:p>
            <a:r>
              <a:rPr lang="en-US" dirty="0" err="1" smtClean="0"/>
              <a:t>UniversitiesBibliotheca</a:t>
            </a:r>
            <a:r>
              <a:rPr lang="en-US" dirty="0" smtClean="0"/>
              <a:t> </a:t>
            </a:r>
            <a:r>
              <a:rPr lang="en-US" dirty="0" err="1" smtClean="0"/>
              <a:t>Academica</a:t>
            </a:r>
            <a:r>
              <a:rPr lang="en-US" dirty="0" smtClean="0"/>
              <a:t> 2013</a:t>
            </a:r>
          </a:p>
          <a:p>
            <a:r>
              <a:rPr lang="en-US" dirty="0" smtClean="0"/>
              <a:t>  Association of Libraries of Czech </a:t>
            </a:r>
            <a:endParaRPr lang="en-US" dirty="0"/>
          </a:p>
        </p:txBody>
      </p:sp>
      <p:sp>
        <p:nvSpPr>
          <p:cNvPr id="2" name="Title 1"/>
          <p:cNvSpPr>
            <a:spLocks noGrp="1"/>
          </p:cNvSpPr>
          <p:nvPr>
            <p:ph type="title"/>
          </p:nvPr>
        </p:nvSpPr>
        <p:spPr>
          <a:xfrm>
            <a:off x="457200" y="274638"/>
            <a:ext cx="8686800" cy="2392362"/>
          </a:xfrm>
        </p:spPr>
        <p:txBody>
          <a:bodyPr>
            <a:normAutofit fontScale="90000"/>
          </a:bodyPr>
          <a:lstStyle/>
          <a:p>
            <a:pPr algn="ctr"/>
            <a:r>
              <a:rPr lang="en-US" b="0" dirty="0" smtClean="0">
                <a:solidFill>
                  <a:schemeClr val="bg1"/>
                </a:solidFill>
                <a:latin typeface="Arial Black" pitchFamily="34" charset="0"/>
              </a:rPr>
              <a:t>The Changing Role of the University Library and Librarians from the Perspective of one American Professor</a:t>
            </a:r>
            <a:br>
              <a:rPr lang="en-US" b="0" dirty="0" smtClean="0">
                <a:solidFill>
                  <a:schemeClr val="bg1"/>
                </a:solidFill>
                <a:latin typeface="Arial Black" pitchFamily="34" charset="0"/>
              </a:rPr>
            </a:br>
            <a:endParaRPr lang="en-US" dirty="0">
              <a:solidFill>
                <a:schemeClr val="bg1"/>
              </a:solidFill>
              <a:latin typeface="Arial Black" pitchFamily="34" charset="0"/>
            </a:endParaRPr>
          </a:p>
        </p:txBody>
      </p:sp>
      <p:sp>
        <p:nvSpPr>
          <p:cNvPr id="4" name="Slide Number Placeholder 3"/>
          <p:cNvSpPr>
            <a:spLocks noGrp="1"/>
          </p:cNvSpPr>
          <p:nvPr>
            <p:ph type="sldNum" sz="quarter" idx="12"/>
          </p:nvPr>
        </p:nvSpPr>
        <p:spPr/>
        <p:txBody>
          <a:bodyPr/>
          <a:lstStyle/>
          <a:p>
            <a:fld id="{32638A80-0D17-4FF8-9FD2-B16FE51C1756}" type="slidenum">
              <a:rPr lang="en-US" smtClean="0"/>
              <a:pPr/>
              <a:t>1</a:t>
            </a:fld>
            <a:endParaRPr lang="en-US"/>
          </a:p>
        </p:txBody>
      </p:sp>
      <p:sp>
        <p:nvSpPr>
          <p:cNvPr id="5" name="Footer Placeholder 4"/>
          <p:cNvSpPr>
            <a:spLocks noGrp="1"/>
          </p:cNvSpPr>
          <p:nvPr>
            <p:ph type="ftr" sz="quarter" idx="11"/>
          </p:nvPr>
        </p:nvSpPr>
        <p:spPr/>
        <p:txBody>
          <a:bodyPr/>
          <a:lstStyle/>
          <a:p>
            <a:r>
              <a:rPr lang="de-DE" smtClean="0"/>
              <a:t>STRAUSSNER, BRNO, OCT 30, 2013 </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3" cstate="print"/>
          <a:srcRect/>
          <a:stretch>
            <a:fillRect/>
          </a:stretch>
        </p:blipFill>
        <p:spPr bwMode="auto">
          <a:xfrm>
            <a:off x="0" y="0"/>
            <a:ext cx="12973050" cy="8631238"/>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32638A80-0D17-4FF8-9FD2-B16FE51C1756}"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4" descr="bobst_drawin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Title 1"/>
          <p:cNvSpPr>
            <a:spLocks noGrp="1"/>
          </p:cNvSpPr>
          <p:nvPr>
            <p:ph type="title"/>
          </p:nvPr>
        </p:nvSpPr>
        <p:spPr bwMode="auto">
          <a:xfrm>
            <a:off x="457200" y="479425"/>
            <a:ext cx="8229600" cy="782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ctr" eaLnBrk="1" hangingPunct="1"/>
            <a:r>
              <a:rPr lang="en-US" sz="4400" cap="none" dirty="0">
                <a:solidFill>
                  <a:srgbClr val="41B3DC"/>
                </a:solidFill>
                <a:latin typeface="Georgia" charset="0"/>
                <a:ea typeface="ＭＳ Ｐゴシック" charset="0"/>
                <a:cs typeface="Arial" charset="0"/>
              </a:rPr>
              <a:t>NYU </a:t>
            </a:r>
            <a:r>
              <a:rPr lang="en-US" sz="4400" cap="none" dirty="0" err="1">
                <a:solidFill>
                  <a:srgbClr val="41B3DC"/>
                </a:solidFill>
                <a:latin typeface="Georgia" charset="0"/>
                <a:ea typeface="ＭＳ Ｐゴシック" charset="0"/>
                <a:cs typeface="Arial" charset="0"/>
              </a:rPr>
              <a:t>Bobst</a:t>
            </a:r>
            <a:r>
              <a:rPr lang="en-US" sz="4400" cap="none" dirty="0">
                <a:solidFill>
                  <a:srgbClr val="41B3DC"/>
                </a:solidFill>
                <a:latin typeface="Georgia" charset="0"/>
                <a:ea typeface="ＭＳ Ｐゴシック" charset="0"/>
                <a:cs typeface="Arial" charset="0"/>
              </a:rPr>
              <a:t> Library</a:t>
            </a:r>
            <a:endParaRPr lang="en-US" cap="none" dirty="0">
              <a:solidFill>
                <a:srgbClr val="41B3DC"/>
              </a:solidFill>
              <a:latin typeface="Arial" charset="0"/>
              <a:ea typeface="ＭＳ Ｐゴシック" charset="0"/>
              <a:cs typeface="Arial" charset="0"/>
            </a:endParaRPr>
          </a:p>
        </p:txBody>
      </p:sp>
      <p:sp>
        <p:nvSpPr>
          <p:cNvPr id="6147" name="TextBox 6"/>
          <p:cNvSpPr txBox="1">
            <a:spLocks noChangeArrowheads="1"/>
          </p:cNvSpPr>
          <p:nvPr/>
        </p:nvSpPr>
        <p:spPr bwMode="auto">
          <a:xfrm>
            <a:off x="5087938" y="1219201"/>
            <a:ext cx="3827462"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ts val="600"/>
              </a:spcBef>
            </a:pPr>
            <a:r>
              <a:rPr lang="en-US" sz="1800" dirty="0" smtClean="0">
                <a:solidFill>
                  <a:srgbClr val="41B3DC"/>
                </a:solidFill>
              </a:rPr>
              <a:t>ADMINISTRATIIVE OFFICES </a:t>
            </a:r>
            <a:endParaRPr lang="en-US" sz="1800" dirty="0">
              <a:solidFill>
                <a:srgbClr val="41B3DC"/>
              </a:solidFill>
            </a:endParaRPr>
          </a:p>
          <a:p>
            <a:pPr eaLnBrk="1" hangingPunct="1">
              <a:spcBef>
                <a:spcPts val="600"/>
              </a:spcBef>
            </a:pPr>
            <a:r>
              <a:rPr lang="en-US" dirty="0" smtClean="0">
                <a:latin typeface="Aharoni" pitchFamily="2" charset="-79"/>
                <a:cs typeface="Aharoni" pitchFamily="2" charset="-79"/>
              </a:rPr>
              <a:t>Approx   2,500 seats</a:t>
            </a:r>
            <a:r>
              <a:rPr lang="en-US" dirty="0" smtClean="0">
                <a:solidFill>
                  <a:schemeClr val="bg1"/>
                </a:solidFill>
                <a:latin typeface="Aharoni" pitchFamily="2" charset="-79"/>
                <a:cs typeface="Aharoni" pitchFamily="2" charset="-79"/>
              </a:rPr>
              <a:t>)</a:t>
            </a:r>
            <a:endParaRPr lang="en-US" dirty="0">
              <a:solidFill>
                <a:schemeClr val="bg1"/>
              </a:solidFill>
              <a:latin typeface="Aharoni" pitchFamily="2" charset="-79"/>
              <a:cs typeface="Aharoni" pitchFamily="2" charset="-79"/>
            </a:endParaRPr>
          </a:p>
          <a:p>
            <a:r>
              <a:rPr lang="en-US" dirty="0" smtClean="0">
                <a:latin typeface="Aharoni" pitchFamily="2" charset="-79"/>
                <a:cs typeface="Aharoni" pitchFamily="2" charset="-79"/>
              </a:rPr>
              <a:t>Access:    24 hrs/ day</a:t>
            </a:r>
          </a:p>
          <a:p>
            <a:r>
              <a:rPr lang="en-US" dirty="0" smtClean="0">
                <a:latin typeface="Aharoni" pitchFamily="2" charset="-79"/>
                <a:cs typeface="Aharoni" pitchFamily="2" charset="-79"/>
              </a:rPr>
              <a:t>Services: 85 hours/ week</a:t>
            </a:r>
            <a:r>
              <a:rPr lang="en-US" dirty="0" smtClean="0">
                <a:solidFill>
                  <a:schemeClr val="bg1"/>
                </a:solidFill>
                <a:latin typeface="Aharoni" pitchFamily="2" charset="-79"/>
                <a:cs typeface="Aharoni" pitchFamily="2" charset="-79"/>
              </a:rPr>
              <a:t> </a:t>
            </a:r>
            <a:r>
              <a:rPr lang="en-US" dirty="0" smtClean="0">
                <a:latin typeface="Aharoni" pitchFamily="2" charset="-79"/>
                <a:cs typeface="Aharoni" pitchFamily="2" charset="-79"/>
              </a:rPr>
              <a:t>Librarians: 33 subject specialists responsible for collection development and departmental liaison + specialists in undergrad outreach, instructional services, electronic information, and digital libraries. </a:t>
            </a:r>
          </a:p>
          <a:p>
            <a:pPr eaLnBrk="1" hangingPunct="1">
              <a:spcBef>
                <a:spcPts val="600"/>
              </a:spcBef>
            </a:pPr>
            <a:endParaRPr lang="en-US" sz="1800" dirty="0">
              <a:solidFill>
                <a:schemeClr val="bg1"/>
              </a:solidFill>
            </a:endParaRPr>
          </a:p>
        </p:txBody>
      </p:sp>
      <p:sp>
        <p:nvSpPr>
          <p:cNvPr id="5" name="Slide Number Placeholder 4"/>
          <p:cNvSpPr>
            <a:spLocks noGrp="1"/>
          </p:cNvSpPr>
          <p:nvPr>
            <p:ph type="sldNum" sz="quarter" idx="12"/>
          </p:nvPr>
        </p:nvSpPr>
        <p:spPr/>
        <p:txBody>
          <a:bodyPr/>
          <a:lstStyle/>
          <a:p>
            <a:fld id="{32638A80-0D17-4FF8-9FD2-B16FE51C1756}" type="slidenum">
              <a:rPr lang="en-US" smtClean="0"/>
              <a:pPr/>
              <a:t>11</a:t>
            </a:fld>
            <a:endParaRPr lang="en-US"/>
          </a:p>
        </p:txBody>
      </p:sp>
      <p:sp>
        <p:nvSpPr>
          <p:cNvPr id="6" name="Footer Placeholder 5"/>
          <p:cNvSpPr>
            <a:spLocks noGrp="1"/>
          </p:cNvSpPr>
          <p:nvPr>
            <p:ph type="ftr" sz="quarter" idx="11"/>
          </p:nvPr>
        </p:nvSpPr>
        <p:spPr>
          <a:xfrm>
            <a:off x="1828800" y="6492875"/>
            <a:ext cx="2350681" cy="365125"/>
          </a:xfrm>
        </p:spPr>
        <p:txBody>
          <a:bodyPr/>
          <a:lstStyle/>
          <a:p>
            <a:r>
              <a:rPr lang="de-DE" dirty="0" smtClean="0"/>
              <a:t>STRAUSSNER, BRNO, OCT 30, 2013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953000"/>
          </a:xfrm>
        </p:spPr>
        <p:txBody>
          <a:bodyPr>
            <a:noAutofit/>
          </a:bodyPr>
          <a:lstStyle/>
          <a:p>
            <a:r>
              <a:rPr lang="en-US" sz="2400" b="1" dirty="0" smtClean="0">
                <a:solidFill>
                  <a:schemeClr val="bg1"/>
                </a:solidFill>
              </a:rPr>
              <a:t>Book Volumes</a:t>
            </a:r>
            <a:r>
              <a:rPr lang="en-US" sz="2400" b="1" dirty="0" smtClean="0"/>
              <a:t>:      </a:t>
            </a:r>
            <a:r>
              <a:rPr lang="en-US" sz="2400" dirty="0" smtClean="0"/>
              <a:t>Division of Libraries: </a:t>
            </a:r>
            <a:r>
              <a:rPr lang="en-US" sz="2400" dirty="0" smtClean="0">
                <a:solidFill>
                  <a:schemeClr val="bg1"/>
                </a:solidFill>
              </a:rPr>
              <a:t>4,494,666</a:t>
            </a:r>
          </a:p>
          <a:p>
            <a:r>
              <a:rPr lang="en-US" sz="2400" dirty="0" smtClean="0"/>
              <a:t>                                  All NYU Libraries: </a:t>
            </a:r>
            <a:r>
              <a:rPr lang="en-US" sz="2400" dirty="0" smtClean="0">
                <a:solidFill>
                  <a:schemeClr val="bg1"/>
                </a:solidFill>
              </a:rPr>
              <a:t>6,297,607</a:t>
            </a:r>
          </a:p>
          <a:p>
            <a:r>
              <a:rPr lang="en-US" sz="2400" b="1" dirty="0" smtClean="0">
                <a:solidFill>
                  <a:schemeClr val="bg1"/>
                </a:solidFill>
              </a:rPr>
              <a:t>Serial Subscriptions</a:t>
            </a:r>
            <a:r>
              <a:rPr lang="en-US" sz="2400" b="1" dirty="0" smtClean="0"/>
              <a:t>:</a:t>
            </a:r>
            <a:r>
              <a:rPr lang="en-US" sz="2400" dirty="0" smtClean="0"/>
              <a:t>   All Libraries: </a:t>
            </a:r>
            <a:r>
              <a:rPr lang="en-US" sz="2400" dirty="0" smtClean="0">
                <a:solidFill>
                  <a:schemeClr val="bg1"/>
                </a:solidFill>
              </a:rPr>
              <a:t>146,611</a:t>
            </a:r>
          </a:p>
          <a:p>
            <a:r>
              <a:rPr lang="en-US" sz="2400" b="1" dirty="0" smtClean="0">
                <a:solidFill>
                  <a:schemeClr val="bg1"/>
                </a:solidFill>
              </a:rPr>
              <a:t>Electronic Collections</a:t>
            </a:r>
            <a:r>
              <a:rPr lang="en-US" sz="2400" b="1" dirty="0" smtClean="0"/>
              <a:t>:</a:t>
            </a:r>
            <a:r>
              <a:rPr lang="en-US" sz="2400" dirty="0" smtClean="0"/>
              <a:t> </a:t>
            </a:r>
            <a:r>
              <a:rPr lang="en-US" sz="2400" dirty="0" smtClean="0">
                <a:solidFill>
                  <a:schemeClr val="bg1"/>
                </a:solidFill>
              </a:rPr>
              <a:t>&gt; 85,000 journal titles</a:t>
            </a:r>
            <a:r>
              <a:rPr lang="en-US" sz="2400" dirty="0" smtClean="0"/>
              <a:t> and e-book packages, </a:t>
            </a:r>
            <a:r>
              <a:rPr lang="en-US" sz="2400" dirty="0" smtClean="0">
                <a:solidFill>
                  <a:schemeClr val="bg1"/>
                </a:solidFill>
              </a:rPr>
              <a:t>915 databases</a:t>
            </a:r>
            <a:r>
              <a:rPr lang="en-US" sz="2400" dirty="0" smtClean="0"/>
              <a:t>, and</a:t>
            </a:r>
          </a:p>
          <a:p>
            <a:r>
              <a:rPr lang="en-US" sz="2400" dirty="0" smtClean="0">
                <a:solidFill>
                  <a:schemeClr val="bg1"/>
                </a:solidFill>
              </a:rPr>
              <a:t>&gt; 900,000 e-books</a:t>
            </a:r>
          </a:p>
          <a:p>
            <a:endParaRPr lang="en-US" sz="2400" dirty="0" smtClean="0"/>
          </a:p>
          <a:p>
            <a:r>
              <a:rPr lang="en-US" sz="2400" b="1" dirty="0" smtClean="0">
                <a:solidFill>
                  <a:schemeClr val="bg1"/>
                </a:solidFill>
              </a:rPr>
              <a:t>Annual Visits </a:t>
            </a:r>
            <a:r>
              <a:rPr lang="en-US" sz="2400" b="1" dirty="0" smtClean="0"/>
              <a:t>to </a:t>
            </a:r>
            <a:r>
              <a:rPr lang="en-US" sz="2400" b="1" dirty="0" err="1" smtClean="0"/>
              <a:t>Bobst</a:t>
            </a:r>
            <a:r>
              <a:rPr lang="en-US" sz="2400" b="1" dirty="0" smtClean="0"/>
              <a:t> Library:   </a:t>
            </a:r>
            <a:r>
              <a:rPr lang="en-US" sz="2400" dirty="0" smtClean="0">
                <a:solidFill>
                  <a:schemeClr val="bg1"/>
                </a:solidFill>
              </a:rPr>
              <a:t>2,339,853</a:t>
            </a:r>
            <a:r>
              <a:rPr lang="en-US" sz="2400" dirty="0" smtClean="0"/>
              <a:t> </a:t>
            </a:r>
            <a:r>
              <a:rPr lang="en-US" sz="2400" dirty="0" smtClean="0">
                <a:solidFill>
                  <a:schemeClr val="bg1"/>
                </a:solidFill>
              </a:rPr>
              <a:t>+</a:t>
            </a:r>
            <a:r>
              <a:rPr lang="en-US" sz="2400" dirty="0" smtClean="0"/>
              <a:t> </a:t>
            </a:r>
          </a:p>
          <a:p>
            <a:r>
              <a:rPr lang="en-US" sz="2400" dirty="0" smtClean="0"/>
              <a:t>                                   Guests:      </a:t>
            </a:r>
            <a:r>
              <a:rPr lang="en-US" sz="2400" dirty="0" smtClean="0">
                <a:solidFill>
                  <a:schemeClr val="bg1"/>
                </a:solidFill>
              </a:rPr>
              <a:t>869,000</a:t>
            </a:r>
          </a:p>
          <a:p>
            <a:endParaRPr lang="en-US" sz="2400" b="1" dirty="0" smtClean="0"/>
          </a:p>
          <a:p>
            <a:r>
              <a:rPr lang="en-US" sz="2400" b="1" dirty="0" smtClean="0">
                <a:solidFill>
                  <a:schemeClr val="bg1"/>
                </a:solidFill>
              </a:rPr>
              <a:t>E-Visits </a:t>
            </a:r>
            <a:r>
              <a:rPr lang="en-US" sz="2400" b="1" dirty="0" smtClean="0"/>
              <a:t>to  http://library.nyu.edu </a:t>
            </a:r>
            <a:r>
              <a:rPr lang="en-US" sz="2400" dirty="0" smtClean="0">
                <a:solidFill>
                  <a:schemeClr val="bg1"/>
                </a:solidFill>
              </a:rPr>
              <a:t>2,438,478</a:t>
            </a:r>
          </a:p>
        </p:txBody>
      </p:sp>
      <p:sp>
        <p:nvSpPr>
          <p:cNvPr id="3" name="Footer Placeholder 2"/>
          <p:cNvSpPr>
            <a:spLocks noGrp="1"/>
          </p:cNvSpPr>
          <p:nvPr>
            <p:ph type="ftr" sz="quarter" idx="11"/>
          </p:nvPr>
        </p:nvSpPr>
        <p:spPr/>
        <p:txBody>
          <a:bodyPr/>
          <a:lstStyle/>
          <a:p>
            <a:r>
              <a:rPr lang="de-DE" smtClean="0"/>
              <a:t>STRAUSSNER, BRNO, OCT 30, 2013 </a:t>
            </a:r>
            <a:endParaRPr lang="en-US"/>
          </a:p>
        </p:txBody>
      </p:sp>
      <p:sp>
        <p:nvSpPr>
          <p:cNvPr id="4" name="Slide Number Placeholder 3"/>
          <p:cNvSpPr>
            <a:spLocks noGrp="1"/>
          </p:cNvSpPr>
          <p:nvPr>
            <p:ph type="sldNum" sz="quarter" idx="12"/>
          </p:nvPr>
        </p:nvSpPr>
        <p:spPr/>
        <p:txBody>
          <a:bodyPr/>
          <a:lstStyle/>
          <a:p>
            <a:fld id="{32638A80-0D17-4FF8-9FD2-B16FE51C1756}" type="slidenum">
              <a:rPr lang="en-US" smtClean="0"/>
              <a:pPr/>
              <a:t>12</a:t>
            </a:fld>
            <a:endParaRPr lang="en-US"/>
          </a:p>
        </p:txBody>
      </p:sp>
      <p:sp>
        <p:nvSpPr>
          <p:cNvPr id="5" name="Title 4"/>
          <p:cNvSpPr>
            <a:spLocks noGrp="1"/>
          </p:cNvSpPr>
          <p:nvPr>
            <p:ph type="title"/>
          </p:nvPr>
        </p:nvSpPr>
        <p:spPr>
          <a:xfrm>
            <a:off x="457200" y="274638"/>
            <a:ext cx="8229600" cy="944562"/>
          </a:xfrm>
        </p:spPr>
        <p:txBody>
          <a:bodyPr>
            <a:normAutofit fontScale="90000"/>
          </a:bodyPr>
          <a:lstStyle/>
          <a:p>
            <a:pPr algn="ctr"/>
            <a:r>
              <a:rPr lang="en-US" sz="4400" dirty="0" smtClean="0">
                <a:latin typeface="Arial Black" pitchFamily="34" charset="0"/>
              </a:rPr>
              <a:t/>
            </a:r>
            <a:br>
              <a:rPr lang="en-US" sz="4400" dirty="0" smtClean="0">
                <a:latin typeface="Arial Black" pitchFamily="34" charset="0"/>
              </a:rPr>
            </a:br>
            <a:r>
              <a:rPr lang="en-US" sz="4400" dirty="0" smtClean="0">
                <a:solidFill>
                  <a:schemeClr val="bg1"/>
                </a:solidFill>
                <a:latin typeface="Arial Black" pitchFamily="34" charset="0"/>
              </a:rPr>
              <a:t>NYU LIBRARY HOLDINGS</a:t>
            </a:r>
            <a:r>
              <a:rPr lang="en-US" sz="4400" dirty="0" smtClean="0">
                <a:latin typeface="Arial Black" pitchFamily="34" charset="0"/>
              </a:rPr>
              <a:t/>
            </a:r>
            <a:br>
              <a:rPr lang="en-US" sz="4400" dirty="0" smtClean="0">
                <a:latin typeface="Arial Black" pitchFamily="34" charset="0"/>
              </a:rPr>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icture1.jpg"/>
          <p:cNvPicPr>
            <a:picLocks noGrp="1" noChangeAspect="1"/>
          </p:cNvPicPr>
          <p:nvPr>
            <p:ph idx="1"/>
          </p:nvPr>
        </p:nvPicPr>
        <p:blipFill>
          <a:blip r:embed="rId2" cstate="print"/>
          <a:stretch>
            <a:fillRect/>
          </a:stretch>
        </p:blipFill>
        <p:spPr>
          <a:xfrm>
            <a:off x="1172679" y="1481138"/>
            <a:ext cx="6798641" cy="4525962"/>
          </a:xfrm>
        </p:spPr>
      </p:pic>
      <p:sp>
        <p:nvSpPr>
          <p:cNvPr id="3" name="Footer Placeholder 2"/>
          <p:cNvSpPr>
            <a:spLocks noGrp="1"/>
          </p:cNvSpPr>
          <p:nvPr>
            <p:ph type="ftr" sz="quarter" idx="11"/>
          </p:nvPr>
        </p:nvSpPr>
        <p:spPr/>
        <p:txBody>
          <a:bodyPr/>
          <a:lstStyle/>
          <a:p>
            <a:r>
              <a:rPr lang="de-DE" smtClean="0"/>
              <a:t>STRAUSSNER, BRNO, OCT 30, 2013 </a:t>
            </a:r>
            <a:endParaRPr lang="en-US"/>
          </a:p>
        </p:txBody>
      </p:sp>
      <p:sp>
        <p:nvSpPr>
          <p:cNvPr id="4" name="Slide Number Placeholder 3"/>
          <p:cNvSpPr>
            <a:spLocks noGrp="1"/>
          </p:cNvSpPr>
          <p:nvPr>
            <p:ph type="sldNum" sz="quarter" idx="12"/>
          </p:nvPr>
        </p:nvSpPr>
        <p:spPr/>
        <p:txBody>
          <a:bodyPr/>
          <a:lstStyle/>
          <a:p>
            <a:fld id="{32638A80-0D17-4FF8-9FD2-B16FE51C1756}" type="slidenum">
              <a:rPr lang="en-US" smtClean="0"/>
              <a:pPr/>
              <a:t>13</a:t>
            </a:fld>
            <a:endParaRPr lang="en-US"/>
          </a:p>
        </p:txBody>
      </p:sp>
      <p:sp>
        <p:nvSpPr>
          <p:cNvPr id="5" name="Title 4"/>
          <p:cNvSpPr>
            <a:spLocks noGrp="1"/>
          </p:cNvSpPr>
          <p:nvPr>
            <p:ph type="title"/>
          </p:nvPr>
        </p:nvSpPr>
        <p:spPr/>
        <p:txBody>
          <a:bodyPr>
            <a:normAutofit fontScale="90000"/>
          </a:bodyPr>
          <a:lstStyle/>
          <a:p>
            <a:pPr algn="ctr"/>
            <a:r>
              <a:rPr lang="en-US" sz="4400" dirty="0" smtClean="0">
                <a:latin typeface="Arial Black" pitchFamily="34" charset="0"/>
              </a:rPr>
              <a:t>NYU Library and Students</a:t>
            </a:r>
            <a:br>
              <a:rPr lang="en-US" sz="4400" dirty="0" smtClean="0">
                <a:latin typeface="Arial Black" pitchFamily="34" charset="0"/>
              </a:rPr>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latin typeface="Arial Black" pitchFamily="34" charset="0"/>
              </a:rPr>
              <a:t>Creating spaces to meet the needs of users at varying stages of education:</a:t>
            </a:r>
          </a:p>
          <a:p>
            <a:pPr lvl="1">
              <a:buFont typeface="Courier New" pitchFamily="49" charset="0"/>
              <a:buChar char="o"/>
            </a:pPr>
            <a:r>
              <a:rPr lang="en-US" sz="3600" dirty="0" smtClean="0">
                <a:latin typeface="Arial Black" pitchFamily="34" charset="0"/>
              </a:rPr>
              <a:t>High tech needs, </a:t>
            </a:r>
          </a:p>
          <a:p>
            <a:pPr lvl="1"/>
            <a:r>
              <a:rPr lang="en-US" sz="3600" dirty="0" smtClean="0">
                <a:latin typeface="Arial Black" pitchFamily="34" charset="0"/>
              </a:rPr>
              <a:t>Quiet study, </a:t>
            </a:r>
          </a:p>
          <a:p>
            <a:pPr lvl="1"/>
            <a:r>
              <a:rPr lang="en-US" sz="3600" dirty="0" smtClean="0">
                <a:latin typeface="Arial Black" pitchFamily="34" charset="0"/>
              </a:rPr>
              <a:t>Group/collaborative work </a:t>
            </a:r>
          </a:p>
          <a:p>
            <a:pPr lvl="1"/>
            <a:r>
              <a:rPr lang="en-US" sz="3600" dirty="0" smtClean="0">
                <a:latin typeface="Arial Black" pitchFamily="34" charset="0"/>
              </a:rPr>
              <a:t>Consultation with experts, </a:t>
            </a:r>
          </a:p>
          <a:p>
            <a:pPr lvl="1"/>
            <a:r>
              <a:rPr lang="en-US" sz="3600" dirty="0" smtClean="0">
                <a:latin typeface="Arial Black" pitchFamily="34" charset="0"/>
              </a:rPr>
              <a:t>Doctoral studies need  </a:t>
            </a:r>
          </a:p>
          <a:p>
            <a:endParaRPr lang="en-US" dirty="0"/>
          </a:p>
        </p:txBody>
      </p:sp>
      <p:sp>
        <p:nvSpPr>
          <p:cNvPr id="2" name="Title 1"/>
          <p:cNvSpPr>
            <a:spLocks noGrp="1"/>
          </p:cNvSpPr>
          <p:nvPr>
            <p:ph type="title"/>
          </p:nvPr>
        </p:nvSpPr>
        <p:spPr/>
        <p:txBody>
          <a:bodyPr/>
          <a:lstStyle/>
          <a:p>
            <a:pPr algn="ctr"/>
            <a:r>
              <a:rPr lang="en-US" dirty="0" smtClean="0">
                <a:solidFill>
                  <a:schemeClr val="bg1"/>
                </a:solidFill>
                <a:effectLst/>
                <a:latin typeface="Arial Black" pitchFamily="34" charset="0"/>
              </a:rPr>
              <a:t>SPACE AS SERVICE</a:t>
            </a:r>
            <a:endParaRPr lang="en-US" dirty="0">
              <a:solidFill>
                <a:schemeClr val="bg1"/>
              </a:solidFill>
              <a:effectLst/>
              <a:latin typeface="Arial Black" pitchFamily="34" charset="0"/>
            </a:endParaRPr>
          </a:p>
        </p:txBody>
      </p:sp>
      <p:sp>
        <p:nvSpPr>
          <p:cNvPr id="4" name="Slide Number Placeholder 3"/>
          <p:cNvSpPr>
            <a:spLocks noGrp="1"/>
          </p:cNvSpPr>
          <p:nvPr>
            <p:ph type="sldNum" sz="quarter" idx="12"/>
          </p:nvPr>
        </p:nvSpPr>
        <p:spPr/>
        <p:txBody>
          <a:bodyPr/>
          <a:lstStyle/>
          <a:p>
            <a:fld id="{32638A80-0D17-4FF8-9FD2-B16FE51C1756}" type="slidenum">
              <a:rPr lang="en-US" smtClean="0"/>
              <a:pPr/>
              <a:t>14</a:t>
            </a:fld>
            <a:endParaRPr lang="en-US"/>
          </a:p>
        </p:txBody>
      </p:sp>
      <p:sp>
        <p:nvSpPr>
          <p:cNvPr id="5" name="Footer Placeholder 4"/>
          <p:cNvSpPr>
            <a:spLocks noGrp="1"/>
          </p:cNvSpPr>
          <p:nvPr>
            <p:ph type="ftr" sz="quarter" idx="11"/>
          </p:nvPr>
        </p:nvSpPr>
        <p:spPr/>
        <p:txBody>
          <a:bodyPr/>
          <a:lstStyle/>
          <a:p>
            <a:r>
              <a:rPr lang="de-DE" smtClean="0"/>
              <a:t>STRAUSSNER, BRNO, OCT 30, 2013 </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cture2.jpg"/>
          <p:cNvPicPr>
            <a:picLocks noGrp="1" noChangeAspect="1"/>
          </p:cNvPicPr>
          <p:nvPr>
            <p:ph idx="1"/>
          </p:nvPr>
        </p:nvPicPr>
        <p:blipFill>
          <a:blip r:embed="rId2" cstate="print"/>
          <a:stretch>
            <a:fillRect/>
          </a:stretch>
        </p:blipFill>
        <p:spPr>
          <a:xfrm>
            <a:off x="1905000" y="381000"/>
            <a:ext cx="6030682" cy="5626100"/>
          </a:xfrm>
        </p:spPr>
      </p:pic>
      <p:sp>
        <p:nvSpPr>
          <p:cNvPr id="3" name="Footer Placeholder 2"/>
          <p:cNvSpPr>
            <a:spLocks noGrp="1"/>
          </p:cNvSpPr>
          <p:nvPr>
            <p:ph type="ftr" sz="quarter" idx="11"/>
          </p:nvPr>
        </p:nvSpPr>
        <p:spPr/>
        <p:txBody>
          <a:bodyPr/>
          <a:lstStyle/>
          <a:p>
            <a:r>
              <a:rPr lang="de-DE" smtClean="0"/>
              <a:t>STRAUSSNER, BRNO, OCT 30, 2013 </a:t>
            </a:r>
            <a:endParaRPr lang="en-US"/>
          </a:p>
        </p:txBody>
      </p:sp>
      <p:sp>
        <p:nvSpPr>
          <p:cNvPr id="4" name="Slide Number Placeholder 3"/>
          <p:cNvSpPr>
            <a:spLocks noGrp="1"/>
          </p:cNvSpPr>
          <p:nvPr>
            <p:ph type="sldNum" sz="quarter" idx="12"/>
          </p:nvPr>
        </p:nvSpPr>
        <p:spPr/>
        <p:txBody>
          <a:bodyPr/>
          <a:lstStyle/>
          <a:p>
            <a:fld id="{32638A80-0D17-4FF8-9FD2-B16FE51C1756}"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normAutofit fontScale="90000"/>
          </a:bodyPr>
          <a:lstStyle/>
          <a:p>
            <a:pPr algn="ctr"/>
            <a:r>
              <a:rPr lang="en-US" dirty="0" smtClean="0">
                <a:latin typeface="Arial Black" pitchFamily="34" charset="0"/>
              </a:rPr>
              <a:t>MEETING HIGH TECH NEEDS</a:t>
            </a:r>
            <a:endParaRPr lang="en-US" dirty="0">
              <a:latin typeface="Arial Black" pitchFamily="34" charset="0"/>
            </a:endParaRPr>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HMAmQMBIgACEQEDEQH/xAAcAAABBAMBAAAAAAAAAAAAAAAGAgMEBQABBwj/xABAEAACAQMDAQUFBgQDBwUAAAABAgMABBEFEiExBhNBUWEicYGRoQcUIzKxwRVCUtEzkuEkU1Rik9LwFkNygsL/xAAZAQADAQEBAAAAAAAAAAAAAAABAgMEAAX/xAAkEQADAAICAgICAwEAAAAAAAAAAQIDERIhMUETUQQjFCIyYf/aAAwDAQACEQMRAD8Aeihhmj328yup6MpDA/EVpraVfDd7q581ld2L74++hb+tCV+oqfbdo9YtMb5lnTylQH6jBoPFoCyJhfgjg8VmKp7XtnE4C31iw9YiGHyOKtLfVtGvMd1dpEx/lkOw/XrSOB1Q6KWppxrR8bo2DL1pKpsb8YMoFLxG5CgRTig4J6D1rO9gX/DU/Gtmct4D9aHEKrYsVumw+TknJPJNOIcml0MKArGFOKKyQUHPQUxnHlSGFPYpBFScjpjJFINPFaQVpGMNYrWKWRSTSnCTScUomk59aAAUP8fs/wA8UzL7w+f3qNLqBUBNRsACeR3sbRk/Oi2fUdQEVtJYxQwq0WcEAsDuYYy3uqHqEBuLW3uL9juDy7myHIXCZAyfP1r29nl6BoHSphjbNBnxUgilSxaZJGYrZJmcc945wD8Ke1e009oY209ZeX2u7gDJ9MdPrVj2R7PQX180V1JLt7hnyjAEHjzFJy5IfWmDsV1cWUgFncyw4AAEbED5dKuLXtVq8CgyrFcoOveLtJ+I4+lQdVtls9UuLeNmIikZAxxkgMQP0pAVjG43ZwOPSk6G2woj7Vac8zxXltNbsjFS6jcODjw5+lWlrcWF6M2N9FJ/yk4Py6/SgCeQSXlyzIMvM7nHqxP71kkcSxe2DkyDHyNByhlTR0gwSp+ZD7xS7flqAbHUb+0XNrqEyADhGO8e7B6UVaDq2qaheNavZQTyIobfGSpOSAPPPLChwG5ovkHtVucYPFNd+i7+/hntin5u9TI6+Yz5Gn5Y5WOVVWHTKnNLUjTQwqPjl+fRa2rFQRwcjHtDNbw204IHvFN7gc1Kp6KKjTOwBAPB9Kaatkls4yf0pl2AqDRVMSx5NNHcTgAk+gpQc7uDTBds8E0jQR4wzY/w2+NJ7mb+g/MU07eyMmm6UDLcWPYudPY1DVofRtpA+lMzaX2eeM20Pa2WNWye7mtifL3eQqgvJpLWwE8jsEcsFIwc4YA1VajdH7ol7blWxliXHJ6cV6ySZ5zphQ3ZWyKbLftTpci7twEsZTn609YaffaEZrqyu9Gv9kLAxxXXtFcckDFc9u9Ta8eBUgijUyBTjODkgc1J7LXccXaK7hJTDRzRRbCSPPAPuBot6QUm2SdQb75qEtyybDMxkK5zjJJxn40lYgI2wOah6ndNbTp3UbSuy5AUdAOpqxEbontmM5UH8NicehyAQaVUn0NwrXL0Nfc1jv5QWIUTsjEjwDY/atzpGExJKFPeDAJxnr/pTUc7PLIWYZLlj781ImlbYEQqVZ8ngHpn+9HQEzfd2hs17veZiW3nIxjwx9aLvs1OzX5NnRkT4/ipQjHZq4wqRg88twB6kgZAoj7Fu2m6tJMqjIjGQCSOGU8ZA8qCaT4hcvi69HR76NWsbmP/AHkzcfCQ/tVBqtilxdrZyNIiyOilon2sOfA1fzyBkA29bhyT/wDST+9UXaaaW01NXhRi6MHGE3DjnBFG+tAh7b0QYNNvrbLtqMtzBgju7iNXIxj+YYPnUKPUbedJ3hgmPdOUfGMZ8fGgi41C6Gr2l3G7pI1xGAI5W9oluQc+Bow0R3/ht2zwQrGWmbejc5Cg8jH70kOck70NlmsVa2Rk1vTJlDRXMTZGdrHY3ybFJbWbDJ/2iP8A6i/3rnt2kffCPvEBA6EjmlCPug5zkBsDmkrHI6yMPk1eyIlZZkIjjLsdw4AqKdf00c9/Fx/zihqyjzpmpSqcs1mVIA6EyIv71QGNz7IU5PHFT+JMpzZ0iXWrWOKJu/j2yJvXnqMkZ+hpj/1Da/79PmaFNWQwxadGy+0tjF9cn96gb1/ob/NSrAmB5GdTks4Yogqd6GySVSQjPPPNVl7p1tJazQPIULgqJGfLe7BqS3diILHE5k8sAfvUNWmkyv3aNSPEuP7VtnkZWpBu90uPT4pJxdwzsgwiL1BPj18KGdOuJba6WeMkMrbhz4ijbtDBNJZN3Fqm7IJEWcn5ihF9I1C3kH+zMyhRIWHQAjJ+X7UtdlI6Cl9W0gXcLyysZAhIl7sjaWA9hj44+VXfZqKz12C8lmdnaIqFCErjJxnPjkYrlpc7z69a6J9mL7rXVB4bof1NSnGlfIreR/G5J1ppZuZpTGne7k2hVTJGcf2q27V2El5fQm3hYqm/d3Uef52x0rSWdv3cMsUr5ZmxhiQCDgj55q0u7yS3aYR3MsO8Sfkbrh36/OtDWkZZe6BgxwWUr25BeYpn/ECkAjwH71O7H2oVlEjAvswR4dRQ/LbvBqcj7nZpAj7nPtP7Iyc+ecnH6UQ9mNRh0/Wke4ZRC9uVXvhkK24ZJz8KyRX7ds23P6nKC8XKnX0gM6DcrhYt4yWDHPs9ehHPrUztBb5vHdY43cEEb+lAcElun2hR6ulw0qyIrCGOMszR44IHTnr4daue1/bK0gUXEUEhzEZDDP8AhujH8oI556/TmrXklefsjGKvX0ci1m9B1K5gigWGGKVoyqsWDbTjOT7q6F9mfaK51b71YXrd61vGrxSnliucEHzxxzXKX3t7TOGZjlif5j4n9asuzyXE14PubrGyspd5Jlj2jd15Iz8M1Okkuik7b1R3G+u7G0Uy6hLBDExCB5GCAnBOOfHioJuNOurqW1t+7kliiWR8KMbWztOfHODQxfvp+t6vcQTs1zOuCouZAINoX+VQ35uSc++q2C7uLG9kvGu7e1aaZUkt1jdiyL7CAFvADocY8fGs7SfXssl7It9Kn3XX1i4KtGuAMDmXP/5qgsI+9ug0jHbGQeMdc8UY9o9Lc6NL9yt1E1xPEHVeCSNzEkmhqLQtbt1cCwlwysBIgDgnacdD54p5pOemK50Se1MB/jQtkHEcEEa5I8I1/cmiP+CaZ/wMP/TNWsthIby8uZINsazHu5gqhgVwBgnnwrXeTf8AFXn+ZP8AtqdZPQJjfZBnugsJhjXu9355WkBC8+hzQj24JlsrOQRq0KSFe8wfaJGfEeldkSzs7ZC9vYWtuF5LdT64OKCPtLurLVNEmtYLlfvFlNHL7WQmCGHB5HQ/p6VrWTl0jOsPF8mzki7RkqEH0/enop33qQdpAIBHkQQfoTWR2hZgi7HPo/J88Ct/crqMAm2mXecIrIQze4eNFjoZP5uaM/s8nkjj1UQSorYgbDoWzhmHHPHJFU9hoFw5El4ncqIiwikBUu3OB4Y6dSaI+wlhNd6nqFparDEFjUyqpDcBuDlcg+PjS/LM9/Qzxto6n2V7O6WnZ6wku1WRljILO5AJzyevj1pzRb3TbZ7hbva8pc92qoXf87ngD3iqa82aRBELmBG/DyrvukV+Rxs5x1Hh86Tpva3VDN92sdIDjopSBY06Z8G5GD1xTr8mKWyX8evsAvtJMcvam5AgaKEfiRh1Ksu4An1HOSKrLSS5uNNeG0lRXlYgJK6KpG0AnczDzHgc+HIo77VdjL3XtRutTlvYI7m4iGIApKIwVQFLDPHByQK57r3ZnUtJjZr8RJHGCMrIGDe4HB+OKzLJiyU5lmrjcLbDnRLS502zsjfwWV2qsMJZQNL7OBncwIG44Pn4cVB7b6C40S91ifTp7VA0awxNcJ+HufH5QOnPnn9gSymMdmjQSSo4J9qOQr4+lPX+uajNZPY3V3LNC0iHEjk9D0pvipNMT5U00VEnsnAq77MXGnW8t1/GIzLDIgVUCbstn6e+qaQAmrns9otzrk0lraAjCgu/ggORk0+RpT2LG99CbfW0sbgvpNt3EQYMCX3M2PPORz6CrjUILvUL+S0tQ8hV8FnO4oHwd2c5OGGfIYpvUOwOrWEypH3VzCzYWVG2/MHp411nS4Y47aLvoIu/C4Z1Xr6ZrNeaF/aCqin1QvSlYWcPertmCASAOSu7xxnwqUQM/lBp0FAvAxTTEZrE3ssQ7uBmJZU3cY4xmq37vc/0N/kFXe6k7x5U/Ng1oG5dagRmD3srkPuA2qgHvODkZ49aDu0M9uZ5I7QSWloVUkb2J3fP6dOKKL+OKFJIblkupXKlzGwdohkfmG3A+BNQ37PWt0puIGO3YxiKnaHHgDnx4xzitCy8GB41aAm2083lyZIJpZGXkyYIKjIBJYZPT4mijsppT3eqw20FncTxIhZnki4L/wBRPTyxk8D1yStzZaNpwkntJZcTiIBQuQMEnGM9Dx60TaHfamkMc4t4rWGULt7qTLEHoTjjHI4oZcra0/DGx415XbImqfZ//ELuTU2m3KMB0Xu5QpXz/cc1N7KaVD2Yu7i8aW5bvVAlVIQFIHQBV56mp+va9BYZa8vfw1G72n9kdP8AT51UW/a6DUtNv7jSp0DWsTPtZSWbAODzxg4NZqWatRHcj/r03fkJdWuItRhXvbSdEQ7kk73uiPPkkHnyofl7S6Xo5lBdZpnbIitxuI4wAW+Z6eNci1XtPrGrkm7vZAh/9uNtq/6/GoFk8izARu65B4ViKsvwHx/s9f8AF4JL8iZ6lHRNY7c6rdOY7YxWER8hvl+Xh8am2OlzyabBqF2jXcjQ96jcbwTkjB9QQDz4DyrncYKscV0Psxp8F12XgRZ7hYrkbpEEzDD5w2CDwMjpV5xxhXSEq6yspNa0e2tmd7piu85URKQeOvv+NBupBe/QRFmXOQSOT766ZedjIpF/BuLge+Utj50Oaj2U1SzcTQRm62nP4Yy3y8arGVP2SqGvQJN+ajP7ON63l3IjlGWOPkepb6UFk7fzAjaMHPpXXuw/ZJ7DTzc3bo810EcBM4VcZXnz5PhS/kUlHYcX+git1S5fvZOX8/KrGNABTdtZrF4VLCV5prbGmJ6U2afaPyNNPG1cKMkUjB/qp3aQKTg+Qo7OOKxvqD6gu21kn2v7KrGcZB4bpxj16UdxpJb2ktzbzQWl46hpYp2ZwTj+ZMAg9Ocj41U3faqJIljsJIIo+mEOWx6eJ+lD1/fNqrjeJFjByxbq/ln4frWtVWRf2nSEeo/yy6jNrdaQl0sYS6EnevcSksgKnLcflwcc++pM/aCTUYXPfo0aPhe7ztyFzx59aD73V7q1sjpsUwMUgbvFC84brzVb95uYolht2IQ+0R69K0LDDaqiLy2tpDUdxJM0y3YkeaYBe8cklec+NGHZ611C0sLm3ea3NtNA688MpIOOfLJoc0ffLcPJcYbacdPGieIs0bKvQilzZHL0jona2wFkhaJzG+NynBwc/WpFgALge6iWXRPvOQ0YY+nBpFr2RvmuV7tlWPxLdR8utd/Ihrs74mvBWMGfCRKWkbgDzo6+y25k+7X2lTg7oHEqg87Q3BHzGfjUvR+zVrYgHb3kvi7dfh5USafBHazCRY1PTd7IyR5f+Gs9Z01xRWcbXZIaIDpxVdqmoWWjxxzX8xjWR9ikIWyevhV+lza7JFMVxlgwztTIBDDwPqvyqPcpYXcZimslnjYe2s0asD+Twzjwf5j4KlO+6Dyf0eeNQeN7m5eL/CeRymf6Sxx9K9C9n7tZdE09pE2MbaPcM5wdo4qsHZfs0rxsNEhJVce3Em3kxk5APJwHAJ5G75XNutvBEY44JAgjCRqFXC+yR1JyecHNWz3GRJJk8ac96Jqsp6MK3VVeQTz2dxFEpVniKoXbxPQnr+tVz2evIGW3vQVUERsz8r/8uOf29awzuvK0a5iX5rQTGkEUNTWfaISSdzdr3e0BN0pySMdfZ48c49KJBOoC7434UAgIpyc8nr4jj0qijYuSVHh7G2ApG2nJJUZGUQlemDjp+Xx94f5j4NZ9aWp17Jp7PNisVOVJGORiry35hjY/mKgn9Kysr08vozyQ9QjRZCVXBKEml2qgouRWqyhXg6PJbWiLx7Iq9tUXKjFZWVhyeS5b2qLgcVaW6gKTjmt1lTHRYRAYBx4VLVRuIx5VlZSBH0UeVbCjyHX9q1WVwBPiRT20d2eKysoI4x0UcgVplGcc4PrWVlPtg0aKjy8aSwAPHGc1qsobZ2hL9fdSc1lZQb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s://lh3.googleusercontent.com/-cnUR8sLjVow/UKsHbOcvxuI/AAAAAAAAAFE/Y_4bFzsc7X4/s512/GIS%2520Day%25202012-35.jpg"/>
          <p:cNvPicPr>
            <a:picLocks noChangeAspect="1" noChangeArrowheads="1"/>
          </p:cNvPicPr>
          <p:nvPr/>
        </p:nvPicPr>
        <p:blipFill>
          <a:blip r:embed="rId2" cstate="print"/>
          <a:srcRect/>
          <a:stretch>
            <a:fillRect/>
          </a:stretch>
        </p:blipFill>
        <p:spPr bwMode="auto">
          <a:xfrm>
            <a:off x="381000" y="1258389"/>
            <a:ext cx="8458200" cy="4913811"/>
          </a:xfrm>
          <a:prstGeom prst="rect">
            <a:avLst/>
          </a:prstGeom>
          <a:noFill/>
        </p:spPr>
      </p:pic>
      <p:sp>
        <p:nvSpPr>
          <p:cNvPr id="6" name="Slide Number Placeholder 5"/>
          <p:cNvSpPr>
            <a:spLocks noGrp="1"/>
          </p:cNvSpPr>
          <p:nvPr>
            <p:ph type="sldNum" sz="quarter" idx="12"/>
          </p:nvPr>
        </p:nvSpPr>
        <p:spPr/>
        <p:txBody>
          <a:bodyPr/>
          <a:lstStyle/>
          <a:p>
            <a:fld id="{32638A80-0D17-4FF8-9FD2-B16FE51C1756}" type="slidenum">
              <a:rPr lang="en-US" smtClean="0"/>
              <a:pPr/>
              <a:t>16</a:t>
            </a:fld>
            <a:endParaRPr lang="en-US"/>
          </a:p>
        </p:txBody>
      </p:sp>
      <p:sp>
        <p:nvSpPr>
          <p:cNvPr id="7" name="Footer Placeholder 6"/>
          <p:cNvSpPr>
            <a:spLocks noGrp="1"/>
          </p:cNvSpPr>
          <p:nvPr>
            <p:ph type="ftr" sz="quarter" idx="11"/>
          </p:nvPr>
        </p:nvSpPr>
        <p:spPr/>
        <p:txBody>
          <a:bodyPr/>
          <a:lstStyle/>
          <a:p>
            <a:r>
              <a:rPr lang="de-DE" smtClean="0"/>
              <a:t>STRAUSSNER, BRNO, OCT 30, 2013 </a:t>
            </a:r>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descr="lowtech_group.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1"/>
          <p:cNvSpPr>
            <a:spLocks noGrp="1"/>
          </p:cNvSpPr>
          <p:nvPr>
            <p:ph type="title"/>
          </p:nvPr>
        </p:nvSpPr>
        <p:spPr bwMode="auto">
          <a:xfrm>
            <a:off x="457200" y="5916613"/>
            <a:ext cx="8220075" cy="74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n-US">
                <a:solidFill>
                  <a:srgbClr val="41B3DC"/>
                </a:solidFill>
                <a:latin typeface="Georgia" charset="0"/>
                <a:ea typeface="ＭＳ Ｐゴシック" charset="0"/>
                <a:cs typeface="Georgia" charset="0"/>
              </a:rPr>
              <a:t>Low-tech informal group work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gradonly_seclude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1"/>
          <p:cNvSpPr>
            <a:spLocks noGrp="1"/>
          </p:cNvSpPr>
          <p:nvPr>
            <p:ph type="title"/>
          </p:nvPr>
        </p:nvSpPr>
        <p:spPr bwMode="auto">
          <a:xfrm>
            <a:off x="457200" y="5916613"/>
            <a:ext cx="3941763" cy="74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solidFill>
                  <a:srgbClr val="41B3DC"/>
                </a:solidFill>
                <a:latin typeface="Georgia" charset="0"/>
                <a:ea typeface="ＭＳ Ｐゴシック" charset="0"/>
                <a:cs typeface="Georgia" charset="0"/>
              </a:rPr>
              <a:t>Grad-only</a:t>
            </a:r>
          </a:p>
        </p:txBody>
      </p:sp>
      <p:sp>
        <p:nvSpPr>
          <p:cNvPr id="39940" name="Title 1"/>
          <p:cNvSpPr txBox="1">
            <a:spLocks/>
          </p:cNvSpPr>
          <p:nvPr/>
        </p:nvSpPr>
        <p:spPr bwMode="auto">
          <a:xfrm>
            <a:off x="4711700" y="5916613"/>
            <a:ext cx="39401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solidFill>
                  <a:srgbClr val="41B3DC"/>
                </a:solidFill>
                <a:latin typeface="Georgia" charset="0"/>
              </a:rPr>
              <a:t>Secluded</a:t>
            </a:r>
            <a:endParaRPr lang="en-US" sz="4400">
              <a:solidFill>
                <a:srgbClr val="41B3DC"/>
              </a:solidFill>
              <a:latin typeface="Georgia" charset="0"/>
              <a:cs typeface="Georgia"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desk_spac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105400"/>
          </a:xfrm>
        </p:spPr>
        <p:txBody>
          <a:bodyPr>
            <a:normAutofit fontScale="92500" lnSpcReduction="10000"/>
          </a:bodyPr>
          <a:lstStyle/>
          <a:p>
            <a:endParaRPr lang="en-US" sz="3600" dirty="0" smtClean="0">
              <a:latin typeface="Arial Black" pitchFamily="34" charset="0"/>
            </a:endParaRPr>
          </a:p>
          <a:p>
            <a:r>
              <a:rPr lang="en-US" sz="3600" dirty="0" smtClean="0">
                <a:latin typeface="Arial Black" pitchFamily="34" charset="0"/>
              </a:rPr>
              <a:t>The Importance of Libraries – 	my 	story</a:t>
            </a:r>
          </a:p>
          <a:p>
            <a:r>
              <a:rPr lang="en-US" sz="3600" dirty="0" smtClean="0">
                <a:latin typeface="Arial Black" pitchFamily="34" charset="0"/>
              </a:rPr>
              <a:t>NYU and the NYU Library System</a:t>
            </a:r>
          </a:p>
          <a:p>
            <a:r>
              <a:rPr lang="en-US" sz="3600" dirty="0" smtClean="0">
                <a:latin typeface="Arial Black" pitchFamily="34" charset="0"/>
              </a:rPr>
              <a:t>NYU Library and Students</a:t>
            </a:r>
          </a:p>
          <a:p>
            <a:r>
              <a:rPr lang="en-US" sz="3600" dirty="0" smtClean="0">
                <a:latin typeface="Arial Black" pitchFamily="34" charset="0"/>
              </a:rPr>
              <a:t>NYU Library and Faculty</a:t>
            </a:r>
          </a:p>
          <a:p>
            <a:r>
              <a:rPr lang="en-US" sz="3600" dirty="0" smtClean="0">
                <a:latin typeface="Arial Black" pitchFamily="34" charset="0"/>
              </a:rPr>
              <a:t>NYU Library and the 	Community</a:t>
            </a:r>
          </a:p>
          <a:p>
            <a:endParaRPr lang="en-US" sz="3600" dirty="0" smtClean="0">
              <a:latin typeface="Arial Black" pitchFamily="34" charset="0"/>
            </a:endParaRPr>
          </a:p>
          <a:p>
            <a:r>
              <a:rPr lang="en-US" sz="1800" dirty="0" smtClean="0">
                <a:latin typeface="Arial Black" pitchFamily="34" charset="0"/>
              </a:rPr>
              <a:t>Acknowledgement: </a:t>
            </a:r>
            <a:r>
              <a:rPr lang="en-US" sz="1800" dirty="0" smtClean="0">
                <a:solidFill>
                  <a:schemeClr val="bg1"/>
                </a:solidFill>
                <a:latin typeface="Arial Black" pitchFamily="34" charset="0"/>
              </a:rPr>
              <a:t>Lucinda Covert-Vail, MLS, MS </a:t>
            </a:r>
            <a:r>
              <a:rPr lang="en-US" sz="1800" dirty="0" smtClean="0">
                <a:latin typeface="Arial Black" pitchFamily="34" charset="0"/>
              </a:rPr>
              <a:t>Associate Dean &amp; Director of Public Services, NYU Libraries </a:t>
            </a:r>
            <a:endParaRPr lang="en-US" sz="1800" dirty="0">
              <a:latin typeface="Arial Black" pitchFamily="34" charset="0"/>
            </a:endParaRPr>
          </a:p>
        </p:txBody>
      </p:sp>
      <p:sp>
        <p:nvSpPr>
          <p:cNvPr id="4" name="Title 3"/>
          <p:cNvSpPr>
            <a:spLocks noGrp="1"/>
          </p:cNvSpPr>
          <p:nvPr>
            <p:ph type="title"/>
          </p:nvPr>
        </p:nvSpPr>
        <p:spPr>
          <a:xfrm>
            <a:off x="457200" y="274638"/>
            <a:ext cx="8077200" cy="792162"/>
          </a:xfrm>
        </p:spPr>
        <p:txBody>
          <a:bodyPr>
            <a:normAutofit/>
          </a:bodyPr>
          <a:lstStyle/>
          <a:p>
            <a:pPr algn="ctr"/>
            <a:r>
              <a:rPr lang="en-US" dirty="0" smtClean="0">
                <a:solidFill>
                  <a:schemeClr val="bg1"/>
                </a:solidFill>
                <a:latin typeface="Arial Black" pitchFamily="34" charset="0"/>
              </a:rPr>
              <a:t>FOCUS OF PRESENTATION</a:t>
            </a:r>
            <a:endParaRPr lang="en-US" dirty="0">
              <a:solidFill>
                <a:schemeClr val="bg1"/>
              </a:solidFill>
              <a:latin typeface="Arial Black" pitchFamily="34" charset="0"/>
            </a:endParaRPr>
          </a:p>
        </p:txBody>
      </p:sp>
      <p:sp>
        <p:nvSpPr>
          <p:cNvPr id="5" name="Slide Number Placeholder 4"/>
          <p:cNvSpPr>
            <a:spLocks noGrp="1"/>
          </p:cNvSpPr>
          <p:nvPr>
            <p:ph type="sldNum" sz="quarter" idx="12"/>
          </p:nvPr>
        </p:nvSpPr>
        <p:spPr/>
        <p:txBody>
          <a:bodyPr/>
          <a:lstStyle/>
          <a:p>
            <a:fld id="{32638A80-0D17-4FF8-9FD2-B16FE51C1756}" type="slidenum">
              <a:rPr lang="en-US" smtClean="0"/>
              <a:pPr/>
              <a:t>2</a:t>
            </a:fld>
            <a:endParaRPr lang="en-US"/>
          </a:p>
        </p:txBody>
      </p:sp>
      <p:sp>
        <p:nvSpPr>
          <p:cNvPr id="6" name="Footer Placeholder 5"/>
          <p:cNvSpPr>
            <a:spLocks noGrp="1"/>
          </p:cNvSpPr>
          <p:nvPr>
            <p:ph type="ftr" sz="quarter" idx="11"/>
          </p:nvPr>
        </p:nvSpPr>
        <p:spPr/>
        <p:txBody>
          <a:bodyPr/>
          <a:lstStyle/>
          <a:p>
            <a:r>
              <a:rPr lang="de-DE" smtClean="0"/>
              <a:t>STRAUSSNER, BRNO, OCT 30, 2013 </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410200"/>
          </a:xfrm>
        </p:spPr>
        <p:txBody>
          <a:bodyPr>
            <a:noAutofit/>
          </a:bodyPr>
          <a:lstStyle/>
          <a:p>
            <a:r>
              <a:rPr lang="en-US" sz="2400" dirty="0" smtClean="0">
                <a:latin typeface="Arial Black" pitchFamily="34" charset="0"/>
              </a:rPr>
              <a:t>“We've moved from thinking about doctoral students…focusing solely on their research needs to…developing services, spaces and programming that cuts across the graduate student "lifecycle".  In other words, not just their academic needs, but grad students as teachers, as grant seekers, researchers, writers,  job seekers, etc.  </a:t>
            </a:r>
          </a:p>
          <a:p>
            <a:r>
              <a:rPr lang="en-US" sz="2400" dirty="0" smtClean="0">
                <a:latin typeface="Arial Black" pitchFamily="34" charset="0"/>
              </a:rPr>
              <a:t>This also expands to thinking about them socially and building a "community of scholars".  Since their work is increasingly interdisciplinary, the library can present "cross-over" opportunities that they might not find in a strict departmental setting.”  </a:t>
            </a:r>
            <a:br>
              <a:rPr lang="en-US" sz="2400" dirty="0" smtClean="0">
                <a:latin typeface="Arial Black" pitchFamily="34" charset="0"/>
              </a:rPr>
            </a:br>
            <a:endParaRPr lang="en-US" sz="2400" dirty="0" smtClean="0">
              <a:latin typeface="Arial Black" pitchFamily="34" charset="0"/>
            </a:endParaRPr>
          </a:p>
          <a:p>
            <a:endParaRPr lang="en-US" sz="2400" dirty="0"/>
          </a:p>
        </p:txBody>
      </p:sp>
      <p:sp>
        <p:nvSpPr>
          <p:cNvPr id="3" name="Footer Placeholder 2"/>
          <p:cNvSpPr>
            <a:spLocks noGrp="1"/>
          </p:cNvSpPr>
          <p:nvPr>
            <p:ph type="ftr" sz="quarter" idx="11"/>
          </p:nvPr>
        </p:nvSpPr>
        <p:spPr/>
        <p:txBody>
          <a:bodyPr/>
          <a:lstStyle/>
          <a:p>
            <a:r>
              <a:rPr lang="de-DE" smtClean="0"/>
              <a:t>STRAUSSNER, BRNO, OCT 30, 2013 </a:t>
            </a:r>
            <a:endParaRPr lang="en-US"/>
          </a:p>
        </p:txBody>
      </p:sp>
      <p:sp>
        <p:nvSpPr>
          <p:cNvPr id="4" name="Slide Number Placeholder 3"/>
          <p:cNvSpPr>
            <a:spLocks noGrp="1"/>
          </p:cNvSpPr>
          <p:nvPr>
            <p:ph type="sldNum" sz="quarter" idx="12"/>
          </p:nvPr>
        </p:nvSpPr>
        <p:spPr/>
        <p:txBody>
          <a:bodyPr/>
          <a:lstStyle/>
          <a:p>
            <a:fld id="{32638A80-0D17-4FF8-9FD2-B16FE51C1756}" type="slidenum">
              <a:rPr lang="en-US" smtClean="0"/>
              <a:pPr/>
              <a:t>20</a:t>
            </a:fld>
            <a:endParaRPr lang="en-US"/>
          </a:p>
        </p:txBody>
      </p:sp>
      <p:sp>
        <p:nvSpPr>
          <p:cNvPr id="5" name="Title 4"/>
          <p:cNvSpPr>
            <a:spLocks noGrp="1"/>
          </p:cNvSpPr>
          <p:nvPr>
            <p:ph type="title"/>
          </p:nvPr>
        </p:nvSpPr>
        <p:spPr>
          <a:xfrm>
            <a:off x="457200" y="274638"/>
            <a:ext cx="8229600" cy="639762"/>
          </a:xfrm>
        </p:spPr>
        <p:txBody>
          <a:bodyPr>
            <a:normAutofit fontScale="90000"/>
          </a:bodyPr>
          <a:lstStyle/>
          <a:p>
            <a:pPr algn="ctr"/>
            <a:r>
              <a:rPr lang="en-US" dirty="0" smtClean="0">
                <a:solidFill>
                  <a:schemeClr val="bg1"/>
                </a:solidFill>
                <a:latin typeface="Arial Black" pitchFamily="34" charset="0"/>
              </a:rPr>
              <a:t>DOCTORAL STUDENTS</a:t>
            </a:r>
            <a:endParaRPr lang="en-US" dirty="0">
              <a:solidFill>
                <a:schemeClr val="bg1"/>
              </a:solidFill>
              <a:latin typeface="Arial Black"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bg1"/>
                </a:solidFill>
              </a:rPr>
              <a:t>Dissertation Writers Room</a:t>
            </a:r>
            <a:endParaRPr lang="en-US" dirty="0">
              <a:solidFill>
                <a:schemeClr val="bg1"/>
              </a:solidFill>
            </a:endParaRPr>
          </a:p>
        </p:txBody>
      </p:sp>
      <p:pic>
        <p:nvPicPr>
          <p:cNvPr id="4" name="Content Placeholder 3" descr="NYU 10-0381 091.jpg"/>
          <p:cNvPicPr>
            <a:picLocks noGrp="1" noChangeAspect="1"/>
          </p:cNvPicPr>
          <p:nvPr>
            <p:ph idx="1"/>
          </p:nvPr>
        </p:nvPicPr>
        <p:blipFill>
          <a:blip r:embed="rId3" cstate="print">
            <a:extLst>
              <a:ext uri="{28A0092B-C50C-407E-A947-70E740481C1C}">
                <a14:useLocalDpi xmlns:a14="http://schemas.microsoft.com/office/drawing/2010/main" val="0"/>
              </a:ext>
            </a:extLst>
          </a:blip>
          <a:srcRect t="5420" b="5420"/>
          <a:stretch>
            <a:fillRect/>
          </a:stretch>
        </p:blipFill>
        <p:spPr/>
      </p:pic>
    </p:spTree>
    <p:extLst>
      <p:ext uri="{BB962C8B-B14F-4D97-AF65-F5344CB8AC3E}">
        <p14:creationId xmlns:p14="http://schemas.microsoft.com/office/powerpoint/2010/main" val="3157808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bg1"/>
            </a:solidFill>
          </a:ln>
        </p:spPr>
        <p:txBody>
          <a:bodyPr>
            <a:normAutofit fontScale="92500" lnSpcReduction="20000"/>
          </a:bodyPr>
          <a:lstStyle/>
          <a:p>
            <a:r>
              <a:rPr lang="en-US" sz="3600" dirty="0" smtClean="0">
                <a:solidFill>
                  <a:schemeClr val="bg1"/>
                </a:solidFill>
                <a:latin typeface="Arial Black" pitchFamily="34" charset="0"/>
              </a:rPr>
              <a:t>TRADITIONAL SERVICES-PAST:</a:t>
            </a:r>
            <a:endParaRPr lang="en-US" sz="3500" dirty="0" smtClean="0"/>
          </a:p>
          <a:p>
            <a:pPr lvl="1"/>
            <a:r>
              <a:rPr lang="en-US" sz="3600" dirty="0" smtClean="0">
                <a:latin typeface="Arial Black" pitchFamily="34" charset="0"/>
              </a:rPr>
              <a:t>Help from Subject Librarian-	</a:t>
            </a:r>
            <a:r>
              <a:rPr lang="en-US" sz="3600" dirty="0" smtClean="0"/>
              <a:t>support faculty in building literature	collections to enrich curriculum </a:t>
            </a:r>
            <a:endParaRPr lang="en-US" sz="3600" dirty="0" smtClean="0">
              <a:latin typeface="Arial Black" pitchFamily="34" charset="0"/>
            </a:endParaRPr>
          </a:p>
          <a:p>
            <a:pPr lvl="1"/>
            <a:r>
              <a:rPr lang="en-US" sz="3600" dirty="0" smtClean="0">
                <a:latin typeface="Arial Black" pitchFamily="34" charset="0"/>
              </a:rPr>
              <a:t>Borrowing, Interlibrary Loan Reserve readings/e-reserve</a:t>
            </a:r>
          </a:p>
          <a:p>
            <a:pPr lvl="1"/>
            <a:r>
              <a:rPr lang="en-US" sz="3600" dirty="0" smtClean="0">
                <a:latin typeface="Arial Black" pitchFamily="34" charset="0"/>
              </a:rPr>
              <a:t>Audio/Video Showing/Loans Library instruction classes</a:t>
            </a:r>
          </a:p>
          <a:p>
            <a:pPr lvl="1"/>
            <a:r>
              <a:rPr lang="en-US" sz="3600" dirty="0" smtClean="0">
                <a:latin typeface="Arial Black" pitchFamily="34" charset="0"/>
              </a:rPr>
              <a:t>Etc,  </a:t>
            </a:r>
          </a:p>
        </p:txBody>
      </p:sp>
      <p:sp>
        <p:nvSpPr>
          <p:cNvPr id="3" name="Footer Placeholder 2"/>
          <p:cNvSpPr>
            <a:spLocks noGrp="1"/>
          </p:cNvSpPr>
          <p:nvPr>
            <p:ph type="ftr" sz="quarter" idx="11"/>
          </p:nvPr>
        </p:nvSpPr>
        <p:spPr/>
        <p:txBody>
          <a:bodyPr/>
          <a:lstStyle/>
          <a:p>
            <a:r>
              <a:rPr lang="de-DE" smtClean="0"/>
              <a:t>STRAUSSNER, BRNO, OCT 30, 2013 </a:t>
            </a:r>
            <a:endParaRPr lang="en-US"/>
          </a:p>
        </p:txBody>
      </p:sp>
      <p:sp>
        <p:nvSpPr>
          <p:cNvPr id="4" name="Slide Number Placeholder 3"/>
          <p:cNvSpPr>
            <a:spLocks noGrp="1"/>
          </p:cNvSpPr>
          <p:nvPr>
            <p:ph type="sldNum" sz="quarter" idx="12"/>
          </p:nvPr>
        </p:nvSpPr>
        <p:spPr/>
        <p:txBody>
          <a:bodyPr/>
          <a:lstStyle/>
          <a:p>
            <a:fld id="{32638A80-0D17-4FF8-9FD2-B16FE51C1756}" type="slidenum">
              <a:rPr lang="en-US" smtClean="0"/>
              <a:pPr/>
              <a:t>22</a:t>
            </a:fld>
            <a:endParaRPr lang="en-US"/>
          </a:p>
        </p:txBody>
      </p:sp>
      <p:sp>
        <p:nvSpPr>
          <p:cNvPr id="5" name="Title 4"/>
          <p:cNvSpPr>
            <a:spLocks noGrp="1"/>
          </p:cNvSpPr>
          <p:nvPr>
            <p:ph type="title"/>
          </p:nvPr>
        </p:nvSpPr>
        <p:spPr/>
        <p:txBody>
          <a:bodyPr>
            <a:noAutofit/>
          </a:bodyPr>
          <a:lstStyle/>
          <a:p>
            <a:pPr algn="ctr"/>
            <a:r>
              <a:rPr lang="en-US" sz="4000" dirty="0" smtClean="0">
                <a:solidFill>
                  <a:schemeClr val="bg1"/>
                </a:solidFill>
                <a:latin typeface="Arial Black" pitchFamily="34" charset="0"/>
              </a:rPr>
              <a:t>Library Services for Faculty</a:t>
            </a:r>
            <a:r>
              <a:rPr lang="en-US" sz="4000" dirty="0" smtClean="0">
                <a:latin typeface="Arial Black" pitchFamily="34" charset="0"/>
              </a:rPr>
              <a:t/>
            </a:r>
            <a:br>
              <a:rPr lang="en-US" sz="4000" dirty="0" smtClean="0">
                <a:latin typeface="Arial Black" pitchFamily="34" charset="0"/>
              </a:rPr>
            </a:br>
            <a:endParaRPr lang="en-US" sz="4000" dirty="0">
              <a:latin typeface="Arial Black"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smtClean="0">
                <a:latin typeface="Arial Black" pitchFamily="34" charset="0"/>
              </a:rPr>
              <a:t>Classroom and Teaching Support – 	</a:t>
            </a:r>
            <a:r>
              <a:rPr lang="en-US" sz="2800" i="1" dirty="0" smtClean="0">
                <a:latin typeface="Arial Black" pitchFamily="34" charset="0"/>
              </a:rPr>
              <a:t>linking Library Services  with 	Information Technology Services 	</a:t>
            </a:r>
            <a:r>
              <a:rPr lang="en-US" sz="2800" dirty="0" smtClean="0">
                <a:latin typeface="Arial Black" pitchFamily="34" charset="0"/>
              </a:rPr>
              <a:t>(ITS)</a:t>
            </a:r>
          </a:p>
          <a:p>
            <a:r>
              <a:rPr lang="en-US" sz="2800" dirty="0" smtClean="0">
                <a:latin typeface="Arial Black" pitchFamily="34" charset="0"/>
              </a:rPr>
              <a:t>Linking to e-journals, media and other     </a:t>
            </a:r>
          </a:p>
          <a:p>
            <a:r>
              <a:rPr lang="en-US" sz="2800" dirty="0" smtClean="0">
                <a:latin typeface="Arial Black" pitchFamily="34" charset="0"/>
              </a:rPr>
              <a:t>   library content in </a:t>
            </a:r>
            <a:r>
              <a:rPr lang="en-US" sz="2800" dirty="0" err="1" smtClean="0">
                <a:latin typeface="Arial Black" pitchFamily="34" charset="0"/>
              </a:rPr>
              <a:t>NYUClasses</a:t>
            </a:r>
            <a:r>
              <a:rPr lang="en-US" sz="2800" dirty="0" smtClean="0">
                <a:latin typeface="Arial Black" pitchFamily="34" charset="0"/>
              </a:rPr>
              <a:t> </a:t>
            </a:r>
          </a:p>
          <a:p>
            <a:r>
              <a:rPr lang="en-US" dirty="0" smtClean="0">
                <a:solidFill>
                  <a:schemeClr val="bg1"/>
                </a:solidFill>
              </a:rPr>
              <a:t>   (The </a:t>
            </a:r>
            <a:r>
              <a:rPr lang="en-US" dirty="0" err="1" smtClean="0">
                <a:solidFill>
                  <a:schemeClr val="bg1"/>
                </a:solidFill>
              </a:rPr>
              <a:t>NYUClasses</a:t>
            </a:r>
            <a:r>
              <a:rPr lang="en-US" dirty="0" smtClean="0">
                <a:solidFill>
                  <a:schemeClr val="bg1"/>
                </a:solidFill>
              </a:rPr>
              <a:t> online learning system    </a:t>
            </a:r>
          </a:p>
          <a:p>
            <a:r>
              <a:rPr lang="en-US" dirty="0" smtClean="0">
                <a:solidFill>
                  <a:schemeClr val="bg1"/>
                </a:solidFill>
              </a:rPr>
              <a:t>    enables faculty to use the Web to enhance    </a:t>
            </a:r>
          </a:p>
          <a:p>
            <a:r>
              <a:rPr lang="en-US" dirty="0" smtClean="0">
                <a:solidFill>
                  <a:schemeClr val="bg1"/>
                </a:solidFill>
              </a:rPr>
              <a:t>    classroom instruction- formerly, 	Blackboard).</a:t>
            </a:r>
            <a:endParaRPr lang="en-US" dirty="0"/>
          </a:p>
        </p:txBody>
      </p:sp>
      <p:sp>
        <p:nvSpPr>
          <p:cNvPr id="3" name="Footer Placeholder 2"/>
          <p:cNvSpPr>
            <a:spLocks noGrp="1"/>
          </p:cNvSpPr>
          <p:nvPr>
            <p:ph type="ftr" sz="quarter" idx="11"/>
          </p:nvPr>
        </p:nvSpPr>
        <p:spPr/>
        <p:txBody>
          <a:bodyPr/>
          <a:lstStyle/>
          <a:p>
            <a:r>
              <a:rPr lang="de-DE" smtClean="0"/>
              <a:t>STRAUSSNER, BRNO, OCT 30, 2013 </a:t>
            </a:r>
            <a:endParaRPr lang="en-US"/>
          </a:p>
        </p:txBody>
      </p:sp>
      <p:sp>
        <p:nvSpPr>
          <p:cNvPr id="4" name="Slide Number Placeholder 3"/>
          <p:cNvSpPr>
            <a:spLocks noGrp="1"/>
          </p:cNvSpPr>
          <p:nvPr>
            <p:ph type="sldNum" sz="quarter" idx="12"/>
          </p:nvPr>
        </p:nvSpPr>
        <p:spPr/>
        <p:txBody>
          <a:bodyPr/>
          <a:lstStyle/>
          <a:p>
            <a:fld id="{32638A80-0D17-4FF8-9FD2-B16FE51C1756}" type="slidenum">
              <a:rPr lang="en-US" smtClean="0"/>
              <a:pPr/>
              <a:t>23</a:t>
            </a:fld>
            <a:endParaRPr lang="en-US"/>
          </a:p>
        </p:txBody>
      </p:sp>
      <p:sp>
        <p:nvSpPr>
          <p:cNvPr id="5" name="Title 4"/>
          <p:cNvSpPr>
            <a:spLocks noGrp="1"/>
          </p:cNvSpPr>
          <p:nvPr>
            <p:ph type="title"/>
          </p:nvPr>
        </p:nvSpPr>
        <p:spPr/>
        <p:txBody>
          <a:bodyPr/>
          <a:lstStyle/>
          <a:p>
            <a:pPr algn="ctr"/>
            <a:r>
              <a:rPr lang="en-US" dirty="0" smtClean="0">
                <a:solidFill>
                  <a:schemeClr val="bg1"/>
                </a:solidFill>
                <a:latin typeface="Arial Black" pitchFamily="34" charset="0"/>
              </a:rPr>
              <a:t>PRESENT</a:t>
            </a:r>
            <a:endParaRPr lang="en-US"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Because of wired classrooms- no need to use A/V space in the library – link to </a:t>
            </a:r>
            <a:r>
              <a:rPr lang="en-US" i="1" dirty="0" smtClean="0"/>
              <a:t>U-tube</a:t>
            </a:r>
          </a:p>
          <a:p>
            <a:pPr>
              <a:buNone/>
            </a:pPr>
            <a:r>
              <a:rPr lang="en-US" dirty="0" smtClean="0"/>
              <a:t>Digital Studio</a:t>
            </a:r>
            <a:endParaRPr lang="en-US" dirty="0"/>
          </a:p>
        </p:txBody>
      </p:sp>
      <p:sp>
        <p:nvSpPr>
          <p:cNvPr id="3" name="Footer Placeholder 2"/>
          <p:cNvSpPr>
            <a:spLocks noGrp="1"/>
          </p:cNvSpPr>
          <p:nvPr>
            <p:ph type="ftr" sz="quarter" idx="11"/>
          </p:nvPr>
        </p:nvSpPr>
        <p:spPr/>
        <p:txBody>
          <a:bodyPr/>
          <a:lstStyle/>
          <a:p>
            <a:r>
              <a:rPr lang="de-DE" smtClean="0"/>
              <a:t>STRAUSSNER, BRNO, OCT 30, 2013 </a:t>
            </a:r>
            <a:endParaRPr lang="en-US"/>
          </a:p>
        </p:txBody>
      </p:sp>
      <p:sp>
        <p:nvSpPr>
          <p:cNvPr id="4" name="Slide Number Placeholder 3"/>
          <p:cNvSpPr>
            <a:spLocks noGrp="1"/>
          </p:cNvSpPr>
          <p:nvPr>
            <p:ph type="sldNum" sz="quarter" idx="12"/>
          </p:nvPr>
        </p:nvSpPr>
        <p:spPr/>
        <p:txBody>
          <a:bodyPr/>
          <a:lstStyle/>
          <a:p>
            <a:fld id="{32638A80-0D17-4FF8-9FD2-B16FE51C1756}" type="slidenum">
              <a:rPr lang="en-US" smtClean="0"/>
              <a:pPr/>
              <a:t>24</a:t>
            </a:fld>
            <a:endParaRPr lang="en-US"/>
          </a:p>
        </p:txBody>
      </p:sp>
      <p:sp>
        <p:nvSpPr>
          <p:cNvPr id="5" name="Title 4"/>
          <p:cNvSpPr>
            <a:spLocks noGrp="1"/>
          </p:cNvSpPr>
          <p:nvPr>
            <p:ph type="title"/>
          </p:nvPr>
        </p:nvSpPr>
        <p:spPr/>
        <p:txBody>
          <a:bodyPr/>
          <a:lstStyle/>
          <a:p>
            <a:pPr algn="ctr"/>
            <a:r>
              <a:rPr lang="en-US" dirty="0" smtClean="0">
                <a:latin typeface="Arial Black" pitchFamily="34" charset="0"/>
              </a:rPr>
              <a:t>Digital Studio</a:t>
            </a:r>
            <a:endParaRPr lang="en-US" dirty="0">
              <a:latin typeface="Arial Black" pitchFamily="34" charset="0"/>
            </a:endParaRPr>
          </a:p>
        </p:txBody>
      </p:sp>
      <p:pic>
        <p:nvPicPr>
          <p:cNvPr id="1026" name="Picture 2" descr="C:\Users\Lala\Desktop\Digital Studio.jpg"/>
          <p:cNvPicPr>
            <a:picLocks noChangeAspect="1" noChangeArrowheads="1"/>
          </p:cNvPicPr>
          <p:nvPr/>
        </p:nvPicPr>
        <p:blipFill>
          <a:blip r:embed="rId2" cstate="print"/>
          <a:srcRect/>
          <a:stretch>
            <a:fillRect/>
          </a:stretch>
        </p:blipFill>
        <p:spPr bwMode="auto">
          <a:xfrm>
            <a:off x="2667000" y="2971800"/>
            <a:ext cx="3371850" cy="322897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i="1" dirty="0" smtClean="0"/>
              <a:t>Provide consultation, training, and tools for:</a:t>
            </a:r>
          </a:p>
          <a:p>
            <a:r>
              <a:rPr lang="en-US" dirty="0" smtClean="0"/>
              <a:t>Multimedia capture, production, and publication 	(audio, video, images, various editing and 	delivery tools and platforms)</a:t>
            </a:r>
          </a:p>
          <a:p>
            <a:r>
              <a:rPr lang="en-US" dirty="0" smtClean="0"/>
              <a:t>Digital scholarship, digital project planning, and 	management </a:t>
            </a:r>
          </a:p>
          <a:p>
            <a:r>
              <a:rPr lang="en-US" dirty="0" smtClean="0"/>
              <a:t>Copyright and fair use (including creative 	commons licensing, open access, and 	author's rights)</a:t>
            </a:r>
          </a:p>
          <a:p>
            <a:r>
              <a:rPr lang="en-US" dirty="0" smtClean="0"/>
              <a:t>Digital Publishing: </a:t>
            </a:r>
            <a:r>
              <a:rPr lang="en-US" dirty="0" smtClean="0">
                <a:hlinkClick r:id="rId2"/>
              </a:rPr>
              <a:t>NYU Wikis</a:t>
            </a:r>
            <a:r>
              <a:rPr lang="en-US" dirty="0" smtClean="0"/>
              <a:t>,</a:t>
            </a:r>
          </a:p>
          <a:p>
            <a:r>
              <a:rPr lang="en-US" dirty="0" smtClean="0"/>
              <a:t>Faculty Digital Archiving and Management- 	storing and sharing digital works—text, 	audio, video &amp; data, </a:t>
            </a:r>
          </a:p>
        </p:txBody>
      </p:sp>
      <p:sp>
        <p:nvSpPr>
          <p:cNvPr id="3" name="Footer Placeholder 2"/>
          <p:cNvSpPr>
            <a:spLocks noGrp="1"/>
          </p:cNvSpPr>
          <p:nvPr>
            <p:ph type="ftr" sz="quarter" idx="11"/>
          </p:nvPr>
        </p:nvSpPr>
        <p:spPr/>
        <p:txBody>
          <a:bodyPr/>
          <a:lstStyle/>
          <a:p>
            <a:r>
              <a:rPr lang="de-DE" smtClean="0"/>
              <a:t>STRAUSSNER, BRNO, OCT 30, 2013 </a:t>
            </a:r>
            <a:endParaRPr lang="en-US"/>
          </a:p>
        </p:txBody>
      </p:sp>
      <p:sp>
        <p:nvSpPr>
          <p:cNvPr id="4" name="Slide Number Placeholder 3"/>
          <p:cNvSpPr>
            <a:spLocks noGrp="1"/>
          </p:cNvSpPr>
          <p:nvPr>
            <p:ph type="sldNum" sz="quarter" idx="12"/>
          </p:nvPr>
        </p:nvSpPr>
        <p:spPr/>
        <p:txBody>
          <a:bodyPr/>
          <a:lstStyle/>
          <a:p>
            <a:fld id="{32638A80-0D17-4FF8-9FD2-B16FE51C1756}" type="slidenum">
              <a:rPr lang="en-US" smtClean="0"/>
              <a:pPr/>
              <a:t>25</a:t>
            </a:fld>
            <a:endParaRPr lang="en-US"/>
          </a:p>
        </p:txBody>
      </p:sp>
      <p:sp>
        <p:nvSpPr>
          <p:cNvPr id="5" name="Title 4"/>
          <p:cNvSpPr>
            <a:spLocks noGrp="1"/>
          </p:cNvSpPr>
          <p:nvPr>
            <p:ph type="title"/>
          </p:nvPr>
        </p:nvSpPr>
        <p:spPr/>
        <p:txBody>
          <a:bodyPr>
            <a:normAutofit fontScale="90000"/>
          </a:bodyPr>
          <a:lstStyle/>
          <a:p>
            <a:pPr algn="ctr"/>
            <a:r>
              <a:rPr lang="en-US" sz="3200" dirty="0" smtClean="0">
                <a:solidFill>
                  <a:schemeClr val="bg1"/>
                </a:solidFill>
                <a:latin typeface="Arial Black" pitchFamily="34" charset="0"/>
              </a:rPr>
              <a:t>The Digital Studio –Supports Faculty  Scholarship, Research and Teaching</a:t>
            </a:r>
            <a:endParaRPr lang="en-US" sz="3200" dirty="0">
              <a:solidFill>
                <a:schemeClr val="bg1"/>
              </a:solidFill>
              <a:latin typeface="Arial Black"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953000"/>
          </a:xfrm>
        </p:spPr>
        <p:txBody>
          <a:bodyPr>
            <a:normAutofit/>
          </a:bodyPr>
          <a:lstStyle/>
          <a:p>
            <a:r>
              <a:rPr lang="en-US" sz="2400" dirty="0" smtClean="0">
                <a:latin typeface="Arial Black" pitchFamily="34" charset="0"/>
              </a:rPr>
              <a:t>Research support for faculty re:  new 	forms of scholarly communication</a:t>
            </a:r>
          </a:p>
          <a:p>
            <a:r>
              <a:rPr lang="en-US" sz="2400" dirty="0" smtClean="0">
                <a:latin typeface="Arial Black" pitchFamily="34" charset="0"/>
              </a:rPr>
              <a:t>     including online scholarship (e.g.  </a:t>
            </a:r>
          </a:p>
          <a:p>
            <a:r>
              <a:rPr lang="en-US" sz="2400" dirty="0" smtClean="0">
                <a:latin typeface="Arial Black" pitchFamily="34" charset="0"/>
              </a:rPr>
              <a:t>     MOOC – Massive Open On-Line Courses) </a:t>
            </a:r>
          </a:p>
          <a:p>
            <a:r>
              <a:rPr lang="en-US" sz="2400" dirty="0" smtClean="0">
                <a:latin typeface="Arial Black" pitchFamily="34" charset="0"/>
              </a:rPr>
              <a:t>Institutional Repositories- Cloud-based   </a:t>
            </a:r>
          </a:p>
          <a:p>
            <a:r>
              <a:rPr lang="en-US" sz="2400" dirty="0" smtClean="0">
                <a:latin typeface="Arial Black" pitchFamily="34" charset="0"/>
              </a:rPr>
              <a:t>     platforms, Faculty Digital Archive </a:t>
            </a:r>
          </a:p>
          <a:p>
            <a:r>
              <a:rPr lang="en-US" sz="2400" dirty="0" smtClean="0">
                <a:latin typeface="Arial Black" pitchFamily="34" charset="0"/>
              </a:rPr>
              <a:t>Copyright/permissions support –BOTH</a:t>
            </a:r>
          </a:p>
          <a:p>
            <a:r>
              <a:rPr lang="en-US" sz="2400" dirty="0" smtClean="0">
                <a:latin typeface="Arial Black" pitchFamily="34" charset="0"/>
              </a:rPr>
              <a:t>  in terms of faculty’s own intellectual      </a:t>
            </a:r>
          </a:p>
          <a:p>
            <a:pPr lvl="1"/>
            <a:r>
              <a:rPr lang="en-US" sz="2400" dirty="0" smtClean="0">
                <a:latin typeface="Arial Black" pitchFamily="34" charset="0"/>
              </a:rPr>
              <a:t>property, and use of data and scholarship of others-  Open Access (Green vs. Gold).</a:t>
            </a:r>
          </a:p>
          <a:p>
            <a:pPr lvl="1">
              <a:buNone/>
            </a:pPr>
            <a:r>
              <a:rPr lang="en-US" sz="2400" dirty="0" smtClean="0">
                <a:latin typeface="Arial Black" pitchFamily="34" charset="0"/>
              </a:rPr>
              <a:t>Ongoing training, such as:</a:t>
            </a:r>
          </a:p>
          <a:p>
            <a:pPr lvl="1"/>
            <a:endParaRPr lang="en-US" dirty="0" smtClean="0">
              <a:latin typeface="Arial Black" pitchFamily="34" charset="0"/>
            </a:endParaRPr>
          </a:p>
          <a:p>
            <a:pPr lvl="1"/>
            <a:endParaRPr lang="en-US" dirty="0" smtClean="0">
              <a:latin typeface="Arial Black" pitchFamily="34" charset="0"/>
            </a:endParaRPr>
          </a:p>
        </p:txBody>
      </p:sp>
      <p:sp>
        <p:nvSpPr>
          <p:cNvPr id="3" name="Footer Placeholder 2"/>
          <p:cNvSpPr>
            <a:spLocks noGrp="1"/>
          </p:cNvSpPr>
          <p:nvPr>
            <p:ph type="ftr" sz="quarter" idx="11"/>
          </p:nvPr>
        </p:nvSpPr>
        <p:spPr/>
        <p:txBody>
          <a:bodyPr/>
          <a:lstStyle/>
          <a:p>
            <a:r>
              <a:rPr lang="de-DE" smtClean="0"/>
              <a:t>STRAUSSNER, BRNO, OCT 30, 2013 </a:t>
            </a:r>
            <a:endParaRPr lang="en-US"/>
          </a:p>
        </p:txBody>
      </p:sp>
      <p:sp>
        <p:nvSpPr>
          <p:cNvPr id="4" name="Slide Number Placeholder 3"/>
          <p:cNvSpPr>
            <a:spLocks noGrp="1"/>
          </p:cNvSpPr>
          <p:nvPr>
            <p:ph type="sldNum" sz="quarter" idx="12"/>
          </p:nvPr>
        </p:nvSpPr>
        <p:spPr/>
        <p:txBody>
          <a:bodyPr/>
          <a:lstStyle/>
          <a:p>
            <a:fld id="{32638A80-0D17-4FF8-9FD2-B16FE51C1756}" type="slidenum">
              <a:rPr lang="en-US" smtClean="0"/>
              <a:pPr/>
              <a:t>26</a:t>
            </a:fld>
            <a:endParaRPr lang="en-US"/>
          </a:p>
        </p:txBody>
      </p:sp>
      <p:sp>
        <p:nvSpPr>
          <p:cNvPr id="5" name="Title 4"/>
          <p:cNvSpPr>
            <a:spLocks noGrp="1"/>
          </p:cNvSpPr>
          <p:nvPr>
            <p:ph type="title"/>
          </p:nvPr>
        </p:nvSpPr>
        <p:spPr>
          <a:xfrm>
            <a:off x="457200" y="0"/>
            <a:ext cx="8229600" cy="1371600"/>
          </a:xfrm>
        </p:spPr>
        <p:txBody>
          <a:bodyPr>
            <a:normAutofit fontScale="90000"/>
          </a:bodyPr>
          <a:lstStyle/>
          <a:p>
            <a:pPr algn="ctr"/>
            <a:r>
              <a:rPr lang="en-US" sz="4400" dirty="0" smtClean="0">
                <a:latin typeface="Arial Black" pitchFamily="34" charset="0"/>
              </a:rPr>
              <a:t/>
            </a:r>
            <a:br>
              <a:rPr lang="en-US" sz="4400" dirty="0" smtClean="0">
                <a:latin typeface="Arial Black" pitchFamily="34" charset="0"/>
              </a:rPr>
            </a:br>
            <a:r>
              <a:rPr lang="en-US" sz="4400" dirty="0" smtClean="0">
                <a:solidFill>
                  <a:schemeClr val="bg1"/>
                </a:solidFill>
                <a:effectLst/>
                <a:latin typeface="Arial Black" pitchFamily="34" charset="0"/>
              </a:rPr>
              <a:t>NYU Library and Faculty:</a:t>
            </a:r>
            <a:br>
              <a:rPr lang="en-US" sz="4400" dirty="0" smtClean="0">
                <a:solidFill>
                  <a:schemeClr val="bg1"/>
                </a:solidFill>
                <a:effectLst/>
                <a:latin typeface="Arial Black" pitchFamily="34" charset="0"/>
              </a:rPr>
            </a:br>
            <a:r>
              <a:rPr lang="en-US" sz="4400" i="1" dirty="0" smtClean="0">
                <a:solidFill>
                  <a:schemeClr val="bg1"/>
                </a:solidFill>
                <a:effectLst/>
                <a:latin typeface="Arial Black" pitchFamily="34" charset="0"/>
              </a:rPr>
              <a:t>Future</a:t>
            </a:r>
            <a:r>
              <a:rPr lang="en-US" sz="4400" dirty="0" smtClean="0">
                <a:latin typeface="Arial Black" pitchFamily="34" charset="0"/>
              </a:rPr>
              <a:t/>
            </a:r>
            <a:br>
              <a:rPr lang="en-US" sz="4400" dirty="0" smtClean="0">
                <a:latin typeface="Arial Black" pitchFamily="34" charset="0"/>
              </a:rPr>
            </a:b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ctr"/>
            <a:endParaRPr lang="en-US" sz="3400" b="1" dirty="0" smtClean="0"/>
          </a:p>
          <a:p>
            <a:pPr algn="ctr"/>
            <a:r>
              <a:rPr lang="en-US" sz="3400" b="1" dirty="0" smtClean="0"/>
              <a:t>Thursday, October 31, 2013 @ 5:00 pm</a:t>
            </a:r>
            <a:r>
              <a:rPr lang="en-US" b="1" dirty="0" smtClean="0"/>
              <a:t/>
            </a:r>
            <a:br>
              <a:rPr lang="en-US" b="1" dirty="0" smtClean="0"/>
            </a:br>
            <a:r>
              <a:rPr lang="en-US" b="1" dirty="0" smtClean="0"/>
              <a:t>NYU </a:t>
            </a:r>
            <a:r>
              <a:rPr lang="en-US" b="1" dirty="0" err="1" smtClean="0"/>
              <a:t>Bobst</a:t>
            </a:r>
            <a:r>
              <a:rPr lang="en-US" b="1" dirty="0" smtClean="0"/>
              <a:t> Library, Room 619  Register: </a:t>
            </a:r>
            <a:r>
              <a:rPr lang="en-US" b="1" dirty="0" smtClean="0">
                <a:hlinkClick r:id="rId2"/>
              </a:rPr>
              <a:t>http://is.gd/NYUOECD</a:t>
            </a:r>
            <a:r>
              <a:rPr lang="en-US" dirty="0" smtClean="0"/>
              <a:t/>
            </a:r>
            <a:br>
              <a:rPr lang="en-US" dirty="0" smtClean="0"/>
            </a:br>
            <a:r>
              <a:rPr lang="en-US" dirty="0" smtClean="0"/>
              <a:t/>
            </a:r>
            <a:br>
              <a:rPr lang="en-US" dirty="0" smtClean="0"/>
            </a:br>
            <a:endParaRPr lang="en-US" dirty="0" smtClean="0"/>
          </a:p>
          <a:p>
            <a:r>
              <a:rPr lang="en-US" sz="3100" dirty="0" smtClean="0">
                <a:latin typeface="Arial Black" pitchFamily="34" charset="0"/>
              </a:rPr>
              <a:t>Learn how to navigate the OECD (Organization for Economic Cooperation and Development) </a:t>
            </a:r>
            <a:r>
              <a:rPr lang="en-US" sz="3100" dirty="0" err="1" smtClean="0">
                <a:latin typeface="Arial Black" pitchFamily="34" charset="0"/>
              </a:rPr>
              <a:t>iLibrary</a:t>
            </a:r>
            <a:r>
              <a:rPr lang="en-US" sz="3100" dirty="0" smtClean="0">
                <a:latin typeface="Arial Black" pitchFamily="34" charset="0"/>
              </a:rPr>
              <a:t> with Kathleen </a:t>
            </a:r>
            <a:r>
              <a:rPr lang="en-US" sz="3100" dirty="0" err="1" smtClean="0">
                <a:latin typeface="Arial Black" pitchFamily="34" charset="0"/>
              </a:rPr>
              <a:t>Deboer</a:t>
            </a:r>
            <a:r>
              <a:rPr lang="en-US" sz="3100" dirty="0" smtClean="0">
                <a:latin typeface="Arial Black" pitchFamily="34" charset="0"/>
              </a:rPr>
              <a:t>, Deputy Head of the Washington Center for the OECD. </a:t>
            </a:r>
          </a:p>
          <a:p>
            <a:r>
              <a:rPr lang="en-US" sz="3100" dirty="0" smtClean="0">
                <a:latin typeface="Arial Black" pitchFamily="34" charset="0"/>
              </a:rPr>
              <a:t>In this workshop you will discover how to access the wide variety of reports and statistics offered by this international organization in fields like economics, education, and health care. </a:t>
            </a:r>
          </a:p>
          <a:p>
            <a:r>
              <a:rPr lang="en-US" sz="3100" dirty="0" smtClean="0">
                <a:latin typeface="Arial Black" pitchFamily="34" charset="0"/>
              </a:rPr>
              <a:t>Learn how to browse content by country and/or theme and how to create your own customizable cross-country time series data.</a:t>
            </a:r>
          </a:p>
          <a:p>
            <a:endParaRPr lang="en-US" dirty="0" smtClean="0"/>
          </a:p>
          <a:p>
            <a:endParaRPr lang="en-US" dirty="0"/>
          </a:p>
        </p:txBody>
      </p:sp>
      <p:sp>
        <p:nvSpPr>
          <p:cNvPr id="3" name="Footer Placeholder 2"/>
          <p:cNvSpPr>
            <a:spLocks noGrp="1"/>
          </p:cNvSpPr>
          <p:nvPr>
            <p:ph type="ftr" sz="quarter" idx="11"/>
          </p:nvPr>
        </p:nvSpPr>
        <p:spPr/>
        <p:txBody>
          <a:bodyPr/>
          <a:lstStyle/>
          <a:p>
            <a:r>
              <a:rPr lang="de-DE" smtClean="0"/>
              <a:t>STRAUSSNER, BRNO, OCT 30, 2013 </a:t>
            </a:r>
            <a:endParaRPr lang="en-US"/>
          </a:p>
        </p:txBody>
      </p:sp>
      <p:sp>
        <p:nvSpPr>
          <p:cNvPr id="4" name="Slide Number Placeholder 3"/>
          <p:cNvSpPr>
            <a:spLocks noGrp="1"/>
          </p:cNvSpPr>
          <p:nvPr>
            <p:ph type="sldNum" sz="quarter" idx="12"/>
          </p:nvPr>
        </p:nvSpPr>
        <p:spPr/>
        <p:txBody>
          <a:bodyPr/>
          <a:lstStyle/>
          <a:p>
            <a:fld id="{32638A80-0D17-4FF8-9FD2-B16FE51C1756}" type="slidenum">
              <a:rPr lang="en-US" smtClean="0"/>
              <a:pPr/>
              <a:t>27</a:t>
            </a:fld>
            <a:endParaRPr lang="en-US"/>
          </a:p>
        </p:txBody>
      </p:sp>
      <p:sp>
        <p:nvSpPr>
          <p:cNvPr id="5" name="Title 4"/>
          <p:cNvSpPr>
            <a:spLocks noGrp="1"/>
          </p:cNvSpPr>
          <p:nvPr>
            <p:ph type="title"/>
          </p:nvPr>
        </p:nvSpPr>
        <p:spPr/>
        <p:txBody>
          <a:bodyPr>
            <a:normAutofit fontScale="90000"/>
          </a:bodyPr>
          <a:lstStyle/>
          <a:p>
            <a:pPr algn="ctr"/>
            <a:r>
              <a:rPr lang="en-US" sz="4400" dirty="0" smtClean="0">
                <a:latin typeface="Arial Black" pitchFamily="34" charset="0"/>
              </a:rPr>
              <a:t>Learn How to Navigate the OECD </a:t>
            </a:r>
            <a:r>
              <a:rPr lang="en-US" sz="4400" dirty="0" err="1" smtClean="0">
                <a:latin typeface="Arial Black" pitchFamily="34" charset="0"/>
              </a:rPr>
              <a:t>iLibrary</a:t>
            </a:r>
            <a:endParaRPr lang="en-US" dirty="0">
              <a:latin typeface="Arial Black"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solidFill>
                  <a:schemeClr val="bg1"/>
                </a:solidFill>
              </a:rPr>
              <a:t>Faculty  Librarians become "hybrid", having not only a subject specialty, but perhaps </a:t>
            </a:r>
          </a:p>
          <a:p>
            <a:r>
              <a:rPr lang="en-US" dirty="0" smtClean="0">
                <a:solidFill>
                  <a:schemeClr val="bg1"/>
                </a:solidFill>
              </a:rPr>
              <a:t>legal or digital or instructional design expertise.   </a:t>
            </a:r>
          </a:p>
          <a:p>
            <a:endParaRPr lang="en-US" dirty="0" smtClean="0"/>
          </a:p>
          <a:p>
            <a:r>
              <a:rPr lang="en-US" b="1" dirty="0" smtClean="0"/>
              <a:t>Melissa A. Brown</a:t>
            </a:r>
            <a:r>
              <a:rPr lang="en-US" b="1" dirty="0" smtClean="0">
                <a:solidFill>
                  <a:srgbClr val="FFFF00"/>
                </a:solidFill>
              </a:rPr>
              <a:t>, JD, MLIS</a:t>
            </a:r>
          </a:p>
          <a:p>
            <a:r>
              <a:rPr lang="en-US" dirty="0" err="1" smtClean="0"/>
              <a:t>Bobst</a:t>
            </a:r>
            <a:r>
              <a:rPr lang="en-US" dirty="0" smtClean="0"/>
              <a:t> Library, IM-07</a:t>
            </a:r>
            <a:br>
              <a:rPr lang="en-US" dirty="0" smtClean="0"/>
            </a:br>
            <a:r>
              <a:rPr lang="en-US" dirty="0" smtClean="0"/>
              <a:t>212.992.7311</a:t>
            </a:r>
            <a:br>
              <a:rPr lang="en-US" dirty="0" smtClean="0"/>
            </a:br>
            <a:r>
              <a:rPr lang="en-US" dirty="0" smtClean="0">
                <a:hlinkClick r:id="rId2"/>
              </a:rPr>
              <a:t>melissa@nyu.edu</a:t>
            </a:r>
            <a:r>
              <a:rPr lang="en-US" dirty="0" smtClean="0"/>
              <a:t/>
            </a:r>
            <a:br>
              <a:rPr lang="en-US" dirty="0" smtClean="0"/>
            </a:br>
            <a:r>
              <a:rPr lang="en-US" b="1" dirty="0" smtClean="0"/>
              <a:t>Subjects:</a:t>
            </a:r>
          </a:p>
          <a:p>
            <a:r>
              <a:rPr lang="en-US" b="1" dirty="0" smtClean="0"/>
              <a:t>Copyrights, Scholarly Communication</a:t>
            </a:r>
            <a:r>
              <a:rPr lang="en-US" dirty="0" smtClean="0"/>
              <a:t/>
            </a:r>
            <a:br>
              <a:rPr lang="en-US" dirty="0" smtClean="0"/>
            </a:br>
            <a:endParaRPr lang="en-US" b="1" dirty="0" smtClean="0">
              <a:solidFill>
                <a:schemeClr val="bg2"/>
              </a:solidFill>
            </a:endParaRPr>
          </a:p>
          <a:p>
            <a:endParaRPr lang="en-US" dirty="0"/>
          </a:p>
        </p:txBody>
      </p:sp>
      <p:sp>
        <p:nvSpPr>
          <p:cNvPr id="3" name="Footer Placeholder 2"/>
          <p:cNvSpPr>
            <a:spLocks noGrp="1"/>
          </p:cNvSpPr>
          <p:nvPr>
            <p:ph type="ftr" sz="quarter" idx="11"/>
          </p:nvPr>
        </p:nvSpPr>
        <p:spPr/>
        <p:txBody>
          <a:bodyPr/>
          <a:lstStyle/>
          <a:p>
            <a:r>
              <a:rPr lang="de-DE" smtClean="0"/>
              <a:t>STRAUSSNER, BRNO, OCT 30, 2013 </a:t>
            </a:r>
            <a:endParaRPr lang="en-US"/>
          </a:p>
        </p:txBody>
      </p:sp>
      <p:sp>
        <p:nvSpPr>
          <p:cNvPr id="4" name="Slide Number Placeholder 3"/>
          <p:cNvSpPr>
            <a:spLocks noGrp="1"/>
          </p:cNvSpPr>
          <p:nvPr>
            <p:ph type="sldNum" sz="quarter" idx="12"/>
          </p:nvPr>
        </p:nvSpPr>
        <p:spPr/>
        <p:txBody>
          <a:bodyPr/>
          <a:lstStyle/>
          <a:p>
            <a:fld id="{32638A80-0D17-4FF8-9FD2-B16FE51C1756}" type="slidenum">
              <a:rPr lang="en-US" smtClean="0"/>
              <a:pPr/>
              <a:t>28</a:t>
            </a:fld>
            <a:endParaRPr lang="en-US"/>
          </a:p>
        </p:txBody>
      </p:sp>
      <p:sp>
        <p:nvSpPr>
          <p:cNvPr id="5" name="Title 4"/>
          <p:cNvSpPr>
            <a:spLocks noGrp="1"/>
          </p:cNvSpPr>
          <p:nvPr>
            <p:ph type="title"/>
          </p:nvPr>
        </p:nvSpPr>
        <p:spPr/>
        <p:txBody>
          <a:bodyPr/>
          <a:lstStyle/>
          <a:p>
            <a:pPr algn="ctr"/>
            <a:r>
              <a:rPr lang="en-US" dirty="0" smtClean="0">
                <a:latin typeface="Arial Black" pitchFamily="34" charset="0"/>
              </a:rPr>
              <a:t>THE NEW LIBRARIAN</a:t>
            </a:r>
            <a:endParaRPr lang="en-US" dirty="0">
              <a:latin typeface="Arial Black" pitchFamily="34" charset="0"/>
            </a:endParaRPr>
          </a:p>
        </p:txBody>
      </p:sp>
      <p:pic>
        <p:nvPicPr>
          <p:cNvPr id="2050" name="Picture 2" descr="Profile Image"/>
          <p:cNvPicPr>
            <a:picLocks noChangeAspect="1" noChangeArrowheads="1"/>
          </p:cNvPicPr>
          <p:nvPr/>
        </p:nvPicPr>
        <p:blipFill>
          <a:blip r:embed="rId3" cstate="print"/>
          <a:srcRect/>
          <a:stretch>
            <a:fillRect/>
          </a:stretch>
        </p:blipFill>
        <p:spPr bwMode="auto">
          <a:xfrm>
            <a:off x="6934200" y="2895600"/>
            <a:ext cx="1333500" cy="200025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Autofit/>
          </a:bodyPr>
          <a:lstStyle/>
          <a:p>
            <a:r>
              <a:rPr lang="en-US" sz="2400" dirty="0" smtClean="0">
                <a:latin typeface="Arial Black" pitchFamily="34" charset="0"/>
              </a:rPr>
              <a:t>An Invitation From:</a:t>
            </a:r>
          </a:p>
          <a:p>
            <a:r>
              <a:rPr lang="en-US" sz="2400" dirty="0" smtClean="0">
                <a:solidFill>
                  <a:schemeClr val="bg1"/>
                </a:solidFill>
                <a:latin typeface="Arial Black" pitchFamily="34" charset="0"/>
              </a:rPr>
              <a:t>The NYU </a:t>
            </a:r>
            <a:r>
              <a:rPr lang="en-US" sz="2400" dirty="0" err="1" smtClean="0">
                <a:solidFill>
                  <a:schemeClr val="bg1"/>
                </a:solidFill>
                <a:latin typeface="Arial Black" pitchFamily="34" charset="0"/>
              </a:rPr>
              <a:t>Fales</a:t>
            </a:r>
            <a:r>
              <a:rPr lang="en-US" sz="2400" dirty="0" smtClean="0">
                <a:solidFill>
                  <a:schemeClr val="bg1"/>
                </a:solidFill>
                <a:latin typeface="Arial Black" pitchFamily="34" charset="0"/>
              </a:rPr>
              <a:t> Library; Steinhardt School of Culture, Education and Human Development, Dept. of Nutrition, Food Studies &amp; Public Health; </a:t>
            </a:r>
            <a:br>
              <a:rPr lang="en-US" sz="2400" dirty="0" smtClean="0">
                <a:solidFill>
                  <a:schemeClr val="bg1"/>
                </a:solidFill>
                <a:latin typeface="Arial Black" pitchFamily="34" charset="0"/>
              </a:rPr>
            </a:br>
            <a:r>
              <a:rPr lang="en-US" sz="2400" dirty="0" smtClean="0">
                <a:solidFill>
                  <a:schemeClr val="bg1"/>
                </a:solidFill>
                <a:latin typeface="Arial Black" pitchFamily="34" charset="0"/>
              </a:rPr>
              <a:t/>
            </a:r>
            <a:br>
              <a:rPr lang="en-US" sz="2400" dirty="0" smtClean="0">
                <a:solidFill>
                  <a:schemeClr val="bg1"/>
                </a:solidFill>
                <a:latin typeface="Arial Black" pitchFamily="34" charset="0"/>
              </a:rPr>
            </a:br>
            <a:r>
              <a:rPr lang="en-US" sz="2400" i="1" dirty="0" smtClean="0">
                <a:solidFill>
                  <a:schemeClr val="bg1"/>
                </a:solidFill>
                <a:latin typeface="Arial Black" pitchFamily="34" charset="0"/>
              </a:rPr>
              <a:t>24/7 Food:  The New Role of Food in American Life</a:t>
            </a:r>
            <a:br>
              <a:rPr lang="en-US" sz="2400" i="1" dirty="0" smtClean="0">
                <a:solidFill>
                  <a:schemeClr val="bg1"/>
                </a:solidFill>
                <a:latin typeface="Arial Black" pitchFamily="34" charset="0"/>
              </a:rPr>
            </a:br>
            <a:r>
              <a:rPr lang="en-US" sz="2000" dirty="0" smtClean="0">
                <a:solidFill>
                  <a:schemeClr val="bg1"/>
                </a:solidFill>
                <a:latin typeface="Arial Black" pitchFamily="34" charset="0"/>
              </a:rPr>
              <a:t>Panelists:  Matthew </a:t>
            </a:r>
            <a:r>
              <a:rPr lang="en-US" sz="2000" dirty="0" err="1" smtClean="0">
                <a:solidFill>
                  <a:schemeClr val="bg1"/>
                </a:solidFill>
                <a:latin typeface="Arial Black" pitchFamily="34" charset="0"/>
              </a:rPr>
              <a:t>Derr</a:t>
            </a:r>
            <a:r>
              <a:rPr lang="en-US" sz="2000" dirty="0" smtClean="0">
                <a:solidFill>
                  <a:schemeClr val="bg1"/>
                </a:solidFill>
                <a:latin typeface="Arial Black" pitchFamily="34" charset="0"/>
              </a:rPr>
              <a:t>, Kim </a:t>
            </a:r>
            <a:r>
              <a:rPr lang="en-US" sz="2000" dirty="0" err="1" smtClean="0">
                <a:solidFill>
                  <a:schemeClr val="bg1"/>
                </a:solidFill>
                <a:latin typeface="Arial Black" pitchFamily="34" charset="0"/>
              </a:rPr>
              <a:t>Hastreiter</a:t>
            </a:r>
            <a:r>
              <a:rPr lang="en-US" sz="2000" dirty="0" smtClean="0">
                <a:solidFill>
                  <a:schemeClr val="bg1"/>
                </a:solidFill>
                <a:latin typeface="Arial Black" pitchFamily="34" charset="0"/>
              </a:rPr>
              <a:t>, Marion Nestle, Allen </a:t>
            </a:r>
            <a:r>
              <a:rPr lang="en-US" sz="2000" dirty="0" err="1" smtClean="0">
                <a:solidFill>
                  <a:schemeClr val="bg1"/>
                </a:solidFill>
                <a:latin typeface="Arial Black" pitchFamily="34" charset="0"/>
              </a:rPr>
              <a:t>Salkin</a:t>
            </a:r>
            <a:r>
              <a:rPr lang="en-US" sz="2000" dirty="0" smtClean="0">
                <a:solidFill>
                  <a:schemeClr val="bg1"/>
                </a:solidFill>
                <a:latin typeface="Arial Black" pitchFamily="34" charset="0"/>
              </a:rPr>
              <a:t>     Moderator:  Clark Wolf</a:t>
            </a:r>
            <a:r>
              <a:rPr lang="en-US" sz="2400" dirty="0" smtClean="0">
                <a:solidFill>
                  <a:schemeClr val="bg1"/>
                </a:solidFill>
                <a:latin typeface="Arial Black" pitchFamily="34" charset="0"/>
              </a:rPr>
              <a:t/>
            </a:r>
            <a:br>
              <a:rPr lang="en-US" sz="2400" dirty="0" smtClean="0">
                <a:solidFill>
                  <a:schemeClr val="bg1"/>
                </a:solidFill>
                <a:latin typeface="Arial Black" pitchFamily="34" charset="0"/>
              </a:rPr>
            </a:br>
            <a:endParaRPr lang="en-US" sz="2400" dirty="0" smtClean="0">
              <a:solidFill>
                <a:schemeClr val="bg1"/>
              </a:solidFill>
              <a:latin typeface="Arial Black" pitchFamily="34" charset="0"/>
            </a:endParaRPr>
          </a:p>
          <a:p>
            <a:r>
              <a:rPr lang="en-US" sz="2000" dirty="0" err="1" smtClean="0">
                <a:solidFill>
                  <a:schemeClr val="bg1"/>
                </a:solidFill>
                <a:latin typeface="Arial Black" pitchFamily="34" charset="0"/>
              </a:rPr>
              <a:t>Thur</a:t>
            </a:r>
            <a:r>
              <a:rPr lang="en-US" sz="2000" dirty="0" smtClean="0">
                <a:solidFill>
                  <a:schemeClr val="bg1"/>
                </a:solidFill>
                <a:latin typeface="Arial Black" pitchFamily="34" charset="0"/>
              </a:rPr>
              <a:t>, Oct 10, 2013 4:00 - 6:00 pm  </a:t>
            </a:r>
            <a:r>
              <a:rPr lang="en-US" sz="2000" dirty="0" err="1" smtClean="0">
                <a:solidFill>
                  <a:schemeClr val="bg1"/>
                </a:solidFill>
                <a:latin typeface="Arial Black" pitchFamily="34" charset="0"/>
              </a:rPr>
              <a:t>Bobst</a:t>
            </a:r>
            <a:r>
              <a:rPr lang="en-US" sz="2000" dirty="0" smtClean="0">
                <a:solidFill>
                  <a:schemeClr val="bg1"/>
                </a:solidFill>
                <a:latin typeface="Arial Black" pitchFamily="34" charset="0"/>
              </a:rPr>
              <a:t> Library, 3rd fl </a:t>
            </a:r>
            <a:r>
              <a:rPr lang="en-US" sz="2400" dirty="0" smtClean="0">
                <a:solidFill>
                  <a:schemeClr val="bg1"/>
                </a:solidFill>
                <a:latin typeface="Arial Black" pitchFamily="34" charset="0"/>
              </a:rPr>
              <a:t/>
            </a:r>
            <a:br>
              <a:rPr lang="en-US" sz="2400" dirty="0" smtClean="0">
                <a:solidFill>
                  <a:schemeClr val="bg1"/>
                </a:solidFill>
                <a:latin typeface="Arial Black" pitchFamily="34" charset="0"/>
              </a:rPr>
            </a:br>
            <a:r>
              <a:rPr lang="en-US" sz="2000" dirty="0" smtClean="0">
                <a:solidFill>
                  <a:schemeClr val="bg1"/>
                </a:solidFill>
                <a:latin typeface="Arial Black" pitchFamily="34" charset="0"/>
              </a:rPr>
              <a:t>Please RSVP with your name/date of event to:  </a:t>
            </a:r>
            <a:r>
              <a:rPr lang="en-US" sz="2000" dirty="0" smtClean="0">
                <a:solidFill>
                  <a:schemeClr val="bg1"/>
                </a:solidFill>
                <a:latin typeface="Arial Black" pitchFamily="34" charset="0"/>
                <a:hlinkClick r:id="rId3"/>
              </a:rPr>
              <a:t>rsvp.bobst@nyu.edu</a:t>
            </a:r>
            <a:r>
              <a:rPr lang="en-US" sz="2000" dirty="0" smtClean="0">
                <a:solidFill>
                  <a:schemeClr val="bg1"/>
                </a:solidFill>
                <a:latin typeface="Arial Black" pitchFamily="34" charset="0"/>
              </a:rPr>
              <a:t/>
            </a:r>
            <a:br>
              <a:rPr lang="en-US" sz="2000" dirty="0" smtClean="0">
                <a:solidFill>
                  <a:schemeClr val="bg1"/>
                </a:solidFill>
                <a:latin typeface="Arial Black" pitchFamily="34" charset="0"/>
              </a:rPr>
            </a:br>
            <a:endParaRPr lang="en-US" sz="2000" dirty="0" smtClean="0">
              <a:solidFill>
                <a:schemeClr val="bg1"/>
              </a:solidFill>
              <a:latin typeface="Arial Black" pitchFamily="34" charset="0"/>
            </a:endParaRPr>
          </a:p>
          <a:p>
            <a:endParaRPr lang="en-US" sz="2000" dirty="0" smtClean="0">
              <a:solidFill>
                <a:schemeClr val="bg1"/>
              </a:solidFill>
              <a:latin typeface="Arial Black" pitchFamily="34" charset="0"/>
            </a:endParaRPr>
          </a:p>
          <a:p>
            <a:pPr>
              <a:buNone/>
            </a:pPr>
            <a:r>
              <a:rPr lang="en-US" sz="2000" dirty="0" smtClean="0">
                <a:latin typeface="Arial Black" pitchFamily="34" charset="0"/>
              </a:rPr>
              <a:t/>
            </a:r>
            <a:br>
              <a:rPr lang="en-US" sz="2000" dirty="0" smtClean="0">
                <a:latin typeface="Arial Black" pitchFamily="34" charset="0"/>
              </a:rPr>
            </a:br>
            <a:endParaRPr lang="en-US" sz="2000" dirty="0">
              <a:latin typeface="Arial Black" pitchFamily="34" charset="0"/>
            </a:endParaRPr>
          </a:p>
        </p:txBody>
      </p:sp>
      <p:sp>
        <p:nvSpPr>
          <p:cNvPr id="3" name="Footer Placeholder 2"/>
          <p:cNvSpPr>
            <a:spLocks noGrp="1"/>
          </p:cNvSpPr>
          <p:nvPr>
            <p:ph type="ftr" sz="quarter" idx="11"/>
          </p:nvPr>
        </p:nvSpPr>
        <p:spPr/>
        <p:txBody>
          <a:bodyPr/>
          <a:lstStyle/>
          <a:p>
            <a:r>
              <a:rPr lang="de-DE" smtClean="0"/>
              <a:t>STRAUSSNER, BRNO, OCT 30, 2013 </a:t>
            </a:r>
            <a:endParaRPr lang="en-US"/>
          </a:p>
        </p:txBody>
      </p:sp>
      <p:sp>
        <p:nvSpPr>
          <p:cNvPr id="4" name="Slide Number Placeholder 3"/>
          <p:cNvSpPr>
            <a:spLocks noGrp="1"/>
          </p:cNvSpPr>
          <p:nvPr>
            <p:ph type="sldNum" sz="quarter" idx="12"/>
          </p:nvPr>
        </p:nvSpPr>
        <p:spPr/>
        <p:txBody>
          <a:bodyPr/>
          <a:lstStyle/>
          <a:p>
            <a:fld id="{32638A80-0D17-4FF8-9FD2-B16FE51C1756}" type="slidenum">
              <a:rPr lang="en-US" smtClean="0"/>
              <a:pPr/>
              <a:t>29</a:t>
            </a:fld>
            <a:endParaRPr lang="en-US"/>
          </a:p>
        </p:txBody>
      </p:sp>
      <p:sp>
        <p:nvSpPr>
          <p:cNvPr id="5" name="Title 4"/>
          <p:cNvSpPr>
            <a:spLocks noGrp="1"/>
          </p:cNvSpPr>
          <p:nvPr>
            <p:ph type="title"/>
          </p:nvPr>
        </p:nvSpPr>
        <p:spPr>
          <a:xfrm>
            <a:off x="457200" y="274638"/>
            <a:ext cx="8229600" cy="944562"/>
          </a:xfrm>
        </p:spPr>
        <p:txBody>
          <a:bodyPr>
            <a:normAutofit fontScale="90000"/>
          </a:bodyPr>
          <a:lstStyle/>
          <a:p>
            <a:pPr algn="ctr"/>
            <a:r>
              <a:rPr lang="en-US" sz="4400" dirty="0" smtClean="0">
                <a:latin typeface="Arial Black" pitchFamily="34" charset="0"/>
              </a:rPr>
              <a:t>NYU Library and the Community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sp>
        <p:nvSpPr>
          <p:cNvPr id="2" name="Title 1"/>
          <p:cNvSpPr>
            <a:spLocks noGrp="1"/>
          </p:cNvSpPr>
          <p:nvPr>
            <p:ph type="title"/>
          </p:nvPr>
        </p:nvSpPr>
        <p:spPr/>
        <p:txBody>
          <a:bodyPr/>
          <a:lstStyle/>
          <a:p>
            <a:endParaRPr lang="en-US"/>
          </a:p>
        </p:txBody>
      </p:sp>
      <p:pic>
        <p:nvPicPr>
          <p:cNvPr id="2050" name="Picture 2" descr="C:\Users\Lala\AppData\Local\Microsoft\Windows\Temporary Internet Files\Content.IE5\PEGZ2JOV\MP900427686[1].jpg"/>
          <p:cNvPicPr>
            <a:picLocks noChangeAspect="1" noChangeArrowheads="1"/>
          </p:cNvPicPr>
          <p:nvPr/>
        </p:nvPicPr>
        <p:blipFill>
          <a:blip r:embed="rId2" cstate="print"/>
          <a:srcRect/>
          <a:stretch>
            <a:fillRect/>
          </a:stretch>
        </p:blipFill>
        <p:spPr bwMode="auto">
          <a:xfrm>
            <a:off x="0" y="457200"/>
            <a:ext cx="9144000" cy="6050756"/>
          </a:xfrm>
          <a:prstGeom prst="rect">
            <a:avLst/>
          </a:prstGeom>
          <a:noFill/>
        </p:spPr>
      </p:pic>
      <p:sp>
        <p:nvSpPr>
          <p:cNvPr id="5" name="Slide Number Placeholder 4"/>
          <p:cNvSpPr>
            <a:spLocks noGrp="1"/>
          </p:cNvSpPr>
          <p:nvPr>
            <p:ph type="sldNum" sz="quarter" idx="12"/>
          </p:nvPr>
        </p:nvSpPr>
        <p:spPr/>
        <p:txBody>
          <a:bodyPr/>
          <a:lstStyle/>
          <a:p>
            <a:fld id="{32638A80-0D17-4FF8-9FD2-B16FE51C1756}" type="slidenum">
              <a:rPr lang="en-US" smtClean="0"/>
              <a:pPr/>
              <a:t>3</a:t>
            </a:fld>
            <a:endParaRPr lang="en-US"/>
          </a:p>
        </p:txBody>
      </p:sp>
      <p:sp>
        <p:nvSpPr>
          <p:cNvPr id="6" name="Footer Placeholder 5"/>
          <p:cNvSpPr>
            <a:spLocks noGrp="1"/>
          </p:cNvSpPr>
          <p:nvPr>
            <p:ph type="ftr" sz="quarter" idx="11"/>
          </p:nvPr>
        </p:nvSpPr>
        <p:spPr/>
        <p:txBody>
          <a:bodyPr/>
          <a:lstStyle/>
          <a:p>
            <a:r>
              <a:rPr lang="de-DE" smtClean="0"/>
              <a:t>STRAUSSNER, BRNO, OCT 30, 2013 </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4572000"/>
          </a:xfrm>
        </p:spPr>
        <p:txBody>
          <a:bodyPr/>
          <a:lstStyle/>
          <a:p>
            <a:endParaRPr lang="en-US" dirty="0"/>
          </a:p>
        </p:txBody>
      </p:sp>
      <p:sp>
        <p:nvSpPr>
          <p:cNvPr id="3" name="Footer Placeholder 2"/>
          <p:cNvSpPr>
            <a:spLocks noGrp="1"/>
          </p:cNvSpPr>
          <p:nvPr>
            <p:ph type="ftr" sz="quarter" idx="11"/>
          </p:nvPr>
        </p:nvSpPr>
        <p:spPr/>
        <p:txBody>
          <a:bodyPr/>
          <a:lstStyle/>
          <a:p>
            <a:r>
              <a:rPr lang="de-DE" smtClean="0"/>
              <a:t>STRAUSSNER, BRNO, OCT 30, 2013 </a:t>
            </a:r>
            <a:endParaRPr lang="en-US"/>
          </a:p>
        </p:txBody>
      </p:sp>
      <p:sp>
        <p:nvSpPr>
          <p:cNvPr id="4" name="Slide Number Placeholder 3"/>
          <p:cNvSpPr>
            <a:spLocks noGrp="1"/>
          </p:cNvSpPr>
          <p:nvPr>
            <p:ph type="sldNum" sz="quarter" idx="12"/>
          </p:nvPr>
        </p:nvSpPr>
        <p:spPr/>
        <p:txBody>
          <a:bodyPr/>
          <a:lstStyle/>
          <a:p>
            <a:fld id="{32638A80-0D17-4FF8-9FD2-B16FE51C1756}" type="slidenum">
              <a:rPr lang="en-US" smtClean="0"/>
              <a:pPr/>
              <a:t>30</a:t>
            </a:fld>
            <a:endParaRPr lang="en-US"/>
          </a:p>
        </p:txBody>
      </p:sp>
      <p:sp>
        <p:nvSpPr>
          <p:cNvPr id="5" name="Title 4"/>
          <p:cNvSpPr>
            <a:spLocks noGrp="1"/>
          </p:cNvSpPr>
          <p:nvPr>
            <p:ph type="title"/>
          </p:nvPr>
        </p:nvSpPr>
        <p:spPr/>
        <p:txBody>
          <a:bodyPr>
            <a:noAutofit/>
          </a:bodyPr>
          <a:lstStyle/>
          <a:p>
            <a:pPr algn="ctr"/>
            <a:r>
              <a:rPr lang="en-US" sz="3600" dirty="0" smtClean="0">
                <a:solidFill>
                  <a:schemeClr val="bg1"/>
                </a:solidFill>
              </a:rPr>
              <a:t>BACK IN THE LIBRARY</a:t>
            </a:r>
            <a:endParaRPr lang="en-US" sz="3600" dirty="0">
              <a:solidFill>
                <a:schemeClr val="bg1"/>
              </a:solidFill>
            </a:endParaRPr>
          </a:p>
        </p:txBody>
      </p:sp>
      <p:pic>
        <p:nvPicPr>
          <p:cNvPr id="1044" name="Picture 20" descr="C:\Users\Lala\AppData\Local\Microsoft\Windows\Temporary Internet Files\Content.IE5\PEGZ2JOV\MP900435893[1].jpg"/>
          <p:cNvPicPr>
            <a:picLocks noChangeAspect="1" noChangeArrowheads="1"/>
          </p:cNvPicPr>
          <p:nvPr/>
        </p:nvPicPr>
        <p:blipFill>
          <a:blip r:embed="rId3" cstate="print"/>
          <a:srcRect/>
          <a:stretch>
            <a:fillRect/>
          </a:stretch>
        </p:blipFill>
        <p:spPr bwMode="auto">
          <a:xfrm>
            <a:off x="838200" y="1600200"/>
            <a:ext cx="7620000" cy="4572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fontScale="70000" lnSpcReduction="20000"/>
          </a:bodyPr>
          <a:lstStyle/>
          <a:p>
            <a:r>
              <a:rPr lang="en-US" sz="2000" dirty="0" smtClean="0"/>
              <a:t>Covert-Vail, L &amp; Collard, S. (2012)  </a:t>
            </a:r>
            <a:r>
              <a:rPr lang="en-US" sz="2000" i="1" dirty="0" smtClean="0">
                <a:hlinkClick r:id="rId2"/>
              </a:rPr>
              <a:t>Research Library Services for Graduate Students</a:t>
            </a:r>
            <a:r>
              <a:rPr lang="en-US" sz="2000" dirty="0" smtClean="0">
                <a:hlinkClick r:id="rId2"/>
              </a:rPr>
              <a:t> (PDF)</a:t>
            </a:r>
            <a:r>
              <a:rPr lang="en-US" sz="2000" dirty="0" smtClean="0"/>
              <a:t>, </a:t>
            </a:r>
            <a:r>
              <a:rPr lang="en-US" sz="2000" dirty="0" smtClean="0">
                <a:hlinkClick r:id="rId3"/>
              </a:rPr>
              <a:t>http://www.arl.org/news/arl-news/169-arl-publishes-new-roles-for-new-times-research-library-services-for-graduate-students</a:t>
            </a:r>
            <a:endParaRPr lang="en-US" sz="2000" dirty="0" smtClean="0"/>
          </a:p>
          <a:p>
            <a:endParaRPr lang="en-US" sz="2000" dirty="0" smtClean="0"/>
          </a:p>
          <a:p>
            <a:r>
              <a:rPr lang="en-US" sz="2000" dirty="0" err="1" smtClean="0"/>
              <a:t>Ithaka</a:t>
            </a:r>
            <a:r>
              <a:rPr lang="en-US" sz="2000" dirty="0" smtClean="0"/>
              <a:t> US Faculty Survey targets the faculty/library space: </a:t>
            </a:r>
            <a:r>
              <a:rPr lang="en-US" sz="2000" u="sng" dirty="0" smtClean="0">
                <a:hlinkClick r:id="rId4"/>
              </a:rPr>
              <a:t>http://www.sr.ithaka.org/research-publications/us-faculty-survey-2012</a:t>
            </a:r>
            <a:endParaRPr lang="en-US" sz="2000" dirty="0" smtClean="0"/>
          </a:p>
          <a:p>
            <a:r>
              <a:rPr lang="en-US" sz="2000" dirty="0" smtClean="0"/>
              <a:t> </a:t>
            </a:r>
          </a:p>
          <a:p>
            <a:r>
              <a:rPr lang="en-US" sz="2000" dirty="0" err="1" smtClean="0"/>
              <a:t>Ithaka</a:t>
            </a:r>
            <a:r>
              <a:rPr lang="en-US" sz="2000" dirty="0" smtClean="0"/>
              <a:t>.  UK survey of Academics</a:t>
            </a:r>
          </a:p>
          <a:p>
            <a:r>
              <a:rPr lang="en-US" sz="2000" u="sng" dirty="0" smtClean="0">
                <a:hlinkClick r:id="rId5"/>
              </a:rPr>
              <a:t>http://www.sr.ithaka.org/research-publications/ithaka-sr-jisc-rluk-uk-survey-academics-2012</a:t>
            </a:r>
            <a:endParaRPr lang="en-US" sz="2000" dirty="0" smtClean="0"/>
          </a:p>
          <a:p>
            <a:r>
              <a:rPr lang="en-US" sz="2000" dirty="0" smtClean="0"/>
              <a:t> </a:t>
            </a:r>
          </a:p>
          <a:p>
            <a:r>
              <a:rPr lang="en-US" sz="2000" dirty="0" err="1" smtClean="0"/>
              <a:t>Ithaka</a:t>
            </a:r>
            <a:r>
              <a:rPr lang="en-US" sz="2000" dirty="0" smtClean="0"/>
              <a:t>.  Supporting the changing research practices of historians</a:t>
            </a:r>
          </a:p>
          <a:p>
            <a:r>
              <a:rPr lang="en-US" sz="2000" u="sng" dirty="0" smtClean="0">
                <a:hlinkClick r:id="rId6"/>
              </a:rPr>
              <a:t>http://www.sr.ithaka.org/research-publications/supporting-changing-research-practices-historians</a:t>
            </a:r>
            <a:endParaRPr lang="en-US" sz="2000" dirty="0" smtClean="0"/>
          </a:p>
          <a:p>
            <a:endParaRPr lang="en-US" sz="2000" dirty="0" smtClean="0"/>
          </a:p>
          <a:p>
            <a:r>
              <a:rPr lang="en-US" sz="2000" dirty="0" err="1" smtClean="0"/>
              <a:t>Jaguszewski</a:t>
            </a:r>
            <a:r>
              <a:rPr lang="en-US" sz="2000" dirty="0" smtClean="0"/>
              <a:t>, JM &amp; Williams, K (2013). Transforming Liaison roles in Research Libraries.  </a:t>
            </a:r>
            <a:r>
              <a:rPr lang="en-US" sz="2000" dirty="0" smtClean="0">
                <a:hlinkClick r:id="rId7"/>
              </a:rPr>
              <a:t>http://www.arl.org/news/arl-news/2896-new-roles-for-new-times-arl-publishes-report-on-transforming-liaison-roles-in-research-libraries</a:t>
            </a:r>
          </a:p>
          <a:p>
            <a:endParaRPr lang="en-US" sz="2000" dirty="0" smtClean="0">
              <a:hlinkClick r:id="rId7"/>
            </a:endParaRPr>
          </a:p>
          <a:p>
            <a:r>
              <a:rPr lang="en-US" sz="2000" dirty="0" err="1" smtClean="0"/>
              <a:t>Rentfrow</a:t>
            </a:r>
            <a:r>
              <a:rPr lang="en-US" sz="2000" dirty="0" smtClean="0"/>
              <a:t>, D.  </a:t>
            </a:r>
            <a:r>
              <a:rPr lang="en-US" sz="2000" i="1" dirty="0" smtClean="0"/>
              <a:t>No Brief Candle: </a:t>
            </a:r>
            <a:r>
              <a:rPr lang="en-US" sz="2000" i="1" dirty="0" err="1" smtClean="0"/>
              <a:t>Reconceiving</a:t>
            </a:r>
            <a:r>
              <a:rPr lang="en-US" sz="2000" i="1" dirty="0" smtClean="0"/>
              <a:t> Research Libraries for the 21st Century</a:t>
            </a:r>
            <a:r>
              <a:rPr lang="en-US" sz="2000" dirty="0" smtClean="0"/>
              <a:t>, </a:t>
            </a:r>
            <a:r>
              <a:rPr lang="en-US" sz="2000" u="sng" dirty="0" smtClean="0">
                <a:hlinkClick r:id="rId8"/>
              </a:rPr>
              <a:t>http://www.clir.org/pubs/reports/pub142</a:t>
            </a:r>
            <a:r>
              <a:rPr lang="en-US" sz="2000" dirty="0" smtClean="0"/>
              <a:t> </a:t>
            </a:r>
          </a:p>
          <a:p>
            <a:r>
              <a:rPr lang="en-US" sz="2000" dirty="0" smtClean="0"/>
              <a:t> </a:t>
            </a:r>
          </a:p>
          <a:p>
            <a:r>
              <a:rPr lang="en-US" sz="2000" dirty="0" smtClean="0">
                <a:hlinkClick r:id="rId9"/>
              </a:rPr>
              <a:t>http://www.arl.org/storage/documents/publications/NRNT-Liaison-Roles-final.pdf</a:t>
            </a:r>
            <a:endParaRPr lang="en-US" sz="2000" dirty="0" smtClean="0"/>
          </a:p>
          <a:p>
            <a:endParaRPr lang="en-US" sz="2000" dirty="0" smtClean="0">
              <a:hlinkClick r:id="rId7"/>
            </a:endParaRPr>
          </a:p>
        </p:txBody>
      </p:sp>
      <p:sp>
        <p:nvSpPr>
          <p:cNvPr id="3" name="Footer Placeholder 2"/>
          <p:cNvSpPr>
            <a:spLocks noGrp="1"/>
          </p:cNvSpPr>
          <p:nvPr>
            <p:ph type="ftr" sz="quarter" idx="11"/>
          </p:nvPr>
        </p:nvSpPr>
        <p:spPr/>
        <p:txBody>
          <a:bodyPr/>
          <a:lstStyle/>
          <a:p>
            <a:r>
              <a:rPr lang="de-DE" smtClean="0"/>
              <a:t>STRAUSSNER, BRNO, OCT 30, 2013 </a:t>
            </a:r>
            <a:endParaRPr lang="en-US"/>
          </a:p>
        </p:txBody>
      </p:sp>
      <p:sp>
        <p:nvSpPr>
          <p:cNvPr id="4" name="Slide Number Placeholder 3"/>
          <p:cNvSpPr>
            <a:spLocks noGrp="1"/>
          </p:cNvSpPr>
          <p:nvPr>
            <p:ph type="sldNum" sz="quarter" idx="12"/>
          </p:nvPr>
        </p:nvSpPr>
        <p:spPr/>
        <p:txBody>
          <a:bodyPr/>
          <a:lstStyle/>
          <a:p>
            <a:fld id="{32638A80-0D17-4FF8-9FD2-B16FE51C1756}" type="slidenum">
              <a:rPr lang="en-US" smtClean="0"/>
              <a:pPr/>
              <a:t>31</a:t>
            </a:fld>
            <a:endParaRPr lang="en-US"/>
          </a:p>
        </p:txBody>
      </p:sp>
      <p:sp>
        <p:nvSpPr>
          <p:cNvPr id="5" name="Title 4"/>
          <p:cNvSpPr>
            <a:spLocks noGrp="1"/>
          </p:cNvSpPr>
          <p:nvPr>
            <p:ph type="title"/>
          </p:nvPr>
        </p:nvSpPr>
        <p:spPr>
          <a:xfrm>
            <a:off x="457200" y="274638"/>
            <a:ext cx="8229600" cy="639762"/>
          </a:xfrm>
        </p:spPr>
        <p:txBody>
          <a:bodyPr>
            <a:noAutofit/>
          </a:bodyPr>
          <a:lstStyle/>
          <a:p>
            <a:pPr algn="ctr"/>
            <a:r>
              <a:rPr lang="en-US" sz="2400" dirty="0" smtClean="0">
                <a:latin typeface="Arial Black" pitchFamily="34" charset="0"/>
              </a:rPr>
              <a:t>Recommended readings by </a:t>
            </a:r>
            <a:r>
              <a:rPr lang="en-US" sz="2400" dirty="0" smtClean="0">
                <a:solidFill>
                  <a:schemeClr val="bg1"/>
                </a:solidFill>
                <a:latin typeface="Arial Black" pitchFamily="34" charset="0"/>
              </a:rPr>
              <a:t>Lucinda Covert-Vail.  </a:t>
            </a:r>
            <a:r>
              <a:rPr lang="en-US" sz="2400" dirty="0" smtClean="0">
                <a:latin typeface="Arial Black" pitchFamily="34" charset="0"/>
              </a:rPr>
              <a:t>Director of Public Services, NYU Libraries </a:t>
            </a:r>
            <a:endParaRPr lang="en-US" sz="2400" dirty="0">
              <a:latin typeface="Arial Black"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8"/>
            <a:ext cx="8077200" cy="4843272"/>
          </a:xfrm>
        </p:spPr>
        <p:txBody>
          <a:bodyPr/>
          <a:lstStyle/>
          <a:p>
            <a:endParaRPr lang="en-US" dirty="0"/>
          </a:p>
        </p:txBody>
      </p:sp>
      <p:sp>
        <p:nvSpPr>
          <p:cNvPr id="2" name="Title 1"/>
          <p:cNvSpPr>
            <a:spLocks noGrp="1"/>
          </p:cNvSpPr>
          <p:nvPr>
            <p:ph type="title"/>
          </p:nvPr>
        </p:nvSpPr>
        <p:spPr/>
        <p:txBody>
          <a:bodyPr/>
          <a:lstStyle/>
          <a:p>
            <a:pPr algn="ctr"/>
            <a:r>
              <a:rPr lang="en-US" b="0" dirty="0" smtClean="0">
                <a:latin typeface="Arial Black" pitchFamily="34" charset="0"/>
              </a:rPr>
              <a:t>My Doctoral Studies</a:t>
            </a:r>
            <a:endParaRPr lang="en-US" b="0" dirty="0">
              <a:latin typeface="Arial Black" pitchFamily="34" charset="0"/>
            </a:endParaRPr>
          </a:p>
        </p:txBody>
      </p:sp>
      <p:pic>
        <p:nvPicPr>
          <p:cNvPr id="6146" name="Picture 2" descr="C:\Users\Lala\AppData\Local\Microsoft\Windows\Temporary Internet Files\Content.IE5\PEGZ2JOV\MC900289960[1].wmf"/>
          <p:cNvPicPr>
            <a:picLocks noChangeAspect="1" noChangeArrowheads="1"/>
          </p:cNvPicPr>
          <p:nvPr/>
        </p:nvPicPr>
        <p:blipFill>
          <a:blip r:embed="rId2" cstate="print"/>
          <a:srcRect/>
          <a:stretch>
            <a:fillRect/>
          </a:stretch>
        </p:blipFill>
        <p:spPr bwMode="auto">
          <a:xfrm>
            <a:off x="1066800" y="1524000"/>
            <a:ext cx="7391400" cy="5029199"/>
          </a:xfrm>
          <a:prstGeom prst="rect">
            <a:avLst/>
          </a:prstGeom>
          <a:noFill/>
        </p:spPr>
      </p:pic>
      <p:sp>
        <p:nvSpPr>
          <p:cNvPr id="5" name="Slide Number Placeholder 4"/>
          <p:cNvSpPr>
            <a:spLocks noGrp="1"/>
          </p:cNvSpPr>
          <p:nvPr>
            <p:ph type="sldNum" sz="quarter" idx="12"/>
          </p:nvPr>
        </p:nvSpPr>
        <p:spPr/>
        <p:txBody>
          <a:bodyPr/>
          <a:lstStyle/>
          <a:p>
            <a:fld id="{32638A80-0D17-4FF8-9FD2-B16FE51C1756}" type="slidenum">
              <a:rPr lang="en-US" smtClean="0"/>
              <a:pPr/>
              <a:t>4</a:t>
            </a:fld>
            <a:endParaRPr lang="en-US"/>
          </a:p>
        </p:txBody>
      </p:sp>
      <p:sp>
        <p:nvSpPr>
          <p:cNvPr id="6" name="Footer Placeholder 5"/>
          <p:cNvSpPr>
            <a:spLocks noGrp="1"/>
          </p:cNvSpPr>
          <p:nvPr>
            <p:ph type="ftr" sz="quarter" idx="11"/>
          </p:nvPr>
        </p:nvSpPr>
        <p:spPr/>
        <p:txBody>
          <a:bodyPr/>
          <a:lstStyle/>
          <a:p>
            <a:r>
              <a:rPr lang="de-DE" smtClean="0"/>
              <a:t>STRAUSSNER, BRNO, OCT 30, 2013 </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pPr algn="ctr"/>
            <a:r>
              <a:rPr lang="en-US" dirty="0" smtClean="0">
                <a:solidFill>
                  <a:schemeClr val="bg1"/>
                </a:solidFill>
              </a:rPr>
              <a:t>The changing library picture</a:t>
            </a:r>
            <a:endParaRPr lang="en-US" dirty="0">
              <a:solidFill>
                <a:schemeClr val="bg1"/>
              </a:solidFill>
            </a:endParaRPr>
          </a:p>
        </p:txBody>
      </p:sp>
      <p:pic>
        <p:nvPicPr>
          <p:cNvPr id="7170" name="Picture 2" descr="C:\Users\Lala\AppData\Local\Microsoft\Windows\Temporary Internet Files\Content.IE5\PGO2C5HP\MC900088580[1].wmf"/>
          <p:cNvPicPr>
            <a:picLocks noChangeAspect="1" noChangeArrowheads="1"/>
          </p:cNvPicPr>
          <p:nvPr/>
        </p:nvPicPr>
        <p:blipFill>
          <a:blip r:embed="rId2" cstate="print"/>
          <a:srcRect/>
          <a:stretch>
            <a:fillRect/>
          </a:stretch>
        </p:blipFill>
        <p:spPr bwMode="auto">
          <a:xfrm>
            <a:off x="457200" y="1524000"/>
            <a:ext cx="8153400" cy="4343400"/>
          </a:xfrm>
          <a:prstGeom prst="rect">
            <a:avLst/>
          </a:prstGeom>
          <a:noFill/>
        </p:spPr>
      </p:pic>
      <p:sp>
        <p:nvSpPr>
          <p:cNvPr id="5" name="Slide Number Placeholder 4"/>
          <p:cNvSpPr>
            <a:spLocks noGrp="1"/>
          </p:cNvSpPr>
          <p:nvPr>
            <p:ph type="sldNum" sz="quarter" idx="12"/>
          </p:nvPr>
        </p:nvSpPr>
        <p:spPr/>
        <p:txBody>
          <a:bodyPr/>
          <a:lstStyle/>
          <a:p>
            <a:fld id="{32638A80-0D17-4FF8-9FD2-B16FE51C1756}" type="slidenum">
              <a:rPr lang="en-US" smtClean="0"/>
              <a:pPr/>
              <a:t>5</a:t>
            </a:fld>
            <a:endParaRPr lang="en-US"/>
          </a:p>
        </p:txBody>
      </p:sp>
      <p:sp>
        <p:nvSpPr>
          <p:cNvPr id="6" name="Footer Placeholder 5"/>
          <p:cNvSpPr>
            <a:spLocks noGrp="1"/>
          </p:cNvSpPr>
          <p:nvPr>
            <p:ph type="ftr" sz="quarter" idx="11"/>
          </p:nvPr>
        </p:nvSpPr>
        <p:spPr/>
        <p:txBody>
          <a:bodyPr/>
          <a:lstStyle/>
          <a:p>
            <a:r>
              <a:rPr lang="de-DE" smtClean="0"/>
              <a:t>STRAUSSNER, BRNO, OCT 30, 2013 </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86800" cy="4919472"/>
          </a:xfrm>
        </p:spPr>
        <p:txBody>
          <a:bodyPr>
            <a:normAutofit fontScale="62500" lnSpcReduction="20000"/>
          </a:bodyPr>
          <a:lstStyle/>
          <a:p>
            <a:pPr>
              <a:spcBef>
                <a:spcPts val="600"/>
              </a:spcBef>
            </a:pPr>
            <a:r>
              <a:rPr lang="en-US" sz="4500" dirty="0" smtClean="0">
                <a:latin typeface="Arial Black" pitchFamily="34" charset="0"/>
              </a:rPr>
              <a:t>Founded in 1831, NYU is one of the largest </a:t>
            </a:r>
            <a:r>
              <a:rPr lang="en-US" sz="4500" dirty="0" smtClean="0">
                <a:solidFill>
                  <a:schemeClr val="bg1"/>
                </a:solidFill>
                <a:latin typeface="Arial Black" pitchFamily="34" charset="0"/>
              </a:rPr>
              <a:t>private</a:t>
            </a:r>
            <a:r>
              <a:rPr lang="en-US" sz="4500" dirty="0" smtClean="0">
                <a:latin typeface="Arial Black" pitchFamily="34" charset="0"/>
              </a:rPr>
              <a:t> universities in US.</a:t>
            </a:r>
            <a:r>
              <a:rPr lang="en-US" sz="4500" b="1" dirty="0" smtClean="0">
                <a:solidFill>
                  <a:srgbClr val="41B3DC"/>
                </a:solidFill>
                <a:effectLst>
                  <a:outerShdw blurRad="38100" dist="38100" dir="2700000" algn="tl">
                    <a:srgbClr val="000000">
                      <a:alpha val="43137"/>
                    </a:srgbClr>
                  </a:outerShdw>
                </a:effectLst>
                <a:latin typeface="Arial Black" pitchFamily="34" charset="0"/>
                <a:cs typeface="Aharoni" pitchFamily="2" charset="-79"/>
              </a:rPr>
              <a:t> </a:t>
            </a:r>
          </a:p>
          <a:p>
            <a:pPr>
              <a:spcBef>
                <a:spcPts val="600"/>
              </a:spcBef>
            </a:pPr>
            <a:r>
              <a:rPr lang="en-US" sz="4500" dirty="0" smtClean="0">
                <a:latin typeface="Arial Black" pitchFamily="34" charset="0"/>
              </a:rPr>
              <a:t>First teacher –</a:t>
            </a:r>
            <a:r>
              <a:rPr lang="en-US" sz="4500" dirty="0" smtClean="0">
                <a:solidFill>
                  <a:schemeClr val="bg1"/>
                </a:solidFill>
                <a:latin typeface="Arial Black" pitchFamily="34" charset="0"/>
              </a:rPr>
              <a:t>artist/inventor </a:t>
            </a:r>
            <a:r>
              <a:rPr lang="en-US" sz="4500" dirty="0" smtClean="0">
                <a:latin typeface="Arial Black" pitchFamily="34" charset="0"/>
              </a:rPr>
              <a:t>Samuel F. B. Morse.</a:t>
            </a:r>
            <a:endParaRPr lang="en-US" sz="4500" b="1" dirty="0" smtClean="0">
              <a:solidFill>
                <a:srgbClr val="41B3DC"/>
              </a:solidFill>
              <a:effectLst>
                <a:outerShdw blurRad="38100" dist="38100" dir="2700000" algn="tl">
                  <a:srgbClr val="000000">
                    <a:alpha val="43137"/>
                  </a:srgbClr>
                </a:outerShdw>
              </a:effectLst>
              <a:latin typeface="Arial Black" pitchFamily="34" charset="0"/>
              <a:cs typeface="Aharoni" pitchFamily="2" charset="-79"/>
            </a:endParaRPr>
          </a:p>
          <a:p>
            <a:pPr>
              <a:spcBef>
                <a:spcPts val="600"/>
              </a:spcBef>
            </a:pPr>
            <a:r>
              <a:rPr lang="en-US" sz="4500" dirty="0" smtClean="0">
                <a:solidFill>
                  <a:schemeClr val="bg1"/>
                </a:solidFill>
                <a:latin typeface="Arial Black" pitchFamily="34" charset="0"/>
                <a:cs typeface="Georgia" charset="0"/>
              </a:rPr>
              <a:t>Undergraduate: 20,000  Graduate: 18,000</a:t>
            </a:r>
          </a:p>
          <a:p>
            <a:pPr>
              <a:spcBef>
                <a:spcPts val="600"/>
              </a:spcBef>
            </a:pPr>
            <a:r>
              <a:rPr lang="en-US" sz="4500" dirty="0" smtClean="0">
                <a:solidFill>
                  <a:schemeClr val="bg1"/>
                </a:solidFill>
                <a:latin typeface="Arial Black" pitchFamily="34" charset="0"/>
              </a:rPr>
              <a:t>3,100 full-time faculty members</a:t>
            </a:r>
            <a:r>
              <a:rPr lang="en-US" sz="4500" dirty="0" smtClean="0">
                <a:latin typeface="Arial Black" pitchFamily="34" charset="0"/>
              </a:rPr>
              <a:t> in</a:t>
            </a:r>
            <a:endParaRPr lang="en-US" sz="4500" dirty="0" smtClean="0">
              <a:solidFill>
                <a:schemeClr val="bg1"/>
              </a:solidFill>
              <a:latin typeface="Arial Black" pitchFamily="34" charset="0"/>
              <a:cs typeface="Georgia" charset="0"/>
            </a:endParaRPr>
          </a:p>
          <a:p>
            <a:r>
              <a:rPr lang="en-US" sz="4500" dirty="0" smtClean="0">
                <a:solidFill>
                  <a:schemeClr val="bg1"/>
                </a:solidFill>
                <a:latin typeface="Arial Black" pitchFamily="34" charset="0"/>
              </a:rPr>
              <a:t>18 schools and colleges </a:t>
            </a:r>
            <a:r>
              <a:rPr lang="en-US" sz="4500" dirty="0" smtClean="0">
                <a:latin typeface="Arial Black" pitchFamily="34" charset="0"/>
              </a:rPr>
              <a:t>at 5 centers in NYC, Abu Dhabi and Shanghai, and 13 other sites around the world (incl. Prague). </a:t>
            </a:r>
          </a:p>
          <a:p>
            <a:r>
              <a:rPr lang="en-US" sz="5100" dirty="0" smtClean="0">
                <a:solidFill>
                  <a:schemeClr val="bg1"/>
                </a:solidFill>
                <a:latin typeface="Arial Black" pitchFamily="34" charset="0"/>
              </a:rPr>
              <a:t>+ &gt;50,000 students </a:t>
            </a:r>
            <a:r>
              <a:rPr lang="en-US" sz="5100" dirty="0" smtClean="0">
                <a:latin typeface="Arial Black" pitchFamily="34" charset="0"/>
              </a:rPr>
              <a:t>in </a:t>
            </a:r>
            <a:r>
              <a:rPr lang="en-US" sz="5100" i="1" dirty="0" smtClean="0">
                <a:latin typeface="Arial Black" pitchFamily="34" charset="0"/>
              </a:rPr>
              <a:t>School of Continuing and Professional Studies</a:t>
            </a:r>
            <a:endParaRPr lang="en-US" sz="5100" i="1" dirty="0">
              <a:latin typeface="Arial Black" pitchFamily="34" charset="0"/>
            </a:endParaRPr>
          </a:p>
        </p:txBody>
      </p:sp>
      <p:sp>
        <p:nvSpPr>
          <p:cNvPr id="3" name="Footer Placeholder 2"/>
          <p:cNvSpPr>
            <a:spLocks noGrp="1"/>
          </p:cNvSpPr>
          <p:nvPr>
            <p:ph type="ftr" sz="quarter" idx="11"/>
          </p:nvPr>
        </p:nvSpPr>
        <p:spPr/>
        <p:txBody>
          <a:bodyPr/>
          <a:lstStyle/>
          <a:p>
            <a:r>
              <a:rPr lang="de-DE" dirty="0" smtClean="0"/>
              <a:t>STRAUSSNER, BRNO, OCT 30, 2013 </a:t>
            </a:r>
            <a:endParaRPr lang="en-US" dirty="0"/>
          </a:p>
        </p:txBody>
      </p:sp>
      <p:sp>
        <p:nvSpPr>
          <p:cNvPr id="4" name="Slide Number Placeholder 3"/>
          <p:cNvSpPr>
            <a:spLocks noGrp="1"/>
          </p:cNvSpPr>
          <p:nvPr>
            <p:ph type="sldNum" sz="quarter" idx="12"/>
          </p:nvPr>
        </p:nvSpPr>
        <p:spPr/>
        <p:txBody>
          <a:bodyPr/>
          <a:lstStyle/>
          <a:p>
            <a:fld id="{32638A80-0D17-4FF8-9FD2-B16FE51C1756}" type="slidenum">
              <a:rPr lang="en-US" smtClean="0"/>
              <a:pPr/>
              <a:t>6</a:t>
            </a:fld>
            <a:endParaRPr lang="en-US"/>
          </a:p>
        </p:txBody>
      </p:sp>
      <p:sp>
        <p:nvSpPr>
          <p:cNvPr id="5" name="Title 4"/>
          <p:cNvSpPr>
            <a:spLocks noGrp="1"/>
          </p:cNvSpPr>
          <p:nvPr>
            <p:ph type="title"/>
          </p:nvPr>
        </p:nvSpPr>
        <p:spPr/>
        <p:txBody>
          <a:bodyPr>
            <a:normAutofit fontScale="90000"/>
          </a:bodyPr>
          <a:lstStyle/>
          <a:p>
            <a:pPr algn="ctr"/>
            <a:r>
              <a:rPr lang="en-US" dirty="0" smtClean="0">
                <a:solidFill>
                  <a:schemeClr val="bg1"/>
                </a:solidFill>
                <a:latin typeface="Arial Black" pitchFamily="34" charset="0"/>
              </a:rPr>
              <a:t>NEW YORK UNIVERSITY (NYU)</a:t>
            </a:r>
            <a:endParaRPr lang="en-US" dirty="0">
              <a:latin typeface="Arial Black"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029200"/>
          </a:xfrm>
        </p:spPr>
        <p:txBody>
          <a:bodyPr>
            <a:noAutofit/>
          </a:bodyPr>
          <a:lstStyle/>
          <a:p>
            <a:r>
              <a:rPr lang="en-US" sz="2400" dirty="0" smtClean="0">
                <a:latin typeface="Arial Black" pitchFamily="34" charset="0"/>
              </a:rPr>
              <a:t>NYU Division of Libraries- 7:</a:t>
            </a:r>
          </a:p>
          <a:p>
            <a:endParaRPr lang="en-US" sz="2400" dirty="0" smtClean="0">
              <a:latin typeface="Arial Black" pitchFamily="34" charset="0"/>
            </a:endParaRPr>
          </a:p>
          <a:p>
            <a:r>
              <a:rPr lang="en-US" sz="2400" dirty="0" smtClean="0">
                <a:latin typeface="Arial Black" pitchFamily="34" charset="0"/>
              </a:rPr>
              <a:t>• Elmer Holmes </a:t>
            </a:r>
            <a:r>
              <a:rPr lang="en-US" sz="2400" dirty="0" smtClean="0">
                <a:solidFill>
                  <a:schemeClr val="bg1"/>
                </a:solidFill>
                <a:latin typeface="Arial Black" pitchFamily="34" charset="0"/>
              </a:rPr>
              <a:t>BOBST Library</a:t>
            </a:r>
          </a:p>
          <a:p>
            <a:r>
              <a:rPr lang="en-US" sz="2400" dirty="0" smtClean="0">
                <a:latin typeface="Arial Black" pitchFamily="34" charset="0"/>
              </a:rPr>
              <a:t>• Courant Institute of Mathematical Sciences 	Library</a:t>
            </a:r>
          </a:p>
          <a:p>
            <a:r>
              <a:rPr lang="en-US" sz="2400" dirty="0" smtClean="0">
                <a:latin typeface="Arial Black" pitchFamily="34" charset="0"/>
              </a:rPr>
              <a:t>• Jack </a:t>
            </a:r>
            <a:r>
              <a:rPr lang="en-US" sz="2400" dirty="0" err="1" smtClean="0">
                <a:latin typeface="Arial Black" pitchFamily="34" charset="0"/>
              </a:rPr>
              <a:t>Brause</a:t>
            </a:r>
            <a:r>
              <a:rPr lang="en-US" sz="2400" dirty="0" smtClean="0">
                <a:latin typeface="Arial Black" pitchFamily="34" charset="0"/>
              </a:rPr>
              <a:t> Library at SCPS Midtown</a:t>
            </a:r>
          </a:p>
          <a:p>
            <a:r>
              <a:rPr lang="en-US" sz="2400" dirty="0" smtClean="0">
                <a:latin typeface="Arial Black" pitchFamily="34" charset="0"/>
              </a:rPr>
              <a:t>• Library of the Institute for the Study of the 	Ancient World</a:t>
            </a:r>
          </a:p>
          <a:p>
            <a:r>
              <a:rPr lang="en-US" sz="2400" dirty="0" smtClean="0">
                <a:latin typeface="Arial Black" pitchFamily="34" charset="0"/>
              </a:rPr>
              <a:t>• Stephen Chan Library of the Institute of 	Fine Arts</a:t>
            </a:r>
          </a:p>
          <a:p>
            <a:r>
              <a:rPr lang="en-US" sz="2400" dirty="0" smtClean="0">
                <a:latin typeface="Arial Black" pitchFamily="34" charset="0"/>
              </a:rPr>
              <a:t>   NYU Abu Dhabi Library</a:t>
            </a:r>
          </a:p>
          <a:p>
            <a:r>
              <a:rPr lang="en-US" sz="2400" dirty="0" smtClean="0">
                <a:latin typeface="Arial Black" pitchFamily="34" charset="0"/>
              </a:rPr>
              <a:t>• NYU Shanghai Library (Fall 2013)</a:t>
            </a:r>
          </a:p>
          <a:p>
            <a:endParaRPr lang="en-US" sz="2400" dirty="0" smtClean="0">
              <a:latin typeface="Arial Black" pitchFamily="34" charset="0"/>
            </a:endParaRPr>
          </a:p>
          <a:p>
            <a:endParaRPr lang="en-US" sz="2400" dirty="0" smtClean="0">
              <a:latin typeface="Arial Black" pitchFamily="34" charset="0"/>
            </a:endParaRPr>
          </a:p>
        </p:txBody>
      </p:sp>
      <p:sp>
        <p:nvSpPr>
          <p:cNvPr id="3" name="Footer Placeholder 2"/>
          <p:cNvSpPr>
            <a:spLocks noGrp="1"/>
          </p:cNvSpPr>
          <p:nvPr>
            <p:ph type="ftr" sz="quarter" idx="11"/>
          </p:nvPr>
        </p:nvSpPr>
        <p:spPr/>
        <p:txBody>
          <a:bodyPr/>
          <a:lstStyle/>
          <a:p>
            <a:r>
              <a:rPr lang="de-DE" smtClean="0"/>
              <a:t>STRAUSSNER, BRNO, OCT 30, 2013 </a:t>
            </a:r>
            <a:endParaRPr lang="en-US"/>
          </a:p>
        </p:txBody>
      </p:sp>
      <p:sp>
        <p:nvSpPr>
          <p:cNvPr id="4" name="Slide Number Placeholder 3"/>
          <p:cNvSpPr>
            <a:spLocks noGrp="1"/>
          </p:cNvSpPr>
          <p:nvPr>
            <p:ph type="sldNum" sz="quarter" idx="12"/>
          </p:nvPr>
        </p:nvSpPr>
        <p:spPr/>
        <p:txBody>
          <a:bodyPr/>
          <a:lstStyle/>
          <a:p>
            <a:fld id="{32638A80-0D17-4FF8-9FD2-B16FE51C1756}" type="slidenum">
              <a:rPr lang="en-US" smtClean="0"/>
              <a:pPr/>
              <a:t>7</a:t>
            </a:fld>
            <a:endParaRPr lang="en-US"/>
          </a:p>
        </p:txBody>
      </p:sp>
      <p:sp>
        <p:nvSpPr>
          <p:cNvPr id="5" name="Title 4"/>
          <p:cNvSpPr>
            <a:spLocks noGrp="1"/>
          </p:cNvSpPr>
          <p:nvPr>
            <p:ph type="title"/>
          </p:nvPr>
        </p:nvSpPr>
        <p:spPr>
          <a:xfrm>
            <a:off x="457200" y="274638"/>
            <a:ext cx="8229600" cy="944562"/>
          </a:xfrm>
        </p:spPr>
        <p:txBody>
          <a:bodyPr/>
          <a:lstStyle/>
          <a:p>
            <a:pPr algn="ctr"/>
            <a:r>
              <a:rPr lang="en-US" sz="4400" dirty="0" smtClean="0">
                <a:solidFill>
                  <a:schemeClr val="bg1"/>
                </a:solidFill>
                <a:latin typeface="Arial Black" pitchFamily="34" charset="0"/>
              </a:rPr>
              <a:t>The NYU Library System</a:t>
            </a:r>
            <a:endParaRPr lang="en-US"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Arial Black" pitchFamily="34" charset="0"/>
              </a:rPr>
              <a:t>• </a:t>
            </a:r>
            <a:r>
              <a:rPr lang="en-US" sz="3200" dirty="0" smtClean="0">
                <a:latin typeface="Arial Black" pitchFamily="34" charset="0"/>
              </a:rPr>
              <a:t>Frederick </a:t>
            </a:r>
            <a:r>
              <a:rPr lang="en-US" sz="3200" dirty="0" err="1" smtClean="0">
                <a:latin typeface="Arial Black" pitchFamily="34" charset="0"/>
              </a:rPr>
              <a:t>Ehrman</a:t>
            </a:r>
            <a:r>
              <a:rPr lang="en-US" sz="3200" dirty="0" smtClean="0">
                <a:latin typeface="Arial Black" pitchFamily="34" charset="0"/>
              </a:rPr>
              <a:t> </a:t>
            </a:r>
            <a:r>
              <a:rPr lang="en-US" sz="3200" dirty="0" smtClean="0">
                <a:solidFill>
                  <a:schemeClr val="bg1"/>
                </a:solidFill>
                <a:latin typeface="Arial Black" pitchFamily="34" charset="0"/>
              </a:rPr>
              <a:t>Medical Library</a:t>
            </a:r>
          </a:p>
          <a:p>
            <a:r>
              <a:rPr lang="en-US" sz="3200" dirty="0" smtClean="0">
                <a:latin typeface="Arial Black" pitchFamily="34" charset="0"/>
              </a:rPr>
              <a:t>• John and Bertha </a:t>
            </a:r>
            <a:r>
              <a:rPr lang="en-US" sz="3200" dirty="0" err="1" smtClean="0">
                <a:latin typeface="Arial Black" pitchFamily="34" charset="0"/>
              </a:rPr>
              <a:t>Waldmann</a:t>
            </a:r>
            <a:r>
              <a:rPr lang="en-US" sz="3200" dirty="0" smtClean="0">
                <a:latin typeface="Arial Black" pitchFamily="34" charset="0"/>
              </a:rPr>
              <a:t> Memorial </a:t>
            </a:r>
            <a:r>
              <a:rPr lang="en-US" sz="3200" dirty="0" smtClean="0">
                <a:solidFill>
                  <a:schemeClr val="bg1"/>
                </a:solidFill>
                <a:latin typeface="Arial Black" pitchFamily="34" charset="0"/>
              </a:rPr>
              <a:t>Dental Library</a:t>
            </a:r>
          </a:p>
          <a:p>
            <a:r>
              <a:rPr lang="en-US" sz="3200" dirty="0" smtClean="0">
                <a:latin typeface="Arial Black" pitchFamily="34" charset="0"/>
              </a:rPr>
              <a:t>• </a:t>
            </a:r>
            <a:r>
              <a:rPr lang="en-US" sz="3200" dirty="0" smtClean="0">
                <a:solidFill>
                  <a:schemeClr val="bg1"/>
                </a:solidFill>
                <a:latin typeface="Arial Black" pitchFamily="34" charset="0"/>
              </a:rPr>
              <a:t>Law Library</a:t>
            </a:r>
          </a:p>
          <a:p>
            <a:pPr>
              <a:buFont typeface="Courier New" pitchFamily="49" charset="0"/>
              <a:buChar char="o"/>
            </a:pPr>
            <a:r>
              <a:rPr lang="en-US" sz="3200" dirty="0" smtClean="0">
                <a:latin typeface="Arial Black" pitchFamily="34" charset="0"/>
              </a:rPr>
              <a:t> Polytechnic Institute </a:t>
            </a:r>
            <a:r>
              <a:rPr lang="en-US" sz="3200" dirty="0" smtClean="0">
                <a:solidFill>
                  <a:schemeClr val="bg1"/>
                </a:solidFill>
                <a:latin typeface="Arial Black" pitchFamily="34" charset="0"/>
              </a:rPr>
              <a:t>Engineering Library  </a:t>
            </a:r>
            <a:r>
              <a:rPr lang="en-US" sz="3200" dirty="0" smtClean="0">
                <a:latin typeface="Arial Black" pitchFamily="34" charset="0"/>
              </a:rPr>
              <a:t>- 2014</a:t>
            </a:r>
          </a:p>
          <a:p>
            <a:endParaRPr lang="en-US" sz="3200" dirty="0"/>
          </a:p>
        </p:txBody>
      </p:sp>
      <p:sp>
        <p:nvSpPr>
          <p:cNvPr id="3" name="Footer Placeholder 2"/>
          <p:cNvSpPr>
            <a:spLocks noGrp="1"/>
          </p:cNvSpPr>
          <p:nvPr>
            <p:ph type="ftr" sz="quarter" idx="11"/>
          </p:nvPr>
        </p:nvSpPr>
        <p:spPr/>
        <p:txBody>
          <a:bodyPr/>
          <a:lstStyle/>
          <a:p>
            <a:r>
              <a:rPr lang="de-DE" smtClean="0"/>
              <a:t>STRAUSSNER, BRNO, OCT 30, 2013 </a:t>
            </a:r>
            <a:endParaRPr lang="en-US"/>
          </a:p>
        </p:txBody>
      </p:sp>
      <p:sp>
        <p:nvSpPr>
          <p:cNvPr id="4" name="Slide Number Placeholder 3"/>
          <p:cNvSpPr>
            <a:spLocks noGrp="1"/>
          </p:cNvSpPr>
          <p:nvPr>
            <p:ph type="sldNum" sz="quarter" idx="12"/>
          </p:nvPr>
        </p:nvSpPr>
        <p:spPr/>
        <p:txBody>
          <a:bodyPr/>
          <a:lstStyle/>
          <a:p>
            <a:fld id="{32638A80-0D17-4FF8-9FD2-B16FE51C1756}" type="slidenum">
              <a:rPr lang="en-US" smtClean="0"/>
              <a:pPr/>
              <a:t>8</a:t>
            </a:fld>
            <a:endParaRPr lang="en-US"/>
          </a:p>
        </p:txBody>
      </p:sp>
      <p:sp>
        <p:nvSpPr>
          <p:cNvPr id="5" name="Title 4"/>
          <p:cNvSpPr>
            <a:spLocks noGrp="1"/>
          </p:cNvSpPr>
          <p:nvPr>
            <p:ph type="title"/>
          </p:nvPr>
        </p:nvSpPr>
        <p:spPr/>
        <p:txBody>
          <a:bodyPr>
            <a:normAutofit fontScale="90000"/>
          </a:bodyPr>
          <a:lstStyle/>
          <a:p>
            <a:pPr algn="ctr"/>
            <a:r>
              <a:rPr lang="en-US" dirty="0" smtClean="0">
                <a:latin typeface="Arial Black" pitchFamily="34" charset="0"/>
              </a:rPr>
              <a:t/>
            </a:r>
            <a:br>
              <a:rPr lang="en-US" dirty="0" smtClean="0">
                <a:latin typeface="Arial Black" pitchFamily="34" charset="0"/>
              </a:rPr>
            </a:br>
            <a:r>
              <a:rPr lang="en-US" dirty="0" smtClean="0">
                <a:solidFill>
                  <a:schemeClr val="bg1"/>
                </a:solidFill>
                <a:latin typeface="Arial Black" pitchFamily="34" charset="0"/>
              </a:rPr>
              <a:t>Other NYU Libraries</a:t>
            </a:r>
            <a:r>
              <a:rPr lang="en-US" dirty="0" smtClean="0">
                <a:latin typeface="Arial Black" pitchFamily="34" charset="0"/>
              </a:rPr>
              <a:t>:</a:t>
            </a:r>
            <a:br>
              <a:rPr lang="en-US" dirty="0" smtClean="0">
                <a:latin typeface="Arial Black" pitchFamily="34" charset="0"/>
              </a:rPr>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obst_Library_south_facade.jpg"/>
          <p:cNvPicPr>
            <a:picLocks noGrp="1" noChangeAspect="1"/>
          </p:cNvPicPr>
          <p:nvPr>
            <p:ph idx="1"/>
          </p:nvPr>
        </p:nvPicPr>
        <p:blipFill>
          <a:blip r:embed="rId3" cstate="print"/>
          <a:stretch>
            <a:fillRect/>
          </a:stretch>
        </p:blipFill>
        <p:spPr>
          <a:xfrm>
            <a:off x="3200400" y="1524000"/>
            <a:ext cx="3855720" cy="4389120"/>
          </a:xfrm>
        </p:spPr>
      </p:pic>
      <p:sp>
        <p:nvSpPr>
          <p:cNvPr id="3" name="Footer Placeholder 2"/>
          <p:cNvSpPr>
            <a:spLocks noGrp="1"/>
          </p:cNvSpPr>
          <p:nvPr>
            <p:ph type="ftr" sz="quarter" idx="11"/>
          </p:nvPr>
        </p:nvSpPr>
        <p:spPr/>
        <p:txBody>
          <a:bodyPr/>
          <a:lstStyle/>
          <a:p>
            <a:r>
              <a:rPr lang="de-DE" smtClean="0"/>
              <a:t>STRAUSSNER, BRNO, OCT 30, 2013 </a:t>
            </a:r>
            <a:endParaRPr lang="en-US"/>
          </a:p>
        </p:txBody>
      </p:sp>
      <p:sp>
        <p:nvSpPr>
          <p:cNvPr id="4" name="Slide Number Placeholder 3"/>
          <p:cNvSpPr>
            <a:spLocks noGrp="1"/>
          </p:cNvSpPr>
          <p:nvPr>
            <p:ph type="sldNum" sz="quarter" idx="12"/>
          </p:nvPr>
        </p:nvSpPr>
        <p:spPr/>
        <p:txBody>
          <a:bodyPr/>
          <a:lstStyle/>
          <a:p>
            <a:fld id="{32638A80-0D17-4FF8-9FD2-B16FE51C1756}" type="slidenum">
              <a:rPr lang="en-US" smtClean="0"/>
              <a:pPr/>
              <a:t>9</a:t>
            </a:fld>
            <a:endParaRPr lang="en-US"/>
          </a:p>
        </p:txBody>
      </p:sp>
      <p:sp>
        <p:nvSpPr>
          <p:cNvPr id="5" name="Title 4"/>
          <p:cNvSpPr>
            <a:spLocks noGrp="1"/>
          </p:cNvSpPr>
          <p:nvPr>
            <p:ph type="title"/>
          </p:nvPr>
        </p:nvSpPr>
        <p:spPr/>
        <p:txBody>
          <a:bodyPr>
            <a:normAutofit fontScale="90000"/>
          </a:bodyPr>
          <a:lstStyle/>
          <a:p>
            <a:r>
              <a:rPr lang="en-US" sz="4400" dirty="0" smtClean="0">
                <a:latin typeface="Arial Black" pitchFamily="34" charset="0"/>
              </a:rPr>
              <a:t>Elmer Holmes </a:t>
            </a:r>
            <a:r>
              <a:rPr lang="en-US" sz="4400" dirty="0" err="1" smtClean="0">
                <a:latin typeface="Arial Black" pitchFamily="34" charset="0"/>
              </a:rPr>
              <a:t>Bobst</a:t>
            </a:r>
            <a:r>
              <a:rPr lang="en-US" sz="4400" dirty="0" smtClean="0">
                <a:latin typeface="Arial Black" pitchFamily="34" charset="0"/>
              </a:rPr>
              <a:t> Library</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2561</TotalTime>
  <Words>869</Words>
  <Application>Microsoft Office PowerPoint</Application>
  <PresentationFormat>Předvádění na obrazovce (4:3)</PresentationFormat>
  <Paragraphs>228</Paragraphs>
  <Slides>31</Slides>
  <Notes>14</Notes>
  <HiddenSlides>1</HiddenSlides>
  <MMClips>0</MMClips>
  <ScaleCrop>false</ScaleCrop>
  <HeadingPairs>
    <vt:vector size="4" baseType="variant">
      <vt:variant>
        <vt:lpstr>Motiv</vt:lpstr>
      </vt:variant>
      <vt:variant>
        <vt:i4>1</vt:i4>
      </vt:variant>
      <vt:variant>
        <vt:lpstr>Nadpisy snímků</vt:lpstr>
      </vt:variant>
      <vt:variant>
        <vt:i4>31</vt:i4>
      </vt:variant>
    </vt:vector>
  </HeadingPairs>
  <TitlesOfParts>
    <vt:vector size="32" baseType="lpstr">
      <vt:lpstr>Concourse</vt:lpstr>
      <vt:lpstr>The Changing Role of the University Library and Librarians from the Perspective of one American Professor </vt:lpstr>
      <vt:lpstr>FOCUS OF PRESENTATION</vt:lpstr>
      <vt:lpstr>Prezentace aplikace PowerPoint</vt:lpstr>
      <vt:lpstr>My Doctoral Studies</vt:lpstr>
      <vt:lpstr>The changing library picture</vt:lpstr>
      <vt:lpstr>NEW YORK UNIVERSITY (NYU)</vt:lpstr>
      <vt:lpstr>The NYU Library System</vt:lpstr>
      <vt:lpstr> Other NYU Libraries: </vt:lpstr>
      <vt:lpstr>Elmer Holmes Bobst Library</vt:lpstr>
      <vt:lpstr>Prezentace aplikace PowerPoint</vt:lpstr>
      <vt:lpstr>NYU Bobst Library</vt:lpstr>
      <vt:lpstr> NYU LIBRARY HOLDINGS </vt:lpstr>
      <vt:lpstr>NYU Library and Students </vt:lpstr>
      <vt:lpstr>SPACE AS SERVICE</vt:lpstr>
      <vt:lpstr>Prezentace aplikace PowerPoint</vt:lpstr>
      <vt:lpstr>MEETING HIGH TECH NEEDS</vt:lpstr>
      <vt:lpstr>Low-tech informal group work</vt:lpstr>
      <vt:lpstr>Grad-only</vt:lpstr>
      <vt:lpstr>Prezentace aplikace PowerPoint</vt:lpstr>
      <vt:lpstr>DOCTORAL STUDENTS</vt:lpstr>
      <vt:lpstr>Dissertation Writers Room</vt:lpstr>
      <vt:lpstr>Library Services for Faculty </vt:lpstr>
      <vt:lpstr>PRESENT</vt:lpstr>
      <vt:lpstr>Digital Studio</vt:lpstr>
      <vt:lpstr>The Digital Studio –Supports Faculty  Scholarship, Research and Teaching</vt:lpstr>
      <vt:lpstr> NYU Library and Faculty: Future </vt:lpstr>
      <vt:lpstr>Learn How to Navigate the OECD iLibrary</vt:lpstr>
      <vt:lpstr>THE NEW LIBRARIAN</vt:lpstr>
      <vt:lpstr>NYU Library and the Community</vt:lpstr>
      <vt:lpstr>BACK IN THE LIBRARY</vt:lpstr>
      <vt:lpstr>Recommended readings by Lucinda Covert-Vail.  Director of Public Services, NYU Libraries </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Lala</dc:creator>
  <cp:lastModifiedBy>tka20</cp:lastModifiedBy>
  <cp:revision>86</cp:revision>
  <dcterms:created xsi:type="dcterms:W3CDTF">2013-10-17T15:51:35Z</dcterms:created>
  <dcterms:modified xsi:type="dcterms:W3CDTF">2013-11-08T13:31:11Z</dcterms:modified>
</cp:coreProperties>
</file>