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8" r:id="rId9"/>
    <p:sldId id="26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16" autoAdjust="0"/>
  </p:normalViewPr>
  <p:slideViewPr>
    <p:cSldViewPr>
      <p:cViewPr>
        <p:scale>
          <a:sx n="110" d="100"/>
          <a:sy n="110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82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96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08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52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31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84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21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58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71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75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47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5545-AF6D-4478-AD97-3D9B81DAAFEA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D1F3-BEAB-4F2A-8048-EF0385DE5B3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1043695"/>
            <a:ext cx="9157387" cy="5815872"/>
          </a:xfrm>
          <a:prstGeom prst="rect">
            <a:avLst/>
          </a:prstGeom>
          <a:gradFill flip="none" rotWithShape="1">
            <a:gsLst>
              <a:gs pos="0">
                <a:srgbClr val="895FA9">
                  <a:shade val="30000"/>
                  <a:satMod val="115000"/>
                </a:srgbClr>
              </a:gs>
              <a:gs pos="50000">
                <a:srgbClr val="895FA9">
                  <a:shade val="67500"/>
                  <a:satMod val="115000"/>
                </a:srgbClr>
              </a:gs>
              <a:gs pos="100000">
                <a:srgbClr val="895FA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bg1"/>
                </a:solidFill>
              </a:ln>
            </a:endParaRPr>
          </a:p>
        </p:txBody>
      </p:sp>
      <p:pic>
        <p:nvPicPr>
          <p:cNvPr id="1026" name="Picture 2" descr="http://process.arts.ac.uk/sites/default/files/u205/lilac_17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9631" cy="10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d35ign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flickr.com/photos/fuelgrafics/8580462609/sizes/c/in/photostrea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ickr.com/photos/d35ign/6226852671/sizes/z/in/photostream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flickr.com/photos/fuelgrafics/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lickr.com/photos/st3f4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flickr.com/photos/st3f4n/3951143570/sizes/l/in/photostrea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lickr.com/photos/jdhancock/4848132804/sizes/l/in/set-72157618524893239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www.flickr.com/photos/jdhancoc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lickr.com/photos/thomashawk/2917799327/sizes/l/in/photostrea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flickr.com/photos/thomashaw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lickr.com/photos/kalexanderson/6461356529/sizes/l/in/photostrea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://www.flickr.com/photos/kalexanders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www.flickr.com/photos/kalexanders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ickr.com/photos/kalexanderson/6851534322/sizes/z/in/set-72157628662744337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flickr.com/photos/kalexanderson/6874356751/sizes/z/in/set-72157628662744337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lickr.com/photos/kalexanderso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search.creativecommons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-17078" y="-50"/>
            <a:ext cx="9161078" cy="6858000"/>
          </a:xfrm>
          <a:prstGeom prst="rect">
            <a:avLst/>
          </a:prstGeom>
          <a:gradFill flip="none" rotWithShape="1">
            <a:gsLst>
              <a:gs pos="0">
                <a:srgbClr val="895FA9">
                  <a:shade val="30000"/>
                  <a:satMod val="115000"/>
                </a:srgbClr>
              </a:gs>
              <a:gs pos="50000">
                <a:srgbClr val="895FA9">
                  <a:shade val="67500"/>
                  <a:satMod val="115000"/>
                </a:srgbClr>
              </a:gs>
              <a:gs pos="100000">
                <a:srgbClr val="895FA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1135" y="1498719"/>
            <a:ext cx="8181730" cy="1944216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STŘÍPKY Z KONFERENCE LILAC 2013</a:t>
            </a:r>
            <a:endParaRPr lang="cs-CZ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www.informationliteracy.org.uk/wp-content/uploads/2010/12/lila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70" y="188640"/>
            <a:ext cx="1963857" cy="9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30643" y="3802975"/>
            <a:ext cx="7082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Ing. Blanka Jankovská</a:t>
            </a:r>
          </a:p>
          <a:p>
            <a:pPr algn="ctr"/>
            <a:r>
              <a:rPr lang="cs-CZ" sz="2000" b="1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Odborná komise pro informační vzdělávání </a:t>
            </a:r>
            <a:br>
              <a:rPr lang="cs-CZ" sz="2000" b="1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a informační gramotnost na vysokých školách AKVŠ ČR</a:t>
            </a:r>
          </a:p>
          <a:p>
            <a:pPr algn="ctr"/>
            <a:endParaRPr lang="cs-CZ" sz="20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81131" y="5387151"/>
            <a:ext cx="46085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Bibliotheca academica 2013</a:t>
            </a:r>
          </a:p>
          <a:p>
            <a:pPr algn="ctr"/>
            <a:r>
              <a:rPr lang="cs-CZ" sz="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Nová témata – nové výzvy</a:t>
            </a:r>
          </a:p>
          <a:p>
            <a:pPr algn="ctr"/>
            <a:r>
              <a:rPr lang="cs-CZ" sz="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30. - 31. 10. 2013</a:t>
            </a:r>
          </a:p>
          <a:p>
            <a:pPr algn="ctr"/>
            <a:r>
              <a:rPr lang="cs-CZ" sz="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VFU Brno</a:t>
            </a:r>
          </a:p>
          <a:p>
            <a:pPr algn="ctr"/>
            <a:endParaRPr lang="cs-CZ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9632" y="0"/>
            <a:ext cx="7899802" cy="1036800"/>
          </a:xfrm>
          <a:prstGeom prst="rect">
            <a:avLst/>
          </a:prstGeom>
          <a:gradFill flip="none" rotWithShape="1">
            <a:gsLst>
              <a:gs pos="0">
                <a:srgbClr val="895FA9">
                  <a:shade val="30000"/>
                  <a:satMod val="115000"/>
                </a:srgbClr>
              </a:gs>
              <a:gs pos="50000">
                <a:srgbClr val="895FA9">
                  <a:shade val="67500"/>
                  <a:satMod val="115000"/>
                </a:srgbClr>
              </a:gs>
              <a:gs pos="100000">
                <a:srgbClr val="895FA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7588" y="147637"/>
            <a:ext cx="7523889" cy="741525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STEVE WHEELER: </a:t>
            </a:r>
            <a:r>
              <a:rPr lang="cs-CZ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cs-CZ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DIGITAL PEDAGOGY: LEARNING 2.0</a:t>
            </a:r>
          </a:p>
          <a:p>
            <a:pPr algn="r"/>
            <a:endParaRPr lang="cs-CZ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5496" y="1124744"/>
            <a:ext cx="9108504" cy="720080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Nové technologie = příležitost pro vyučující </a:t>
            </a:r>
            <a:r>
              <a:rPr lang="cs-CZ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(mobile game </a:t>
            </a:r>
            <a:r>
              <a:rPr lang="cs-CZ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based</a:t>
            </a:r>
            <a:r>
              <a:rPr lang="cs-CZ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learning</a:t>
            </a:r>
            <a:r>
              <a:rPr lang="cs-CZ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cs-CZ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7" name="Picture 5" descr="http://farm9.staticflickr.com/8090/8580462609_12147439c7_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2" y="1844825"/>
            <a:ext cx="7067556" cy="471759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71600" y="6591300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 told you that watch cartoons on the </a:t>
            </a:r>
            <a:r>
              <a:rPr lang="en-US" sz="1200" b="1" dirty="0" err="1" smtClean="0">
                <a:solidFill>
                  <a:schemeClr val="bg1"/>
                </a:solidFill>
              </a:rPr>
              <a:t>iPad</a:t>
            </a:r>
            <a:r>
              <a:rPr lang="en-US" sz="1200" b="1" dirty="0" smtClean="0">
                <a:solidFill>
                  <a:schemeClr val="bg1"/>
                </a:solidFill>
              </a:rPr>
              <a:t> is only after collecting toys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079" name="Picture 7" descr="C:\Users\Blanka\Pictures\Screenpresso\2013-10-27_23h02_1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52" y="6639799"/>
            <a:ext cx="2372726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arm7.staticflickr.com/6167/6226852671_6a0e9ff7fd_z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04" y="1789172"/>
            <a:ext cx="4776192" cy="47761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095755" y="6591300"/>
            <a:ext cx="248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bg1"/>
                </a:solidFill>
              </a:rPr>
              <a:t>The</a:t>
            </a:r>
            <a:r>
              <a:rPr lang="cs-CZ" sz="1200" b="1" dirty="0" smtClean="0">
                <a:solidFill>
                  <a:schemeClr val="bg1"/>
                </a:solidFill>
              </a:rPr>
              <a:t> Boss </a:t>
            </a:r>
            <a:r>
              <a:rPr lang="cs-CZ" sz="1200" b="1" dirty="0" err="1" smtClean="0">
                <a:solidFill>
                  <a:schemeClr val="bg1"/>
                </a:solidFill>
              </a:rPr>
              <a:t>is</a:t>
            </a:r>
            <a:r>
              <a:rPr lang="cs-CZ" sz="1200" b="1" dirty="0" smtClean="0">
                <a:solidFill>
                  <a:schemeClr val="bg1"/>
                </a:solidFill>
              </a:rPr>
              <a:t> </a:t>
            </a:r>
            <a:r>
              <a:rPr lang="cs-CZ" sz="1200" b="1" dirty="0" err="1" smtClean="0">
                <a:solidFill>
                  <a:schemeClr val="bg1"/>
                </a:solidFill>
              </a:rPr>
              <a:t>calling</a:t>
            </a:r>
            <a:r>
              <a:rPr lang="cs-CZ" sz="1200" b="1" dirty="0" smtClean="0">
                <a:solidFill>
                  <a:schemeClr val="bg1"/>
                </a:solidFill>
              </a:rPr>
              <a:t>! – </a:t>
            </a:r>
            <a:r>
              <a:rPr lang="cs-CZ" sz="1200" b="1" dirty="0" err="1" smtClean="0">
                <a:solidFill>
                  <a:schemeClr val="bg1"/>
                </a:solidFill>
              </a:rPr>
              <a:t>Explored</a:t>
            </a:r>
            <a:r>
              <a:rPr lang="cs-CZ" sz="1200" b="1" dirty="0" smtClean="0">
                <a:solidFill>
                  <a:schemeClr val="bg1"/>
                </a:solidFill>
              </a:rPr>
              <a:t>!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Blanka\Pictures\Screenpresso\2013-10-28_11h04_40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0" y="6639799"/>
            <a:ext cx="2230435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9632" y="0"/>
            <a:ext cx="7899802" cy="1036800"/>
          </a:xfrm>
          <a:prstGeom prst="rect">
            <a:avLst/>
          </a:prstGeom>
          <a:gradFill flip="none" rotWithShape="1">
            <a:gsLst>
              <a:gs pos="0">
                <a:srgbClr val="895FA9">
                  <a:shade val="30000"/>
                  <a:satMod val="115000"/>
                </a:srgbClr>
              </a:gs>
              <a:gs pos="50000">
                <a:srgbClr val="895FA9">
                  <a:shade val="67500"/>
                  <a:satMod val="115000"/>
                </a:srgbClr>
              </a:gs>
              <a:gs pos="100000">
                <a:srgbClr val="895FA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7588" y="147637"/>
            <a:ext cx="7523889" cy="741525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MATTHEW BORG:</a:t>
            </a:r>
            <a:r>
              <a:rPr lang="cs-CZ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cs-CZ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RESISTANCE IS FUTILE – HOW IMPLEMENTING</a:t>
            </a:r>
            <a:r>
              <a:rPr lang="cs-CZ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endParaRPr lang="en-US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endParaRPr lang="cs-CZ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5496" y="1124744"/>
            <a:ext cx="9108504" cy="720080"/>
          </a:xfrm>
        </p:spPr>
        <p:txBody>
          <a:bodyPr>
            <a:noAutofit/>
          </a:bodyPr>
          <a:lstStyle/>
          <a:p>
            <a:r>
              <a:rPr lang="cs-CZ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Discovery</a:t>
            </a:r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systémy = obrovský vliv na informační vzdělávání</a:t>
            </a:r>
            <a:endParaRPr lang="cs-CZ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659130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The droids we're </a:t>
            </a:r>
            <a:r>
              <a:rPr lang="en-US" sz="1200" b="1" dirty="0" err="1">
                <a:solidFill>
                  <a:schemeClr val="bg1"/>
                </a:solidFill>
              </a:rPr>
              <a:t>googling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for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Blanka\Pictures\Screenpresso\2013-10-27_23h23_2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74" y="6639799"/>
            <a:ext cx="2048571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arm3.staticflickr.com/2465/3951143570_20b4eccd3f_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55" y="1837460"/>
            <a:ext cx="7124890" cy="475224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9632" y="0"/>
            <a:ext cx="7899802" cy="1036800"/>
          </a:xfrm>
          <a:prstGeom prst="rect">
            <a:avLst/>
          </a:prstGeom>
          <a:gradFill flip="none" rotWithShape="1">
            <a:gsLst>
              <a:gs pos="0">
                <a:srgbClr val="895FA9">
                  <a:shade val="30000"/>
                  <a:satMod val="115000"/>
                </a:srgbClr>
              </a:gs>
              <a:gs pos="50000">
                <a:srgbClr val="895FA9">
                  <a:shade val="67500"/>
                  <a:satMod val="115000"/>
                </a:srgbClr>
              </a:gs>
              <a:gs pos="100000">
                <a:srgbClr val="895FA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7588" y="147637"/>
            <a:ext cx="7523889" cy="741525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CHRISTINA BRAGE, KARIN GUSTAFSSON ÅMAN:</a:t>
            </a:r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IS IT POSSIBLE TO SUPPORT WORKPLACE INFORMATION</a:t>
            </a:r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…</a:t>
            </a:r>
            <a:endParaRPr lang="en-US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endParaRPr lang="cs-CZ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5496" y="1124744"/>
            <a:ext cx="9108504" cy="720080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Průzkum mezi absolventy: Měly kurzy IG vliv na uplatnění?</a:t>
            </a:r>
            <a:endParaRPr lang="cs-CZ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659130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bg1"/>
                </a:solidFill>
              </a:rPr>
              <a:t>Storm</a:t>
            </a:r>
            <a:r>
              <a:rPr lang="cs-CZ" sz="1200" b="1" dirty="0" smtClean="0">
                <a:solidFill>
                  <a:schemeClr val="bg1"/>
                </a:solidFill>
              </a:rPr>
              <a:t> </a:t>
            </a:r>
            <a:r>
              <a:rPr lang="cs-CZ" sz="1200" b="1" dirty="0" err="1" smtClean="0">
                <a:solidFill>
                  <a:schemeClr val="bg1"/>
                </a:solidFill>
              </a:rPr>
              <a:t>of</a:t>
            </a:r>
            <a:r>
              <a:rPr lang="cs-CZ" sz="1200" b="1" dirty="0" smtClean="0">
                <a:solidFill>
                  <a:schemeClr val="bg1"/>
                </a:solidFill>
              </a:rPr>
              <a:t> </a:t>
            </a:r>
            <a:r>
              <a:rPr lang="cs-CZ" sz="1200" b="1" dirty="0" err="1">
                <a:solidFill>
                  <a:schemeClr val="bg1"/>
                </a:solidFill>
              </a:rPr>
              <a:t>T</a:t>
            </a:r>
            <a:r>
              <a:rPr lang="cs-CZ" sz="1200" b="1" dirty="0" err="1" smtClean="0">
                <a:solidFill>
                  <a:schemeClr val="bg1"/>
                </a:solidFill>
              </a:rPr>
              <a:t>he</a:t>
            </a:r>
            <a:r>
              <a:rPr lang="cs-CZ" sz="1200" b="1" dirty="0" smtClean="0">
                <a:solidFill>
                  <a:schemeClr val="bg1"/>
                </a:solidFill>
              </a:rPr>
              <a:t> </a:t>
            </a:r>
            <a:r>
              <a:rPr lang="cs-CZ" sz="1200" b="1" dirty="0" err="1" smtClean="0">
                <a:solidFill>
                  <a:schemeClr val="bg1"/>
                </a:solidFill>
              </a:rPr>
              <a:t>Century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farm5.staticflickr.com/4131/4848132804_e7f66c6a3e_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02487"/>
            <a:ext cx="7200800" cy="478881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lanka\Pictures\Screenpresso\2013-10-27_23h34_2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64" y="6639799"/>
            <a:ext cx="1963636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9632" y="0"/>
            <a:ext cx="7899802" cy="1036800"/>
          </a:xfrm>
          <a:prstGeom prst="rect">
            <a:avLst/>
          </a:prstGeom>
          <a:gradFill flip="none" rotWithShape="1">
            <a:gsLst>
              <a:gs pos="0">
                <a:srgbClr val="895FA9">
                  <a:shade val="30000"/>
                  <a:satMod val="115000"/>
                </a:srgbClr>
              </a:gs>
              <a:gs pos="50000">
                <a:srgbClr val="895FA9">
                  <a:shade val="67500"/>
                  <a:satMod val="115000"/>
                </a:srgbClr>
              </a:gs>
              <a:gs pos="100000">
                <a:srgbClr val="895FA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7588" y="147637"/>
            <a:ext cx="7523889" cy="741525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ANN-SOFIE ZETTERGREN:</a:t>
            </a:r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HOW DO YOU DO? UNDERSTANDING THE EVERYDAY LIFE</a:t>
            </a:r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…</a:t>
            </a:r>
            <a:endParaRPr lang="en-US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endParaRPr lang="cs-CZ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5496" y="1124744"/>
            <a:ext cx="9108504" cy="720080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Průzkum mezi akademiky: Jaké mají informační potřeby a přání?</a:t>
            </a:r>
            <a:endParaRPr lang="cs-CZ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59632" y="6591300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bg1"/>
                </a:solidFill>
              </a:rPr>
              <a:t>You</a:t>
            </a:r>
            <a:r>
              <a:rPr lang="cs-CZ" sz="1200" b="1" dirty="0" smtClean="0">
                <a:solidFill>
                  <a:schemeClr val="bg1"/>
                </a:solidFill>
              </a:rPr>
              <a:t> and </a:t>
            </a:r>
            <a:r>
              <a:rPr lang="cs-CZ" sz="1200" b="1" dirty="0" err="1" smtClean="0">
                <a:solidFill>
                  <a:schemeClr val="bg1"/>
                </a:solidFill>
              </a:rPr>
              <a:t>What</a:t>
            </a:r>
            <a:r>
              <a:rPr lang="cs-CZ" sz="1200" b="1" dirty="0" smtClean="0">
                <a:solidFill>
                  <a:schemeClr val="bg1"/>
                </a:solidFill>
              </a:rPr>
              <a:t> </a:t>
            </a:r>
            <a:r>
              <a:rPr lang="cs-CZ" sz="1200" b="1" dirty="0" err="1" smtClean="0">
                <a:solidFill>
                  <a:schemeClr val="bg1"/>
                </a:solidFill>
              </a:rPr>
              <a:t>Army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farm4.staticflickr.com/3105/2917799327_e40294b06a_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46" y="1801924"/>
            <a:ext cx="6402508" cy="47893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lanka\Pictures\Screenpresso\2013-10-27_23h41_0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83" y="6637338"/>
            <a:ext cx="2288571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9632" y="0"/>
            <a:ext cx="7899802" cy="1036800"/>
          </a:xfrm>
          <a:prstGeom prst="rect">
            <a:avLst/>
          </a:prstGeom>
          <a:gradFill flip="none" rotWithShape="1">
            <a:gsLst>
              <a:gs pos="0">
                <a:srgbClr val="895FA9">
                  <a:shade val="30000"/>
                  <a:satMod val="115000"/>
                </a:srgbClr>
              </a:gs>
              <a:gs pos="50000">
                <a:srgbClr val="895FA9">
                  <a:shade val="67500"/>
                  <a:satMod val="115000"/>
                </a:srgbClr>
              </a:gs>
              <a:gs pos="100000">
                <a:srgbClr val="895FA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5496" y="1124744"/>
            <a:ext cx="9108504" cy="720080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Reflexe a sebereflexe, profesionální rozvoj, zpětná vazba</a:t>
            </a:r>
            <a:endParaRPr lang="cs-CZ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7588" y="147637"/>
            <a:ext cx="7523889" cy="741525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ALAN CARBERY:</a:t>
            </a:r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ARMING THE TEACHER LIBRARIAN</a:t>
            </a:r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…</a:t>
            </a:r>
            <a:endParaRPr lang="en-US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endParaRPr lang="cs-CZ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6591300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A moment </a:t>
            </a:r>
            <a:r>
              <a:rPr lang="cs-CZ" sz="1200" b="1" dirty="0" err="1" smtClean="0">
                <a:solidFill>
                  <a:schemeClr val="bg1"/>
                </a:solidFill>
              </a:rPr>
              <a:t>of</a:t>
            </a:r>
            <a:r>
              <a:rPr lang="cs-CZ" sz="1200" b="1" dirty="0" smtClean="0">
                <a:solidFill>
                  <a:schemeClr val="bg1"/>
                </a:solidFill>
              </a:rPr>
              <a:t> </a:t>
            </a:r>
            <a:r>
              <a:rPr lang="cs-CZ" sz="1200" b="1" dirty="0" err="1" smtClean="0">
                <a:solidFill>
                  <a:schemeClr val="bg1"/>
                </a:solidFill>
              </a:rPr>
              <a:t>self-reflection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farm8.staticflickr.com/7149/6461356529_c3996daba3_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3" y="1772816"/>
            <a:ext cx="7277474" cy="481848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lanka\Pictures\Screenpresso\2013-10-27_23h52_15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37" y="6639799"/>
            <a:ext cx="2601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51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9632" y="0"/>
            <a:ext cx="7899802" cy="1036800"/>
          </a:xfrm>
          <a:prstGeom prst="rect">
            <a:avLst/>
          </a:prstGeom>
          <a:gradFill flip="none" rotWithShape="1">
            <a:gsLst>
              <a:gs pos="0">
                <a:srgbClr val="895FA9">
                  <a:shade val="30000"/>
                  <a:satMod val="115000"/>
                </a:srgbClr>
              </a:gs>
              <a:gs pos="50000">
                <a:srgbClr val="895FA9">
                  <a:shade val="67500"/>
                  <a:satMod val="115000"/>
                </a:srgbClr>
              </a:gs>
              <a:gs pos="100000">
                <a:srgbClr val="895FA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5760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Neil </a:t>
            </a:r>
            <a:r>
              <a:rPr lang="cs-CZ" sz="15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Gaiman</a:t>
            </a:r>
            <a:r>
              <a:rPr lang="cs-CZ" sz="15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br>
              <a:rPr lang="cs-CZ" sz="15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55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“Google can bring you back 100,000 answers, a librarian can bring you back the right one</a:t>
            </a:r>
            <a:r>
              <a:rPr lang="en-US" sz="155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  <a:endParaRPr lang="cs-CZ" sz="15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7588" y="147637"/>
            <a:ext cx="7523889" cy="741525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J. P. RANGASWAMI:</a:t>
            </a:r>
            <a: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cs-CZ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IL AND THE 21ST CENTURY: A PERSONAL VIEW</a:t>
            </a:r>
            <a:endParaRPr lang="cs-CZ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3942" y="6380867"/>
            <a:ext cx="313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</a:rPr>
              <a:t>G as in </a:t>
            </a:r>
            <a:r>
              <a:rPr lang="cs-CZ" sz="1200" b="1" dirty="0" err="1" smtClean="0">
                <a:solidFill>
                  <a:schemeClr val="bg1"/>
                </a:solidFill>
              </a:rPr>
              <a:t>GooGle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pic>
        <p:nvPicPr>
          <p:cNvPr id="9219" name="Picture 3" descr="C:\Users\Blanka\Pictures\Screenpresso\2013-10-27_23h52_1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00" y="6657955"/>
            <a:ext cx="2601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farm8.staticflickr.com/7068/6874356751_c6576d7a05_z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67"/>
            <a:ext cx="6194718" cy="4104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arm8.staticflickr.com/7189/6851534322_72c9deef90_z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84" y="2490559"/>
            <a:ext cx="6194716" cy="4104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915341" y="6561821"/>
            <a:ext cx="313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L </a:t>
            </a:r>
            <a:r>
              <a:rPr lang="cs-CZ" sz="1200" b="1" dirty="0">
                <a:solidFill>
                  <a:schemeClr val="bg1"/>
                </a:solidFill>
              </a:rPr>
              <a:t>as in </a:t>
            </a:r>
            <a:r>
              <a:rPr lang="cs-CZ" sz="1200" b="1" dirty="0" err="1" smtClean="0">
                <a:solidFill>
                  <a:schemeClr val="bg1"/>
                </a:solidFill>
              </a:rPr>
              <a:t>Leia</a:t>
            </a:r>
            <a:r>
              <a:rPr lang="cs-CZ" sz="1200" b="1" dirty="0" smtClean="0">
                <a:solidFill>
                  <a:schemeClr val="bg1"/>
                </a:solidFill>
              </a:rPr>
              <a:t> and </a:t>
            </a:r>
            <a:r>
              <a:rPr lang="cs-CZ" sz="1200" b="1" dirty="0" err="1" smtClean="0">
                <a:solidFill>
                  <a:schemeClr val="bg1"/>
                </a:solidFill>
              </a:rPr>
              <a:t>Luke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1772816"/>
            <a:ext cx="915943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5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„</a:t>
            </a:r>
            <a:r>
              <a:rPr lang="cs-CZ" sz="155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Google vám dá sto tisíc odpovědí, knihovník vám dá tu správnou</a:t>
            </a:r>
            <a:r>
              <a:rPr lang="cs-CZ" sz="155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“.</a:t>
            </a:r>
            <a:endParaRPr lang="cs-CZ" sz="1550" dirty="0"/>
          </a:p>
        </p:txBody>
      </p:sp>
    </p:spTree>
    <p:extLst>
      <p:ext uri="{BB962C8B-B14F-4D97-AF65-F5344CB8AC3E}">
        <p14:creationId xmlns:p14="http://schemas.microsoft.com/office/powerpoint/2010/main" val="1005290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9632" y="0"/>
            <a:ext cx="7899802" cy="1036800"/>
          </a:xfrm>
          <a:prstGeom prst="rect">
            <a:avLst/>
          </a:prstGeom>
          <a:gradFill flip="none" rotWithShape="1">
            <a:gsLst>
              <a:gs pos="0">
                <a:srgbClr val="895FA9">
                  <a:shade val="30000"/>
                  <a:satMod val="115000"/>
                </a:srgbClr>
              </a:gs>
              <a:gs pos="50000">
                <a:srgbClr val="895FA9">
                  <a:shade val="67500"/>
                  <a:satMod val="115000"/>
                </a:srgbClr>
              </a:gs>
              <a:gs pos="100000">
                <a:srgbClr val="895FA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7588" y="266553"/>
            <a:ext cx="7523889" cy="503694"/>
          </a:xfrm>
        </p:spPr>
        <p:txBody>
          <a:bodyPr>
            <a:noAutofit/>
          </a:bodyPr>
          <a:lstStyle/>
          <a:p>
            <a:pPr algn="r"/>
            <a:r>
              <a:rPr lang="cs-CZ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POUŽITÉ ZDROJE</a:t>
            </a:r>
            <a:endParaRPr lang="en-US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endParaRPr lang="cs-CZ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81737" y="6526742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C – </a:t>
            </a:r>
            <a:r>
              <a:rPr lang="cs-CZ" sz="1200" b="1" dirty="0" err="1" smtClean="0">
                <a:solidFill>
                  <a:schemeClr val="bg1"/>
                </a:solidFill>
              </a:rPr>
              <a:t>Clones</a:t>
            </a:r>
            <a:r>
              <a:rPr lang="cs-CZ" sz="1200" b="1" dirty="0" smtClean="0">
                <a:solidFill>
                  <a:schemeClr val="bg1"/>
                </a:solidFill>
              </a:rPr>
              <a:t> </a:t>
            </a:r>
            <a:r>
              <a:rPr lang="cs-CZ" sz="1200" b="1" dirty="0" err="1" smtClean="0">
                <a:solidFill>
                  <a:schemeClr val="bg1"/>
                </a:solidFill>
              </a:rPr>
              <a:t>or</a:t>
            </a:r>
            <a:r>
              <a:rPr lang="cs-CZ" sz="1200" b="1" dirty="0" smtClean="0">
                <a:solidFill>
                  <a:schemeClr val="bg1"/>
                </a:solidFill>
              </a:rPr>
              <a:t> </a:t>
            </a:r>
            <a:r>
              <a:rPr lang="cs-CZ" sz="1200" b="1" dirty="0" err="1" smtClean="0">
                <a:solidFill>
                  <a:schemeClr val="bg1"/>
                </a:solidFill>
              </a:rPr>
              <a:t>Creative</a:t>
            </a:r>
            <a:r>
              <a:rPr lang="cs-CZ" sz="1200" b="1" dirty="0" smtClean="0">
                <a:solidFill>
                  <a:schemeClr val="bg1"/>
                </a:solidFill>
              </a:rPr>
              <a:t> </a:t>
            </a:r>
            <a:r>
              <a:rPr lang="cs-CZ" sz="1200" b="1" dirty="0" err="1" smtClean="0">
                <a:solidFill>
                  <a:schemeClr val="bg1"/>
                </a:solidFill>
              </a:rPr>
              <a:t>Commons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9219" name="Picture 3" descr="C:\Users\Blanka\Pictures\Screenpresso\2013-10-27_23h52_1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67" y="6575241"/>
            <a:ext cx="2601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1340768"/>
            <a:ext cx="8928992" cy="108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JANKOVSKÁ, Blanka. Zpráva z konference LILAC 2013: Digitální budoucnost informační gramotnosti. Ikaros [online]. 2013, roč. 17, č. 4 [cit. 2013-10-28]. Dostupné z: http://www.ikaros.cz/node/7916. ISSN 1212-5075.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Fotky z </a:t>
            </a:r>
            <a:r>
              <a:rPr lang="cs-CZ" sz="13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Flickru</a:t>
            </a:r>
            <a:r>
              <a:rPr lang="cs-CZ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pod licencí </a:t>
            </a:r>
            <a:r>
              <a:rPr lang="cs-CZ" sz="13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Creative</a:t>
            </a:r>
            <a:r>
              <a:rPr lang="cs-CZ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cs-CZ" sz="13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Commons</a:t>
            </a:r>
            <a:r>
              <a:rPr lang="cs-CZ" sz="13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cs-CZ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použit vyhledávač </a:t>
            </a:r>
            <a:r>
              <a:rPr lang="cs-CZ" sz="1300" b="1" dirty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http://search.creativecommons.org</a:t>
            </a:r>
            <a:r>
              <a:rPr lang="cs-CZ" sz="1300" b="1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/</a:t>
            </a:r>
            <a:r>
              <a:rPr lang="cs-CZ" sz="13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</a:t>
            </a:r>
            <a:endParaRPr lang="cs-CZ" sz="1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farm8.staticflickr.com/7170/6709759539_00852dd6f0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33" y="2492896"/>
            <a:ext cx="6081334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55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-17078" y="-50"/>
            <a:ext cx="9161078" cy="6858000"/>
          </a:xfrm>
          <a:prstGeom prst="rect">
            <a:avLst/>
          </a:prstGeom>
          <a:gradFill flip="none" rotWithShape="1">
            <a:gsLst>
              <a:gs pos="0">
                <a:srgbClr val="895FA9">
                  <a:shade val="30000"/>
                  <a:satMod val="115000"/>
                </a:srgbClr>
              </a:gs>
              <a:gs pos="50000">
                <a:srgbClr val="895FA9">
                  <a:shade val="67500"/>
                  <a:satMod val="115000"/>
                </a:srgbClr>
              </a:gs>
              <a:gs pos="100000">
                <a:srgbClr val="895FA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1135" y="1837273"/>
            <a:ext cx="8181730" cy="1944216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Děkuji za pozornost </a:t>
            </a:r>
            <a:br>
              <a:rPr lang="cs-CZ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cs-CZ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mějte se hezky…</a:t>
            </a:r>
            <a:endParaRPr lang="cs-CZ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www.informationliteracy.org.uk/wp-content/uploads/2010/12/lila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72" y="188640"/>
            <a:ext cx="1963857" cy="9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30643" y="4141529"/>
            <a:ext cx="7082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Blanka Jankovská</a:t>
            </a:r>
          </a:p>
          <a:p>
            <a:pPr algn="ctr"/>
            <a:r>
              <a:rPr lang="cs-CZ" sz="2000" b="1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blanka.jankovska@upce.cz</a:t>
            </a:r>
          </a:p>
          <a:p>
            <a:pPr algn="ctr"/>
            <a:endParaRPr lang="cs-CZ" sz="20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67743" y="5919231"/>
            <a:ext cx="46085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Bibliotheca academica 2013</a:t>
            </a:r>
          </a:p>
          <a:p>
            <a:pPr algn="ctr"/>
            <a:r>
              <a:rPr lang="cs-CZ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Nová témata – nové výzvy</a:t>
            </a:r>
          </a:p>
          <a:p>
            <a:pPr algn="ctr"/>
            <a:r>
              <a:rPr lang="cs-CZ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30. - 31. 10. 2013</a:t>
            </a:r>
          </a:p>
          <a:p>
            <a:pPr algn="ctr"/>
            <a:r>
              <a:rPr lang="cs-CZ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VFU Brno</a:t>
            </a:r>
          </a:p>
          <a:p>
            <a:pPr algn="ctr"/>
            <a:endParaRPr lang="cs-CZ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Vlastní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263</Words>
  <Application>Microsoft Office PowerPoint</Application>
  <PresentationFormat>Předvádění na obrazovce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Nové technologie = příležitost pro vyučující (mobile game based learning)</vt:lpstr>
      <vt:lpstr>Discovery systémy = obrovský vliv na informační vzdělávání</vt:lpstr>
      <vt:lpstr>Průzkum mezi absolventy: Měly kurzy IG vliv na uplatnění?</vt:lpstr>
      <vt:lpstr>Průzkum mezi akademiky: Jaké mají informační potřeby a přání?</vt:lpstr>
      <vt:lpstr>Reflexe a sebereflexe, profesionální rozvoj, zpětná vazba</vt:lpstr>
      <vt:lpstr>Neil Gaiman:  “Google can bring you back 100,000 answers, a librarian can bring you back the right one.”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Blanka</dc:creator>
  <cp:lastModifiedBy>tka20</cp:lastModifiedBy>
  <cp:revision>25</cp:revision>
  <dcterms:created xsi:type="dcterms:W3CDTF">2013-10-27T20:10:17Z</dcterms:created>
  <dcterms:modified xsi:type="dcterms:W3CDTF">2013-11-08T13:36:52Z</dcterms:modified>
</cp:coreProperties>
</file>