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61" r:id="rId3"/>
    <p:sldId id="259" r:id="rId4"/>
    <p:sldId id="264" r:id="rId5"/>
    <p:sldId id="257" r:id="rId6"/>
    <p:sldId id="260" r:id="rId7"/>
    <p:sldId id="275" r:id="rId8"/>
    <p:sldId id="268" r:id="rId9"/>
    <p:sldId id="269" r:id="rId10"/>
    <p:sldId id="274" r:id="rId11"/>
    <p:sldId id="270" r:id="rId12"/>
    <p:sldId id="272" r:id="rId13"/>
    <p:sldId id="277" r:id="rId1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8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32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FA47B-2F7B-45E8-AC9A-AF78C41D379D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84C10-F012-461F-81A4-BD1129D3FA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65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84C10-F012-461F-81A4-BD1129D3FA9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10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84C10-F012-461F-81A4-BD1129D3FA9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10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84C10-F012-461F-81A4-BD1129D3FA9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10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0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A1EA557-882C-4B76-A2BB-20C0C9C7C5B0}" type="datetimeFigureOut">
              <a:rPr lang="cs-CZ" smtClean="0"/>
              <a:t>8.11.2013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8C0C9619-0EAE-4CB7-8E86-597FFD5095A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moto101/6052419889/" TargetMode="External"/><Relationship Id="rId3" Type="http://schemas.openxmlformats.org/officeDocument/2006/relationships/hyperlink" Target="http://www.phdontrack.net/" TargetMode="External"/><Relationship Id="rId7" Type="http://schemas.openxmlformats.org/officeDocument/2006/relationships/hyperlink" Target="http://www.flickr.com/photos/notbrucelee/7219422352/" TargetMode="External"/><Relationship Id="rId2" Type="http://schemas.openxmlformats.org/officeDocument/2006/relationships/hyperlink" Target="http://www.flickr.com/photos/rauljcolon/7209194582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infocux/8450190120/" TargetMode="External"/><Relationship Id="rId5" Type="http://schemas.openxmlformats.org/officeDocument/2006/relationships/hyperlink" Target="http://www.flickr.com/photos/chrisgampat/4195345708/" TargetMode="External"/><Relationship Id="rId10" Type="http://schemas.openxmlformats.org/officeDocument/2006/relationships/hyperlink" Target="http://www.flickr.com/photos/coreytempleton/3935005227/" TargetMode="External"/><Relationship Id="rId4" Type="http://schemas.openxmlformats.org/officeDocument/2006/relationships/hyperlink" Target="http://www.flickr.com/photos/albertogp123/5843577306/" TargetMode="External"/><Relationship Id="rId9" Type="http://schemas.openxmlformats.org/officeDocument/2006/relationships/hyperlink" Target="http://www.flickr.com/photos/magnusvk/899170820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" y="267494"/>
            <a:ext cx="5135488" cy="2790311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Arial Rounded MT Bold" pitchFamily="34" charset="0"/>
              </a:rPr>
              <a:t>ECIL</a:t>
            </a:r>
            <a:br>
              <a:rPr lang="cs-CZ" sz="2800" b="1" dirty="0" smtClean="0">
                <a:latin typeface="Arial Rounded MT Bold" pitchFamily="34" charset="0"/>
              </a:rPr>
            </a:br>
            <a:r>
              <a:rPr lang="cs-CZ" sz="2800" b="1" dirty="0" smtClean="0">
                <a:latin typeface="Arial Rounded MT Bold" pitchFamily="34" charset="0"/>
              </a:rPr>
              <a:t>22. - 25.10, 2013</a:t>
            </a:r>
            <a:br>
              <a:rPr lang="cs-CZ" sz="2800" b="1" dirty="0" smtClean="0">
                <a:latin typeface="Arial Rounded MT Bold" pitchFamily="34" charset="0"/>
              </a:rPr>
            </a:br>
            <a:r>
              <a:rPr lang="cs-CZ" sz="2800" b="1" dirty="0" smtClean="0">
                <a:latin typeface="Arial Rounded MT Bold" pitchFamily="34" charset="0"/>
              </a:rPr>
              <a:t>Istanbul, </a:t>
            </a:r>
            <a:r>
              <a:rPr lang="cs-CZ" sz="2800" b="1" dirty="0" err="1" smtClean="0">
                <a:latin typeface="Arial Rounded MT Bold" pitchFamily="34" charset="0"/>
              </a:rPr>
              <a:t>Turkey</a:t>
            </a:r>
            <a:endParaRPr lang="cs-CZ" sz="2800" b="1" dirty="0">
              <a:latin typeface="Arial Rounded MT Bold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8600" y="2841780"/>
            <a:ext cx="5279504" cy="1051594"/>
          </a:xfrm>
        </p:spPr>
        <p:txBody>
          <a:bodyPr>
            <a:normAutofit/>
          </a:bodyPr>
          <a:lstStyle/>
          <a:p>
            <a:pPr algn="r"/>
            <a:endParaRPr lang="cs-CZ" b="1" dirty="0" smtClean="0">
              <a:latin typeface="Arial Rounded MT Bold" pitchFamily="34" charset="0"/>
            </a:endParaRPr>
          </a:p>
          <a:p>
            <a:pPr algn="r"/>
            <a:r>
              <a:rPr lang="cs-CZ" b="1" dirty="0" smtClean="0">
                <a:solidFill>
                  <a:srgbClr val="078AB9"/>
                </a:solidFill>
                <a:latin typeface="Arial Rounded MT Bold" pitchFamily="34" charset="0"/>
              </a:rPr>
              <a:t>Petra </a:t>
            </a:r>
            <a:r>
              <a:rPr lang="cs-CZ" b="1" dirty="0" err="1" smtClean="0">
                <a:solidFill>
                  <a:srgbClr val="078AB9"/>
                </a:solidFill>
                <a:latin typeface="Arial Rounded MT Bold" pitchFamily="34" charset="0"/>
              </a:rPr>
              <a:t>DĚdiČovÁ</a:t>
            </a:r>
            <a:endParaRPr lang="cs-CZ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96552" y="3734911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b="1" dirty="0" smtClean="0">
                <a:latin typeface="Arial Rounded MT Bold" pitchFamily="34" charset="0"/>
              </a:rPr>
              <a:t>Ústřední knihovna, Vysoké učení technické v Brně</a:t>
            </a:r>
            <a:endParaRPr lang="cs-CZ" sz="1200" b="1" dirty="0">
              <a:latin typeface="Arial Rounded MT Bold" pitchFamily="34" charset="0"/>
            </a:endParaRPr>
          </a:p>
        </p:txBody>
      </p:sp>
      <p:pic>
        <p:nvPicPr>
          <p:cNvPr id="1026" name="Picture 2" descr="http://i.creativecommons.org/l/by-nc-sa/3.0/88x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515966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2"/>
    </mc:Choice>
    <mc:Fallback xmlns="">
      <p:transition spd="slow" advTm="207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8" y="-956642"/>
            <a:ext cx="9131783" cy="65442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245702" y="2618441"/>
            <a:ext cx="4968552" cy="2246769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500"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cs-CZ" dirty="0" smtClean="0"/>
              <a:t>    </a:t>
            </a:r>
            <a:r>
              <a:rPr lang="cs-CZ" dirty="0" smtClean="0">
                <a:solidFill>
                  <a:srgbClr val="078AB9"/>
                </a:solidFill>
                <a:latin typeface="Arial Rounded MT Bold" pitchFamily="34" charset="0"/>
              </a:rPr>
              <a:t>Nebojte </a:t>
            </a:r>
            <a:r>
              <a:rPr lang="cs-CZ" dirty="0">
                <a:solidFill>
                  <a:srgbClr val="078AB9"/>
                </a:solidFill>
                <a:latin typeface="Arial Rounded MT Bold" pitchFamily="34" charset="0"/>
              </a:rPr>
              <a:t>se!   </a:t>
            </a:r>
          </a:p>
          <a:p>
            <a:r>
              <a:rPr lang="cs-CZ" dirty="0">
                <a:solidFill>
                  <a:srgbClr val="078AB9"/>
                </a:solidFill>
                <a:latin typeface="Arial Rounded MT Bold" pitchFamily="34" charset="0"/>
              </a:rPr>
              <a:t>   Prezentujte!    </a:t>
            </a:r>
          </a:p>
          <a:p>
            <a:r>
              <a:rPr lang="cs-CZ" dirty="0">
                <a:solidFill>
                  <a:srgbClr val="078AB9"/>
                </a:solidFill>
                <a:latin typeface="Arial Rounded MT Bold" pitchFamily="34" charset="0"/>
              </a:rPr>
              <a:t>   Reprezentujte! </a:t>
            </a:r>
          </a:p>
          <a:p>
            <a:r>
              <a:rPr lang="cs-CZ" dirty="0">
                <a:solidFill>
                  <a:srgbClr val="078AB9"/>
                </a:solidFill>
                <a:latin typeface="Arial Rounded MT Bold" pitchFamily="34" charset="0"/>
              </a:rPr>
              <a:t>   Užívejte si!</a:t>
            </a:r>
          </a:p>
        </p:txBody>
      </p:sp>
    </p:spTree>
    <p:extLst>
      <p:ext uri="{BB962C8B-B14F-4D97-AF65-F5344CB8AC3E}">
        <p14:creationId xmlns:p14="http://schemas.microsoft.com/office/powerpoint/2010/main" val="35291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1"/>
    </mc:Choice>
    <mc:Fallback xmlns="">
      <p:transition spd="slow" advTm="2012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4554"/>
            <a:ext cx="9143999" cy="61302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79912" y="483518"/>
            <a:ext cx="6048672" cy="2185214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5000" b="1" dirty="0" smtClean="0">
                <a:solidFill>
                  <a:srgbClr val="078AB9"/>
                </a:solidFill>
                <a:latin typeface="Arial Rounded MT Bold" pitchFamily="34" charset="0"/>
              </a:rPr>
              <a:t>ECIL 2014</a:t>
            </a:r>
            <a:endParaRPr lang="cs-CZ" sz="5000" b="1" dirty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3600" b="1" dirty="0" smtClean="0">
                <a:solidFill>
                  <a:srgbClr val="078AB9"/>
                </a:solidFill>
                <a:latin typeface="Arial Rounded MT Bold" pitchFamily="34" charset="0"/>
              </a:rPr>
              <a:t>Říjen </a:t>
            </a:r>
            <a:r>
              <a:rPr lang="cs-CZ" sz="3600" b="1" dirty="0">
                <a:solidFill>
                  <a:srgbClr val="078AB9"/>
                </a:solidFill>
                <a:latin typeface="Arial Rounded MT Bold" pitchFamily="34" charset="0"/>
              </a:rPr>
              <a:t>2014, </a:t>
            </a:r>
            <a:r>
              <a:rPr lang="cs-CZ" sz="3600" b="1" dirty="0" smtClean="0">
                <a:solidFill>
                  <a:srgbClr val="078AB9"/>
                </a:solidFill>
                <a:latin typeface="Arial Rounded MT Bold" pitchFamily="34" charset="0"/>
              </a:rPr>
              <a:t>Dubrovník</a:t>
            </a:r>
            <a:endParaRPr lang="cs-CZ" sz="3600" b="1" dirty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5000" b="1" dirty="0" smtClean="0">
                <a:solidFill>
                  <a:srgbClr val="078AB9"/>
                </a:solidFill>
                <a:latin typeface="Arial Rounded MT Bold" pitchFamily="34" charset="0"/>
              </a:rPr>
              <a:t>www.ilconf.org</a:t>
            </a:r>
            <a:endParaRPr lang="cs-CZ" sz="5000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9"/>
    </mc:Choice>
    <mc:Fallback xmlns="">
      <p:transition spd="slow" advTm="2027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764" y="-1138842"/>
            <a:ext cx="9759530" cy="64490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7362" y="1131590"/>
            <a:ext cx="5400600" cy="954107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500"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cs-CZ" dirty="0" smtClean="0"/>
              <a:t>     </a:t>
            </a:r>
            <a:r>
              <a:rPr lang="cs-CZ" sz="5600" dirty="0" smtClean="0">
                <a:solidFill>
                  <a:srgbClr val="078AB9"/>
                </a:solidFill>
                <a:latin typeface="Arial Rounded MT Bold" pitchFamily="34" charset="0"/>
              </a:rPr>
              <a:t>Otázky</a:t>
            </a:r>
            <a:r>
              <a:rPr lang="cs-CZ" sz="5600" dirty="0">
                <a:solidFill>
                  <a:srgbClr val="078AB9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37362" y="3579862"/>
            <a:ext cx="4788024" cy="646331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78AB9"/>
                </a:solidFill>
                <a:latin typeface="Arial Rounded MT Bold" pitchFamily="34" charset="0"/>
              </a:rPr>
              <a:t>       Petra Dědičová</a:t>
            </a:r>
            <a:endParaRPr lang="cs-CZ" b="1" dirty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b="1" dirty="0" smtClean="0">
                <a:solidFill>
                  <a:srgbClr val="078AB9"/>
                </a:solidFill>
                <a:latin typeface="Arial Rounded MT Bold" pitchFamily="34" charset="0"/>
              </a:rPr>
              <a:t>       dedicova@lib.vutbr.cz</a:t>
            </a:r>
            <a:endParaRPr lang="cs-CZ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2"/>
    </mc:Choice>
    <mc:Fallback xmlns="">
      <p:transition spd="slow" advTm="2042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699542"/>
            <a:ext cx="8460432" cy="2893100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cs-CZ" sz="2800" b="1" dirty="0" smtClean="0">
                <a:solidFill>
                  <a:srgbClr val="078AB9"/>
                </a:solidFill>
                <a:latin typeface="Arial Rounded MT Bold" pitchFamily="34" charset="0"/>
              </a:rPr>
              <a:t>Použité obrázky</a:t>
            </a:r>
            <a:endParaRPr lang="cs-CZ" sz="14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endParaRPr lang="cs-CZ" sz="1400" dirty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Raul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Colon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, 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2"/>
              </a:rPr>
              <a:t>http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2"/>
              </a:rPr>
              <a:t>://www.flickr.com/photos/rauljcolon/7209194582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2"/>
              </a:rPr>
              <a:t>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(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CC BY 2.0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)</a:t>
            </a: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PhD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on Track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3"/>
              </a:rPr>
              <a:t>http://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3"/>
              </a:rPr>
              <a:t>www.phdontrack.net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(CC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BY-NC-SA)</a:t>
            </a:r>
            <a:endParaRPr lang="cs-CZ" sz="14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Alberto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. G.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4"/>
              </a:rPr>
              <a:t>http://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4"/>
              </a:rPr>
              <a:t>www.flickr.com/photos/albertogp123/5843577306/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(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CC BY 2.0)</a:t>
            </a: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ChrisGampat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5"/>
              </a:rPr>
              <a:t>http://www.flickr.com/photos/chrisgampat/4195345708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5"/>
              </a:rPr>
              <a:t>/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(CC BY 2.0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)</a:t>
            </a: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infocux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Technologies 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  <a:hlinkClick r:id="rId6"/>
              </a:rPr>
              <a:t>http</a:t>
            </a:r>
            <a:r>
              <a:rPr lang="en-US" sz="1400" dirty="0">
                <a:solidFill>
                  <a:srgbClr val="078AB9"/>
                </a:solidFill>
                <a:latin typeface="Arial Rounded MT Bold" pitchFamily="34" charset="0"/>
                <a:hlinkClick r:id="rId6"/>
              </a:rPr>
              <a:t>://www.flickr.com/photos/infocux/8450190120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  <a:hlinkClick r:id="rId6"/>
              </a:rPr>
              <a:t>/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(</a:t>
            </a:r>
            <a:r>
              <a:rPr lang="en-US" sz="1400" dirty="0">
                <a:solidFill>
                  <a:srgbClr val="078AB9"/>
                </a:solidFill>
                <a:latin typeface="Arial Rounded MT Bold" pitchFamily="34" charset="0"/>
              </a:rPr>
              <a:t>CC 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BY-N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C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en-US" sz="1400" dirty="0">
                <a:solidFill>
                  <a:srgbClr val="078AB9"/>
                </a:solidFill>
                <a:latin typeface="Arial Rounded MT Bold" pitchFamily="34" charset="0"/>
              </a:rPr>
              <a:t>2.0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)</a:t>
            </a:r>
            <a:endParaRPr lang="cs-CZ" sz="14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justgrimes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7"/>
              </a:rPr>
              <a:t>http://www.flickr.com/photos/notbrucelee/7219422352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7"/>
              </a:rPr>
              <a:t>/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 (CC BY-SA 2.0) </a:t>
            </a:r>
            <a:endParaRPr lang="cs-CZ" sz="14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Gregg  </a:t>
            </a:r>
            <a:r>
              <a:rPr lang="en-US" sz="1400" dirty="0">
                <a:solidFill>
                  <a:srgbClr val="078AB9"/>
                </a:solidFill>
                <a:latin typeface="Arial Rounded MT Bold" pitchFamily="34" charset="0"/>
                <a:hlinkClick r:id="rId8"/>
              </a:rPr>
              <a:t>http://www.flickr.com/photos/moto101/6052419889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8"/>
              </a:rPr>
              <a:t>/</a:t>
            </a:r>
            <a:r>
              <a:rPr lang="en-US" sz="1400" dirty="0">
                <a:solidFill>
                  <a:srgbClr val="078AB9"/>
                </a:solidFill>
                <a:latin typeface="Arial Rounded MT Bold" pitchFamily="34" charset="0"/>
              </a:rPr>
              <a:t>(CC BY-ND 2.0)</a:t>
            </a: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Magnus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von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Koeller</a:t>
            </a:r>
            <a:r>
              <a:rPr lang="en-US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9"/>
              </a:rPr>
              <a:t>http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9"/>
              </a:rPr>
              <a:t>://www.flickr.com/photos/magnusvk/8991708206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9"/>
              </a:rPr>
              <a:t>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(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CC BY-NC-SA 2.0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)</a:t>
            </a: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Corey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 err="1" smtClean="0">
                <a:solidFill>
                  <a:srgbClr val="078AB9"/>
                </a:solidFill>
                <a:latin typeface="Arial Rounded MT Bold" pitchFamily="34" charset="0"/>
              </a:rPr>
              <a:t>Templeton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10"/>
              </a:rPr>
              <a:t>http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  <a:hlinkClick r:id="rId10"/>
              </a:rPr>
              <a:t>://www.flickr.com/photos/coreytempleton/3935005227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  <a:hlinkClick r:id="rId10"/>
              </a:rPr>
              <a:t>/</a:t>
            </a:r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(</a:t>
            </a:r>
            <a:r>
              <a:rPr lang="cs-CZ" sz="1400" dirty="0">
                <a:solidFill>
                  <a:srgbClr val="078AB9"/>
                </a:solidFill>
                <a:latin typeface="Arial Rounded MT Bold" pitchFamily="34" charset="0"/>
              </a:rPr>
              <a:t>CC BY-NC-ND 2.0) </a:t>
            </a:r>
            <a:endParaRPr lang="cs-CZ" sz="14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14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5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1"/>
    </mc:Choice>
    <mc:Fallback xmlns="">
      <p:transition spd="slow" advTm="2012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0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1"/>
    </mc:Choice>
    <mc:Fallback xmlns="">
      <p:transition spd="slow" advTm="2019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160825" y="339502"/>
            <a:ext cx="4662264" cy="954107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5600" b="1" dirty="0" smtClean="0">
                <a:solidFill>
                  <a:schemeClr val="bg1"/>
                </a:solidFill>
                <a:latin typeface="Candara" pitchFamily="34" charset="0"/>
              </a:rPr>
              <a:t>  </a:t>
            </a:r>
            <a:r>
              <a:rPr lang="cs-CZ" sz="5600" b="1" dirty="0" smtClean="0">
                <a:solidFill>
                  <a:schemeClr val="bg1"/>
                </a:solidFill>
                <a:latin typeface="Arial Rounded MT Bold" pitchFamily="34" charset="0"/>
              </a:rPr>
              <a:t>IL - </a:t>
            </a:r>
            <a:r>
              <a:rPr lang="cs-CZ" sz="5600" b="1" dirty="0" err="1">
                <a:solidFill>
                  <a:schemeClr val="bg1"/>
                </a:solidFill>
                <a:latin typeface="Arial Rounded MT Bold" pitchFamily="34" charset="0"/>
              </a:rPr>
              <a:t>H</a:t>
            </a:r>
            <a:r>
              <a:rPr lang="cs-CZ" sz="5600" b="1" dirty="0" err="1" smtClean="0">
                <a:solidFill>
                  <a:schemeClr val="bg1"/>
                </a:solidFill>
                <a:latin typeface="Arial Rounded MT Bold" pitchFamily="34" charset="0"/>
              </a:rPr>
              <a:t>istory</a:t>
            </a:r>
            <a:endParaRPr lang="cs-CZ" sz="56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25" y="-977869"/>
            <a:ext cx="9413345" cy="706000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49869" y="267494"/>
            <a:ext cx="6984776" cy="954107"/>
          </a:xfrm>
          <a:prstGeom prst="rect">
            <a:avLst/>
          </a:prstGeom>
          <a:solidFill>
            <a:schemeClr val="bg1">
              <a:alpha val="79000"/>
            </a:schemeClr>
          </a:solidFill>
          <a:ln w="0" cap="sq" cmpd="sng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cs-CZ" sz="5600" b="1" dirty="0" smtClean="0">
                <a:solidFill>
                  <a:srgbClr val="078AB9"/>
                </a:solidFill>
                <a:latin typeface="Arial Rounded MT Bold" pitchFamily="34" charset="0"/>
              </a:rPr>
              <a:t>Paul G. </a:t>
            </a:r>
            <a:r>
              <a:rPr lang="cs-CZ" sz="5600" b="1" dirty="0" err="1" smtClean="0">
                <a:solidFill>
                  <a:srgbClr val="078AB9"/>
                </a:solidFill>
                <a:latin typeface="Arial Rounded MT Bold" pitchFamily="34" charset="0"/>
              </a:rPr>
              <a:t>Zurkowski</a:t>
            </a:r>
            <a:endParaRPr lang="cs-CZ" sz="5600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5"/>
    </mc:Choice>
    <mc:Fallback xmlns="">
      <p:transition spd="slow" advTm="2030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49869" y="267494"/>
            <a:ext cx="6984776" cy="95410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cs-CZ" sz="5600" b="1" dirty="0" smtClean="0">
                <a:solidFill>
                  <a:srgbClr val="078AB9"/>
                </a:solidFill>
                <a:latin typeface="Arial Rounded MT Bold" pitchFamily="34" charset="0"/>
              </a:rPr>
              <a:t>Pecha </a:t>
            </a:r>
            <a:r>
              <a:rPr lang="cs-CZ" sz="5600" b="1" dirty="0" err="1" smtClean="0">
                <a:solidFill>
                  <a:srgbClr val="078AB9"/>
                </a:solidFill>
                <a:latin typeface="Arial Rounded MT Bold" pitchFamily="34" charset="0"/>
              </a:rPr>
              <a:t>Kucha</a:t>
            </a:r>
            <a:endParaRPr lang="cs-CZ" sz="5600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" y="-131668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1"/>
    </mc:Choice>
    <mc:Fallback xmlns="">
      <p:transition spd="slow" advTm="1942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5"/>
            <a:ext cx="9144000" cy="5143500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2195736" y="339502"/>
            <a:ext cx="727280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cs-CZ" sz="5000" b="1" dirty="0" smtClean="0">
                <a:solidFill>
                  <a:srgbClr val="078AB9"/>
                </a:solidFill>
                <a:latin typeface="Arial Rounded MT Bold" pitchFamily="34" charset="0"/>
              </a:rPr>
              <a:t>www.phdontrack.net</a:t>
            </a:r>
          </a:p>
        </p:txBody>
      </p:sp>
    </p:spTree>
    <p:extLst>
      <p:ext uri="{BB962C8B-B14F-4D97-AF65-F5344CB8AC3E}">
        <p14:creationId xmlns:p14="http://schemas.microsoft.com/office/powerpoint/2010/main" val="33982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6"/>
    </mc:Choice>
    <mc:Fallback xmlns="">
      <p:transition spd="slow" advTm="1987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7838"/>
            <a:ext cx="9144000" cy="61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-178672" y="2067694"/>
            <a:ext cx="8999144" cy="2862322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  <a:latin typeface="Candara" pitchFamily="34" charset="0"/>
              </a:rPr>
              <a:t>   </a:t>
            </a:r>
            <a:r>
              <a:rPr lang="cs-CZ" sz="4500" b="1" dirty="0" smtClean="0">
                <a:solidFill>
                  <a:srgbClr val="078AB9"/>
                </a:solidFill>
                <a:latin typeface="Arial Rounded MT Bold" pitchFamily="34" charset="0"/>
              </a:rPr>
              <a:t>Krátké dotazníky</a:t>
            </a:r>
            <a:endParaRPr lang="cs-CZ" sz="4500" b="1" dirty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4500" b="1" dirty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4500" b="1" dirty="0" smtClean="0">
                <a:solidFill>
                  <a:srgbClr val="078AB9"/>
                </a:solidFill>
                <a:latin typeface="Arial Rounded MT Bold" pitchFamily="34" charset="0"/>
              </a:rPr>
              <a:t> Rozhovory</a:t>
            </a:r>
          </a:p>
          <a:p>
            <a:r>
              <a:rPr lang="cs-CZ" sz="4500" b="1" dirty="0" smtClean="0">
                <a:solidFill>
                  <a:srgbClr val="078AB9"/>
                </a:solidFill>
                <a:latin typeface="Arial Rounded MT Bold" pitchFamily="34" charset="0"/>
              </a:rPr>
              <a:t>  Komparace závěrečných prací</a:t>
            </a:r>
          </a:p>
          <a:p>
            <a:r>
              <a:rPr lang="cs-CZ" sz="4500" b="1" dirty="0" smtClean="0">
                <a:solidFill>
                  <a:srgbClr val="078AB9"/>
                </a:solidFill>
                <a:latin typeface="Arial Rounded MT Bold" pitchFamily="34" charset="0"/>
              </a:rPr>
              <a:t>  Uživatelské testování</a:t>
            </a:r>
            <a:endParaRPr lang="cs-CZ" sz="4500" b="1" dirty="0">
              <a:solidFill>
                <a:srgbClr val="078AB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8"/>
    </mc:Choice>
    <mc:Fallback xmlns="">
      <p:transition spd="slow" advTm="197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2706"/>
            <a:ext cx="10691663" cy="71277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182135" y="1347614"/>
            <a:ext cx="7632848" cy="3170099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500"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cs-CZ" sz="3000" dirty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4500" dirty="0" smtClean="0">
                <a:solidFill>
                  <a:srgbClr val="078AB9"/>
                </a:solidFill>
                <a:latin typeface="Arial Rounded MT Bold" pitchFamily="34" charset="0"/>
              </a:rPr>
              <a:t>Zábavná a aktivní výuka</a:t>
            </a:r>
          </a:p>
          <a:p>
            <a:endParaRPr lang="cs-CZ" sz="3000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  http</a:t>
            </a:r>
            <a:r>
              <a:rPr lang="cs-CZ" sz="3000" dirty="0">
                <a:solidFill>
                  <a:srgbClr val="078AB9"/>
                </a:solidFill>
                <a:latin typeface="Arial Rounded MT Bold" pitchFamily="34" charset="0"/>
              </a:rPr>
              <a:t>://gamesforlibraries.blogspot.cz</a:t>
            </a:r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/</a:t>
            </a:r>
          </a:p>
          <a:p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 </a:t>
            </a:r>
          </a:p>
          <a:p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  http</a:t>
            </a:r>
            <a:r>
              <a:rPr lang="cs-CZ" sz="3000" dirty="0">
                <a:solidFill>
                  <a:srgbClr val="078AB9"/>
                </a:solidFill>
                <a:latin typeface="Arial Rounded MT Bold" pitchFamily="34" charset="0"/>
              </a:rPr>
              <a:t>://www.polleverywhere.com/</a:t>
            </a:r>
          </a:p>
          <a:p>
            <a:r>
              <a:rPr lang="cs-CZ" sz="3000" dirty="0" smtClean="0">
                <a:solidFill>
                  <a:srgbClr val="078AB9"/>
                </a:solidFill>
                <a:latin typeface="Arial Rounded MT Bold" pitchFamily="34" charset="0"/>
              </a:rPr>
              <a:t>  http</a:t>
            </a:r>
            <a:r>
              <a:rPr lang="cs-CZ" sz="3000" dirty="0">
                <a:solidFill>
                  <a:srgbClr val="078AB9"/>
                </a:solidFill>
                <a:latin typeface="Arial Rounded MT Bold" pitchFamily="34" charset="0"/>
              </a:rPr>
              <a:t>://www.gosoapbox.com/</a:t>
            </a:r>
          </a:p>
        </p:txBody>
      </p:sp>
    </p:spTree>
    <p:extLst>
      <p:ext uri="{BB962C8B-B14F-4D97-AF65-F5344CB8AC3E}">
        <p14:creationId xmlns:p14="http://schemas.microsoft.com/office/powerpoint/2010/main" val="29291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0"/>
    </mc:Choice>
    <mc:Fallback xmlns="">
      <p:transition spd="slow" advTm="2042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34" y="0"/>
            <a:ext cx="9975272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1640" y="1285120"/>
            <a:ext cx="8352928" cy="278537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  <a:latin typeface="Arial Rounded MT Bold" pitchFamily="34" charset="0"/>
              </a:rPr>
              <a:t>  </a:t>
            </a:r>
            <a:r>
              <a:rPr lang="cs-CZ" sz="3500" b="1" dirty="0" err="1" smtClean="0">
                <a:solidFill>
                  <a:srgbClr val="078AB9"/>
                </a:solidFill>
                <a:latin typeface="Arial Rounded MT Bold" pitchFamily="34" charset="0"/>
              </a:rPr>
              <a:t>Research</a:t>
            </a:r>
            <a:r>
              <a:rPr lang="cs-CZ" sz="3500" b="1" dirty="0" smtClean="0">
                <a:solidFill>
                  <a:srgbClr val="078AB9"/>
                </a:solidFill>
                <a:latin typeface="Arial Rounded MT Bold" pitchFamily="34" charset="0"/>
              </a:rPr>
              <a:t> Data </a:t>
            </a:r>
            <a:r>
              <a:rPr lang="cs-CZ" sz="3500" b="1" dirty="0" err="1">
                <a:solidFill>
                  <a:srgbClr val="078AB9"/>
                </a:solidFill>
                <a:latin typeface="Arial Rounded MT Bold" pitchFamily="34" charset="0"/>
              </a:rPr>
              <a:t>L</a:t>
            </a:r>
            <a:r>
              <a:rPr lang="cs-CZ" sz="3500" b="1" dirty="0" err="1" smtClean="0">
                <a:solidFill>
                  <a:srgbClr val="078AB9"/>
                </a:solidFill>
                <a:latin typeface="Arial Rounded MT Bold" pitchFamily="34" charset="0"/>
              </a:rPr>
              <a:t>iteracy</a:t>
            </a:r>
            <a:endParaRPr lang="cs-CZ" sz="3500" b="1" dirty="0" smtClean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3500" b="1" dirty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3500" b="1" dirty="0" smtClean="0">
                <a:solidFill>
                  <a:srgbClr val="078AB9"/>
                </a:solidFill>
                <a:latin typeface="Arial Rounded MT Bold" pitchFamily="34" charset="0"/>
              </a:rPr>
              <a:t> =</a:t>
            </a:r>
          </a:p>
          <a:p>
            <a:r>
              <a:rPr lang="cs-CZ" sz="3500" b="1" dirty="0" smtClean="0">
                <a:solidFill>
                  <a:srgbClr val="078AB9"/>
                </a:solidFill>
                <a:latin typeface="Arial Rounded MT Bold" pitchFamily="34" charset="0"/>
              </a:rPr>
              <a:t>  Datová gramotnost</a:t>
            </a:r>
          </a:p>
          <a:p>
            <a:endParaRPr lang="cs-CZ" sz="3500" b="1" dirty="0">
              <a:solidFill>
                <a:srgbClr val="078AB9"/>
              </a:solidFill>
              <a:latin typeface="Arial Rounded MT Bold" pitchFamily="34" charset="0"/>
            </a:endParaRPr>
          </a:p>
          <a:p>
            <a:r>
              <a:rPr lang="cs-CZ" sz="3500" b="1" dirty="0">
                <a:solidFill>
                  <a:srgbClr val="078AB9"/>
                </a:solidFill>
                <a:latin typeface="Arial Rounded MT Bold" pitchFamily="34" charset="0"/>
              </a:rPr>
              <a:t> </a:t>
            </a:r>
            <a:r>
              <a:rPr lang="cs-CZ" sz="3500" b="1" dirty="0" smtClean="0">
                <a:solidFill>
                  <a:srgbClr val="078AB9"/>
                </a:solidFill>
                <a:latin typeface="Arial Rounded MT Bold" pitchFamily="34" charset="0"/>
              </a:rPr>
              <a:t> Data </a:t>
            </a:r>
            <a:r>
              <a:rPr lang="cs-CZ" sz="3500" b="1" dirty="0" err="1" smtClean="0">
                <a:solidFill>
                  <a:srgbClr val="078AB9"/>
                </a:solidFill>
                <a:latin typeface="Arial Rounded MT Bold" pitchFamily="34" charset="0"/>
              </a:rPr>
              <a:t>Librarian</a:t>
            </a:r>
            <a:r>
              <a:rPr lang="cs-CZ" sz="3500" b="1" dirty="0" smtClean="0">
                <a:solidFill>
                  <a:srgbClr val="078AB9"/>
                </a:solidFill>
                <a:latin typeface="Arial Rounded MT Bold" pitchFamily="34" charset="0"/>
              </a:rPr>
              <a:t> = Datový knihovník</a:t>
            </a:r>
          </a:p>
        </p:txBody>
      </p:sp>
    </p:spTree>
    <p:extLst>
      <p:ext uri="{BB962C8B-B14F-4D97-AF65-F5344CB8AC3E}">
        <p14:creationId xmlns:p14="http://schemas.microsoft.com/office/powerpoint/2010/main" val="14763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3"/>
    </mc:Choice>
    <mc:Fallback xmlns="">
      <p:transition spd="slow" advTm="202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297"/>
            <a:ext cx="9144000" cy="668609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-309703" y="1275606"/>
            <a:ext cx="7769953" cy="954107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5600" b="1" dirty="0" smtClean="0">
                <a:solidFill>
                  <a:srgbClr val="078AB9"/>
                </a:solidFill>
                <a:latin typeface="Candara" pitchFamily="34" charset="0"/>
              </a:rPr>
              <a:t>    </a:t>
            </a:r>
            <a:r>
              <a:rPr lang="cs-CZ" sz="5600" b="1" dirty="0" smtClean="0">
                <a:solidFill>
                  <a:srgbClr val="078AB9"/>
                </a:solidFill>
                <a:latin typeface="Arial Rounded MT Bold" pitchFamily="34" charset="0"/>
              </a:rPr>
              <a:t>Mapování </a:t>
            </a:r>
            <a:r>
              <a:rPr lang="cs-CZ" sz="5600" b="1" dirty="0" err="1" smtClean="0">
                <a:solidFill>
                  <a:srgbClr val="078AB9"/>
                </a:solidFill>
                <a:latin typeface="Arial Rounded MT Bold" pitchFamily="34" charset="0"/>
              </a:rPr>
              <a:t>curricula</a:t>
            </a:r>
            <a:endParaRPr lang="cs-CZ" sz="5600" b="1" dirty="0" smtClean="0">
              <a:solidFill>
                <a:srgbClr val="078AB9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5"/>
    </mc:Choice>
    <mc:Fallback xmlns="">
      <p:transition spd="slow" advTm="19825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1916</TotalTime>
  <Words>211</Words>
  <Application>Microsoft Office PowerPoint</Application>
  <PresentationFormat>Předvádění na obrazovce (16:9)</PresentationFormat>
  <Paragraphs>50</Paragraphs>
  <Slides>13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Základní</vt:lpstr>
      <vt:lpstr>ECIL 22. - 25.10, 2013 Istanbul, Turkey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Vysoké učení technické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Literacy at Brno University of Technology: Present and Future</dc:title>
  <dc:creator>Petra Pohanová</dc:creator>
  <cp:lastModifiedBy>tka20</cp:lastModifiedBy>
  <cp:revision>101</cp:revision>
  <dcterms:created xsi:type="dcterms:W3CDTF">2013-08-02T12:29:19Z</dcterms:created>
  <dcterms:modified xsi:type="dcterms:W3CDTF">2013-11-08T14:23:42Z</dcterms:modified>
</cp:coreProperties>
</file>