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60" r:id="rId9"/>
    <p:sldId id="262" r:id="rId10"/>
    <p:sldId id="278" r:id="rId11"/>
    <p:sldId id="264" r:id="rId12"/>
    <p:sldId id="261" r:id="rId13"/>
    <p:sldId id="265" r:id="rId14"/>
    <p:sldId id="276" r:id="rId15"/>
    <p:sldId id="279" r:id="rId16"/>
    <p:sldId id="277" r:id="rId17"/>
    <p:sldId id="266" r:id="rId18"/>
    <p:sldId id="267" r:id="rId19"/>
    <p:sldId id="269" r:id="rId20"/>
    <p:sldId id="270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DEEA5C0-D308-4B01-BBD6-40E26FC74F3B}">
          <p14:sldIdLst>
            <p14:sldId id="256"/>
            <p14:sldId id="257"/>
            <p14:sldId id="258"/>
            <p14:sldId id="272"/>
            <p14:sldId id="273"/>
            <p14:sldId id="274"/>
            <p14:sldId id="275"/>
            <p14:sldId id="260"/>
          </p14:sldIdLst>
        </p14:section>
        <p14:section name="Oddíl bez názvu" id="{34A01BE0-89DF-43A8-852E-1E3568EDEFA4}">
          <p14:sldIdLst>
            <p14:sldId id="262"/>
            <p14:sldId id="278"/>
            <p14:sldId id="264"/>
            <p14:sldId id="261"/>
            <p14:sldId id="265"/>
            <p14:sldId id="276"/>
            <p14:sldId id="279"/>
            <p14:sldId id="277"/>
            <p14:sldId id="266"/>
            <p14:sldId id="267"/>
            <p14:sldId id="269"/>
            <p14:sldId id="270"/>
            <p14:sldId id="280"/>
            <p14:sldId id="281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F7817-D66B-46DF-881E-040653B8BC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578BC-3AD9-4479-B9F5-E9008934A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78BC-3AD9-4479-B9F5-E9008934A8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0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B33327C-C956-4E89-845D-344F2CB59AEB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7C0BD3-7474-4C74-87C6-ED07E82EE4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efektivity výuky z pohledu pedagogiky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Mgr. Ondřej </a:t>
            </a:r>
            <a:r>
              <a:rPr lang="cs-CZ" dirty="0" smtClean="0"/>
              <a:t>Bárta</a:t>
            </a:r>
          </a:p>
          <a:p>
            <a:endParaRPr lang="cs-CZ" dirty="0"/>
          </a:p>
          <a:p>
            <a:r>
              <a:rPr lang="cs-CZ" dirty="0" smtClean="0"/>
              <a:t>Ústav pedagogických věd FF MU</a:t>
            </a:r>
          </a:p>
        </p:txBody>
      </p:sp>
    </p:spTree>
    <p:extLst>
      <p:ext uri="{BB962C8B-B14F-4D97-AF65-F5344CB8AC3E}">
        <p14:creationId xmlns:p14="http://schemas.microsoft.com/office/powerpoint/2010/main" val="35526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a efekty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Výsledek: </a:t>
            </a:r>
          </a:p>
          <a:p>
            <a:pPr marL="45720" indent="0">
              <a:buNone/>
            </a:pPr>
            <a:r>
              <a:rPr lang="cs-CZ" dirty="0" smtClean="0"/>
              <a:t>Okamžitě měřitelná skutečnost.</a:t>
            </a:r>
          </a:p>
          <a:p>
            <a:endParaRPr lang="cs-CZ" dirty="0"/>
          </a:p>
          <a:p>
            <a:r>
              <a:rPr lang="cs-CZ" b="1" dirty="0" smtClean="0"/>
              <a:t>Efekt: </a:t>
            </a:r>
          </a:p>
          <a:p>
            <a:pPr marL="45720" indent="0">
              <a:buNone/>
            </a:pPr>
            <a:r>
              <a:rPr lang="cs-CZ" dirty="0"/>
              <a:t>D</a:t>
            </a:r>
            <a:r>
              <a:rPr lang="cs-CZ" dirty="0" smtClean="0"/>
              <a:t>louhodobě pozorovatelná změna.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efektivnosti vzdělávacích procesů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1) </a:t>
            </a:r>
            <a:r>
              <a:rPr lang="cs-CZ" b="1" dirty="0" smtClean="0"/>
              <a:t>Vstupní determinanty </a:t>
            </a:r>
            <a:r>
              <a:rPr lang="cs-CZ" dirty="0" smtClean="0"/>
              <a:t>(žák, učitel, prostředí)</a:t>
            </a:r>
          </a:p>
          <a:p>
            <a:r>
              <a:rPr lang="cs-CZ" dirty="0" smtClean="0"/>
              <a:t>2) </a:t>
            </a:r>
            <a:r>
              <a:rPr lang="cs-CZ" b="1" dirty="0" smtClean="0"/>
              <a:t>Procesuální determinanty </a:t>
            </a:r>
            <a:r>
              <a:rPr lang="cs-CZ" dirty="0" smtClean="0"/>
              <a:t>(reálná výuka)</a:t>
            </a:r>
          </a:p>
          <a:p>
            <a:r>
              <a:rPr lang="cs-CZ" dirty="0" smtClean="0"/>
              <a:t>3) </a:t>
            </a:r>
            <a:r>
              <a:rPr lang="cs-CZ" b="1" dirty="0" smtClean="0"/>
              <a:t>Výsledky </a:t>
            </a:r>
            <a:r>
              <a:rPr lang="cs-CZ" dirty="0" smtClean="0"/>
              <a:t>(kognitivní a afektivní)</a:t>
            </a:r>
          </a:p>
          <a:p>
            <a:r>
              <a:rPr lang="cs-CZ" dirty="0" smtClean="0"/>
              <a:t>4) </a:t>
            </a:r>
            <a:r>
              <a:rPr lang="cs-CZ" b="1" dirty="0" smtClean="0"/>
              <a:t>Efekty</a:t>
            </a:r>
            <a:r>
              <a:rPr lang="cs-CZ" dirty="0" smtClean="0"/>
              <a:t> (ekonomické</a:t>
            </a:r>
            <a:r>
              <a:rPr lang="cs-CZ" dirty="0"/>
              <a:t> </a:t>
            </a:r>
            <a:r>
              <a:rPr lang="cs-CZ" dirty="0" smtClean="0"/>
              <a:t>a mimoekonomické)</a:t>
            </a:r>
          </a:p>
        </p:txBody>
      </p:sp>
    </p:spTree>
    <p:extLst>
      <p:ext uri="{BB962C8B-B14F-4D97-AF65-F5344CB8AC3E}">
        <p14:creationId xmlns:p14="http://schemas.microsoft.com/office/powerpoint/2010/main" val="17062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Evaluace vzdělávacích výsledků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„Jde o … zjišťování, měření a vyhodnocování vzdělávacích výsledků žáků či jiných subjektů vzdělávání, které jsou dosahovány působením vzdělávacích procesů.“ (Průcha, 1996, s. 24)</a:t>
            </a:r>
          </a:p>
          <a:p>
            <a:endParaRPr lang="cs-CZ" dirty="0"/>
          </a:p>
          <a:p>
            <a:r>
              <a:rPr lang="cs-CZ" b="1" dirty="0"/>
              <a:t>P</a:t>
            </a:r>
            <a:r>
              <a:rPr lang="cs-CZ" b="1" dirty="0" smtClean="0"/>
              <a:t>říklad:</a:t>
            </a:r>
            <a:r>
              <a:rPr lang="cs-CZ" dirty="0" smtClean="0"/>
              <a:t> </a:t>
            </a:r>
          </a:p>
          <a:p>
            <a:pPr marL="45720" indent="0">
              <a:buNone/>
            </a:pPr>
            <a:r>
              <a:rPr lang="cs-CZ" dirty="0" smtClean="0"/>
              <a:t>Test po skončení vzdělávací aktivity. (Kolik se toho naučili?)</a:t>
            </a:r>
          </a:p>
          <a:p>
            <a:endParaRPr lang="cs-CZ" dirty="0"/>
          </a:p>
          <a:p>
            <a:r>
              <a:rPr lang="cs-CZ" dirty="0" smtClean="0"/>
              <a:t>Kognitivní (vědomosti) a afektivní (postoje) složka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Evaluace vzdělávacích výsledků</a:t>
            </a:r>
            <a:r>
              <a:rPr lang="cs-CZ" smtClean="0"/>
              <a:t>: Příklady </a:t>
            </a:r>
            <a:r>
              <a:rPr lang="cs-CZ" dirty="0" smtClean="0"/>
              <a:t>možných přístupů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Srovnání výsledků stejných předmětů na různých školách</a:t>
            </a:r>
          </a:p>
          <a:p>
            <a:r>
              <a:rPr lang="cs-CZ" dirty="0"/>
              <a:t>Srovnání výsledků stejných předmětů na </a:t>
            </a:r>
            <a:r>
              <a:rPr lang="cs-CZ" dirty="0" smtClean="0"/>
              <a:t>jedné škole</a:t>
            </a:r>
            <a:endParaRPr lang="cs-CZ" dirty="0"/>
          </a:p>
          <a:p>
            <a:r>
              <a:rPr lang="cs-CZ" dirty="0" smtClean="0"/>
              <a:t>Hodnocení vzdělávacích výsledků absolventů škol</a:t>
            </a:r>
          </a:p>
          <a:p>
            <a:r>
              <a:rPr lang="cs-CZ" dirty="0" smtClean="0"/>
              <a:t>Komplexní evaluace vzdělávacích výsledků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Evaluace vzdělávacích efektů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Hodnocení dlouhodobých dopadů vzdělávací aktivity. </a:t>
            </a:r>
          </a:p>
          <a:p>
            <a:endParaRPr lang="cs-CZ" dirty="0"/>
          </a:p>
          <a:p>
            <a:r>
              <a:rPr lang="cs-CZ" b="1" dirty="0"/>
              <a:t>P</a:t>
            </a:r>
            <a:r>
              <a:rPr lang="cs-CZ" b="1" dirty="0" smtClean="0"/>
              <a:t>říklad:</a:t>
            </a:r>
            <a:r>
              <a:rPr lang="cs-CZ" dirty="0" smtClean="0"/>
              <a:t> </a:t>
            </a:r>
          </a:p>
          <a:p>
            <a:pPr marL="45720" indent="0">
              <a:buNone/>
            </a:pPr>
            <a:r>
              <a:rPr lang="cs-CZ" dirty="0" smtClean="0"/>
              <a:t>Skupinový rozhovor půl roku po ukončení vzdělávací aktivity. (Kolik toho doposud používají? Kolik toho bylo použitelného v praxi?)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1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vzdělávacích efektů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Ekonomické efekty:</a:t>
            </a:r>
          </a:p>
          <a:p>
            <a:pPr marL="0" indent="0">
              <a:buNone/>
            </a:pPr>
            <a:r>
              <a:rPr lang="cs-CZ" dirty="0" smtClean="0"/>
              <a:t>Spojitost mezi délkou vzdělání a platovým ohodnocením pracovníka. </a:t>
            </a:r>
          </a:p>
          <a:p>
            <a:endParaRPr lang="cs-CZ" dirty="0" smtClean="0"/>
          </a:p>
          <a:p>
            <a:r>
              <a:rPr lang="cs-CZ" dirty="0" smtClean="0"/>
              <a:t>Mimoekonomické efekty:</a:t>
            </a:r>
          </a:p>
          <a:p>
            <a:pPr marL="0" indent="0">
              <a:buNone/>
            </a:pPr>
            <a:r>
              <a:rPr lang="cs-CZ" dirty="0" smtClean="0"/>
              <a:t>Životní úroveň a uspokojení, vliv vzdělání na spotřebu, změny v sociální struktuře společnosti.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Sumativní</a:t>
            </a:r>
            <a:r>
              <a:rPr lang="cs-CZ" dirty="0" smtClean="0"/>
              <a:t> versus formativní evaluace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err="1" smtClean="0"/>
              <a:t>Sumativní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</a:p>
          <a:p>
            <a:pPr marL="45720" indent="0">
              <a:buNone/>
            </a:pPr>
            <a:r>
              <a:rPr lang="cs-CZ" dirty="0" smtClean="0"/>
              <a:t>Souhrnná, celková. Obvykle po skončení aktivity, nemá vliv na její průběh. </a:t>
            </a:r>
          </a:p>
          <a:p>
            <a:endParaRPr lang="cs-CZ" dirty="0"/>
          </a:p>
          <a:p>
            <a:r>
              <a:rPr lang="cs-CZ" b="1" dirty="0" smtClean="0"/>
              <a:t>Formativní:</a:t>
            </a:r>
            <a:r>
              <a:rPr lang="cs-CZ" dirty="0" smtClean="0"/>
              <a:t> </a:t>
            </a:r>
          </a:p>
          <a:p>
            <a:pPr marL="45720" indent="0">
              <a:buNone/>
            </a:pPr>
            <a:r>
              <a:rPr lang="cs-CZ" dirty="0" smtClean="0"/>
              <a:t>Průběžná, korektivní. Obvykle v průběhu aktivity, může mít dopad na další průběh aktivity.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evaluace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úrovni školy</a:t>
            </a:r>
          </a:p>
          <a:p>
            <a:endParaRPr lang="cs-CZ" dirty="0" smtClean="0"/>
          </a:p>
          <a:p>
            <a:r>
              <a:rPr lang="cs-CZ" dirty="0" err="1" smtClean="0"/>
              <a:t>Meziškolní</a:t>
            </a:r>
            <a:r>
              <a:rPr lang="cs-CZ" dirty="0" smtClean="0"/>
              <a:t> (města, kraje…) </a:t>
            </a:r>
          </a:p>
          <a:p>
            <a:endParaRPr lang="cs-CZ" dirty="0" smtClean="0"/>
          </a:p>
          <a:p>
            <a:r>
              <a:rPr lang="cs-CZ" dirty="0" smtClean="0"/>
              <a:t>Národní</a:t>
            </a:r>
          </a:p>
          <a:p>
            <a:endParaRPr lang="cs-CZ" dirty="0" smtClean="0"/>
          </a:p>
          <a:p>
            <a:r>
              <a:rPr lang="cs-CZ" dirty="0" smtClean="0"/>
              <a:t>Mezinárodní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pomocí standardů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Cílové standardy → Učební látka</a:t>
            </a:r>
          </a:p>
          <a:p>
            <a:endParaRPr lang="cs-CZ" dirty="0" smtClean="0"/>
          </a:p>
          <a:p>
            <a:r>
              <a:rPr lang="cs-CZ" dirty="0" smtClean="0"/>
              <a:t>Hodnotící standardy </a:t>
            </a:r>
            <a:r>
              <a:rPr lang="cs-CZ" dirty="0"/>
              <a:t>→ </a:t>
            </a:r>
            <a:r>
              <a:rPr lang="cs-CZ" dirty="0" smtClean="0"/>
              <a:t>Evaluační postup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Praktické aplikace: Evaluace programu Mládež v akci – RAY </a:t>
            </a:r>
            <a:r>
              <a:rPr lang="cs-CZ" dirty="0" err="1" smtClean="0"/>
              <a:t>project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Metodologie:</a:t>
            </a:r>
          </a:p>
          <a:p>
            <a:pPr marL="0" indent="0">
              <a:buNone/>
            </a:pPr>
            <a:r>
              <a:rPr lang="cs-CZ" dirty="0" smtClean="0"/>
              <a:t>Dlouhodobý mezinárodní komparativní kvantitativní výzkum.</a:t>
            </a:r>
          </a:p>
          <a:p>
            <a:endParaRPr lang="cs-CZ" b="1" dirty="0" smtClean="0"/>
          </a:p>
          <a:p>
            <a:r>
              <a:rPr lang="cs-CZ" b="1" dirty="0" smtClean="0"/>
              <a:t>Výhody:</a:t>
            </a:r>
          </a:p>
          <a:p>
            <a:pPr marL="0" indent="0">
              <a:buNone/>
            </a:pPr>
            <a:r>
              <a:rPr lang="cs-CZ" dirty="0" smtClean="0"/>
              <a:t>Více pokrytých témat v průběhu času (neformální vzdělávání, vliv na účast na trhu práce apod.), velká variabilita sesbíraných dat, možnost mezinárodní komparace.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Nevýhody: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Finanční, personální a logistická náročnost.</a:t>
            </a:r>
          </a:p>
        </p:txBody>
      </p:sp>
    </p:spTree>
    <p:extLst>
      <p:ext uri="{BB962C8B-B14F-4D97-AF65-F5344CB8AC3E}">
        <p14:creationId xmlns:p14="http://schemas.microsoft.com/office/powerpoint/2010/main" val="1308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Evaluace: Vymezení pojmu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Teoretický přístup…</a:t>
            </a:r>
          </a:p>
          <a:p>
            <a:r>
              <a:rPr lang="cs-CZ" dirty="0" smtClean="0"/>
              <a:t>Metodologie…</a:t>
            </a:r>
          </a:p>
          <a:p>
            <a:r>
              <a:rPr lang="cs-CZ" dirty="0" smtClean="0"/>
              <a:t>Proces…</a:t>
            </a:r>
          </a:p>
          <a:p>
            <a:endParaRPr lang="cs-CZ" dirty="0"/>
          </a:p>
          <a:p>
            <a:r>
              <a:rPr lang="cs-CZ" dirty="0" smtClean="0"/>
              <a:t>…hodnocení, monitorování a měření určitých jevů. 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Praktické aplikace: Evaluace seminářů pro školitele mládeže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Metodologie:</a:t>
            </a:r>
          </a:p>
          <a:p>
            <a:pPr marL="0" indent="0">
              <a:buNone/>
            </a:pPr>
            <a:r>
              <a:rPr lang="cs-CZ" dirty="0" smtClean="0"/>
              <a:t>Univerzální a dynamický online dotazník s periodickým cyklem vyhodnocování.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Výhody:</a:t>
            </a:r>
          </a:p>
          <a:p>
            <a:pPr marL="0" indent="0">
              <a:buNone/>
            </a:pPr>
            <a:r>
              <a:rPr lang="cs-CZ" dirty="0" smtClean="0"/>
              <a:t>Univerzálně použitelný nástroj pro různá školení, upravitelný do podoby feedbacku pro organizační tým.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Nevýhody:</a:t>
            </a:r>
          </a:p>
          <a:p>
            <a:pPr marL="0" indent="0">
              <a:buNone/>
            </a:pPr>
            <a:r>
              <a:rPr lang="cs-CZ" dirty="0" smtClean="0"/>
              <a:t>Špatné zacházení s dotazníkem (lidský faktor), absence okamžité analýzy.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Praktické aplikace: Evaluace konkrétního vzdělávacího kurzu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Metodologie:</a:t>
            </a:r>
          </a:p>
          <a:p>
            <a:pPr marL="0" indent="0">
              <a:buNone/>
            </a:pPr>
            <a:r>
              <a:rPr lang="cs-CZ" dirty="0" err="1" smtClean="0"/>
              <a:t>Pre</a:t>
            </a:r>
            <a:r>
              <a:rPr lang="cs-CZ" dirty="0" smtClean="0"/>
              <a:t>-test, post-test dotazník a po určitém časovém odstupu ohnisková skupina.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Výhody:</a:t>
            </a:r>
          </a:p>
          <a:p>
            <a:pPr marL="0" indent="0">
              <a:buNone/>
            </a:pPr>
            <a:r>
              <a:rPr lang="cs-CZ" dirty="0" smtClean="0"/>
              <a:t>Možnost porovnat okamžité a obecné výsledky s konkrétními a dlouhotrvajícími efekty.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Nevýhody:</a:t>
            </a:r>
          </a:p>
          <a:p>
            <a:pPr marL="0" indent="0">
              <a:buNone/>
            </a:pPr>
            <a:r>
              <a:rPr lang="cs-CZ" dirty="0" smtClean="0"/>
              <a:t>Nepřítomnost kontrolní skupiny v </a:t>
            </a:r>
            <a:r>
              <a:rPr lang="cs-CZ" dirty="0" err="1" smtClean="0"/>
              <a:t>pre</a:t>
            </a:r>
            <a:r>
              <a:rPr lang="cs-CZ" dirty="0" smtClean="0"/>
              <a:t>- a post-testu.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Propojujte teorii s praxí!</a:t>
            </a:r>
          </a:p>
          <a:p>
            <a:r>
              <a:rPr lang="cs-CZ" dirty="0" smtClean="0"/>
              <a:t>Buďte upřímní!</a:t>
            </a:r>
          </a:p>
          <a:p>
            <a:r>
              <a:rPr lang="cs-CZ" dirty="0" smtClean="0"/>
              <a:t>Počítejte s evaluací dopředu!</a:t>
            </a:r>
          </a:p>
          <a:p>
            <a:r>
              <a:rPr lang="cs-CZ" dirty="0" smtClean="0"/>
              <a:t>Berte výsledky evaluace v potaz!</a:t>
            </a:r>
          </a:p>
          <a:p>
            <a:r>
              <a:rPr lang="cs-CZ" dirty="0" smtClean="0"/>
              <a:t>Nebojte se negativ, svět je </a:t>
            </a:r>
            <a:r>
              <a:rPr lang="cs-CZ" smtClean="0"/>
              <a:t>jako šachovnice!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Knox, A.B. 2002.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Continuing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err="1" smtClean="0"/>
              <a:t>Looney</a:t>
            </a:r>
            <a:r>
              <a:rPr lang="cs-CZ" dirty="0"/>
              <a:t>, J. 2008. </a:t>
            </a:r>
            <a:r>
              <a:rPr lang="cs-CZ" dirty="0" err="1"/>
              <a:t>Teaching</a:t>
            </a:r>
            <a:r>
              <a:rPr lang="cs-CZ" dirty="0"/>
              <a:t>, </a:t>
            </a:r>
            <a:r>
              <a:rPr lang="cs-CZ" dirty="0" err="1"/>
              <a:t>Learning</a:t>
            </a:r>
            <a:r>
              <a:rPr lang="cs-CZ" dirty="0"/>
              <a:t> and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Adults</a:t>
            </a:r>
            <a:r>
              <a:rPr lang="cs-CZ" dirty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Průcha</a:t>
            </a:r>
            <a:r>
              <a:rPr lang="cs-CZ" dirty="0"/>
              <a:t>, J. 1996. Pedagogická evaluace. 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cs-CZ" dirty="0" smtClean="0"/>
              <a:t>Díky za pozornost!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pedagogické evaluace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Evaluace vzdělávacích potřeb</a:t>
            </a:r>
          </a:p>
          <a:p>
            <a:r>
              <a:rPr lang="cs-CZ" dirty="0" smtClean="0"/>
              <a:t>Evaluace vzdělávacích programů</a:t>
            </a:r>
          </a:p>
          <a:p>
            <a:r>
              <a:rPr lang="cs-CZ" dirty="0" smtClean="0"/>
              <a:t>Evaluace učebnic</a:t>
            </a:r>
          </a:p>
          <a:p>
            <a:r>
              <a:rPr lang="cs-CZ" dirty="0" smtClean="0"/>
              <a:t>Evaluace reálné výuky</a:t>
            </a:r>
          </a:p>
          <a:p>
            <a:r>
              <a:rPr lang="cs-CZ" dirty="0" smtClean="0"/>
              <a:t>Evaluace edukačního prostředí</a:t>
            </a:r>
          </a:p>
          <a:p>
            <a:r>
              <a:rPr lang="cs-CZ" dirty="0" smtClean="0"/>
              <a:t>Evaluace vzdělávacích výsledků (Průcha, 1996)</a:t>
            </a:r>
          </a:p>
          <a:p>
            <a:r>
              <a:rPr lang="cs-CZ" dirty="0" err="1" smtClean="0"/>
              <a:t>Metaevaluace</a:t>
            </a:r>
            <a:r>
              <a:rPr lang="cs-CZ" dirty="0" smtClean="0"/>
              <a:t> (</a:t>
            </a:r>
            <a:r>
              <a:rPr lang="cs-CZ" dirty="0" err="1" smtClean="0"/>
              <a:t>Scriven</a:t>
            </a:r>
            <a:r>
              <a:rPr lang="cs-CZ" dirty="0" smtClean="0"/>
              <a:t>, 1994)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Evaluace vzdělávacích potřeb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„Zjišťování, monitorování a analýza vzdělávacích potřeb jednotlivců, různých skupin populace.“ (Průcha, 1996, s. 23)</a:t>
            </a:r>
          </a:p>
          <a:p>
            <a:endParaRPr lang="cs-CZ" dirty="0"/>
          </a:p>
          <a:p>
            <a:r>
              <a:rPr lang="cs-CZ" smtClean="0"/>
              <a:t>Jaké </a:t>
            </a:r>
            <a:r>
              <a:rPr lang="cs-CZ" smtClean="0"/>
              <a:t>vzdělávání </a:t>
            </a:r>
            <a:r>
              <a:rPr lang="cs-CZ" dirty="0" smtClean="0"/>
              <a:t>potřebují matky na mateřské dovolené?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Evaluace vzdělávacích programů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Evaluace osnov, kurikula, vzdělávacího plánu, projektu apod. </a:t>
            </a:r>
          </a:p>
          <a:p>
            <a:endParaRPr lang="cs-CZ" dirty="0"/>
          </a:p>
          <a:p>
            <a:r>
              <a:rPr lang="cs-CZ" dirty="0" smtClean="0"/>
              <a:t>Proč, koho, co, kdy, jak učit?</a:t>
            </a:r>
          </a:p>
          <a:p>
            <a:endParaRPr lang="cs-CZ" dirty="0"/>
          </a:p>
          <a:p>
            <a:r>
              <a:rPr lang="cs-CZ" dirty="0" smtClean="0"/>
              <a:t>Obsah, časová dotace, organizace, participanti, proveditelnost, efektivita.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Evaluace učebnic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učebních textů, knih a jiných materiálů. </a:t>
            </a:r>
          </a:p>
          <a:p>
            <a:endParaRPr lang="cs-CZ" dirty="0"/>
          </a:p>
          <a:p>
            <a:r>
              <a:rPr lang="cs-CZ" dirty="0" smtClean="0"/>
              <a:t>Struktura, rozsah, obtížnost, obrázky, použití ve výuce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Evaluace reálné výuky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zaměřené na charakteristiky a podmínky vzdělávacích procesů. </a:t>
            </a:r>
          </a:p>
          <a:p>
            <a:endParaRPr lang="cs-CZ" dirty="0"/>
          </a:p>
          <a:p>
            <a:r>
              <a:rPr lang="cs-CZ" dirty="0" smtClean="0"/>
              <a:t>Observace (objektivní), participace (subjektivní)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Evaluace edukačního prostředí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fyzického a psychosociálního prostředí vyučování.</a:t>
            </a:r>
          </a:p>
          <a:p>
            <a:endParaRPr lang="cs-CZ" dirty="0"/>
          </a:p>
          <a:p>
            <a:r>
              <a:rPr lang="cs-CZ" dirty="0" smtClean="0"/>
              <a:t>Uspořádání a umístění učebního prostoru</a:t>
            </a:r>
          </a:p>
          <a:p>
            <a:endParaRPr lang="cs-CZ" dirty="0"/>
          </a:p>
          <a:p>
            <a:r>
              <a:rPr lang="cs-CZ" dirty="0" smtClean="0"/>
              <a:t>Klima učební skupiny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Metaevaluace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Evaluace </a:t>
            </a:r>
            <a:r>
              <a:rPr lang="cs-CZ" dirty="0" err="1" smtClean="0"/>
              <a:t>evaluace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Příklad:</a:t>
            </a:r>
            <a:r>
              <a:rPr lang="cs-CZ" dirty="0" smtClean="0"/>
              <a:t> </a:t>
            </a:r>
          </a:p>
          <a:p>
            <a:pPr marL="45720" indent="0">
              <a:buNone/>
            </a:pPr>
            <a:r>
              <a:rPr lang="cs-CZ" dirty="0" smtClean="0"/>
              <a:t>Byl evaluační výzkum proveden podle potřeb zadavatele? Byly závěry evaluačního výzkumu správně interpretovány? </a:t>
            </a:r>
          </a:p>
        </p:txBody>
      </p:sp>
    </p:spTree>
    <p:extLst>
      <p:ext uri="{BB962C8B-B14F-4D97-AF65-F5344CB8AC3E}">
        <p14:creationId xmlns:p14="http://schemas.microsoft.com/office/powerpoint/2010/main" val="39206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456</TotalTime>
  <Words>720</Words>
  <Application>Microsoft Office PowerPoint</Application>
  <PresentationFormat>Předvádění na obrazovce (4:3)</PresentationFormat>
  <Paragraphs>146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Prostor</vt:lpstr>
      <vt:lpstr>Hodnocení efektivity výuky z pohledu pedagogiky</vt:lpstr>
      <vt:lpstr>Evaluace: Vymezení pojmu</vt:lpstr>
      <vt:lpstr>Druhy pedagogické evaluace</vt:lpstr>
      <vt:lpstr>Evaluace vzdělávacích potřeb</vt:lpstr>
      <vt:lpstr>Evaluace vzdělávacích programů</vt:lpstr>
      <vt:lpstr>Evaluace učebnic</vt:lpstr>
      <vt:lpstr>Evaluace reálné výuky</vt:lpstr>
      <vt:lpstr>Evaluace edukačního prostředí</vt:lpstr>
      <vt:lpstr>Metaevaluace</vt:lpstr>
      <vt:lpstr>Výsledky a efekty</vt:lpstr>
      <vt:lpstr>Model efektivnosti vzdělávacích procesů</vt:lpstr>
      <vt:lpstr>Evaluace vzdělávacích výsledků</vt:lpstr>
      <vt:lpstr>Evaluace vzdělávacích výsledků: Příklady možných přístupů</vt:lpstr>
      <vt:lpstr>Evaluace vzdělávacích efektů</vt:lpstr>
      <vt:lpstr>Evaluace vzdělávacích efektů</vt:lpstr>
      <vt:lpstr>Sumativní versus formativní evaluace</vt:lpstr>
      <vt:lpstr>Úrovně evaluace</vt:lpstr>
      <vt:lpstr>Evaluace pomocí standardů</vt:lpstr>
      <vt:lpstr>Praktické aplikace: Evaluace programu Mládež v akci – RAY project</vt:lpstr>
      <vt:lpstr>Praktické aplikace: Evaluace seminářů pro školitele mládeže</vt:lpstr>
      <vt:lpstr>Praktické aplikace: Evaluace konkrétního vzdělávacího kurzu</vt:lpstr>
      <vt:lpstr>Závěrem…</vt:lpstr>
      <vt:lpstr>Použité zdroje</vt:lpstr>
      <vt:lpstr>Díky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efektivity výuky z pohledu pedagogiky</dc:title>
  <dc:creator>Darell</dc:creator>
  <cp:lastModifiedBy>Darell</cp:lastModifiedBy>
  <cp:revision>51</cp:revision>
  <dcterms:created xsi:type="dcterms:W3CDTF">2012-09-11T13:01:04Z</dcterms:created>
  <dcterms:modified xsi:type="dcterms:W3CDTF">2012-09-14T07:54:36Z</dcterms:modified>
</cp:coreProperties>
</file>