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65" r:id="rId4"/>
    <p:sldId id="268" r:id="rId5"/>
    <p:sldId id="258" r:id="rId6"/>
    <p:sldId id="260" r:id="rId7"/>
    <p:sldId id="261" r:id="rId8"/>
    <p:sldId id="262" r:id="rId9"/>
    <p:sldId id="266" r:id="rId10"/>
    <p:sldId id="271" r:id="rId11"/>
    <p:sldId id="272" r:id="rId12"/>
    <p:sldId id="275" r:id="rId13"/>
    <p:sldId id="267" r:id="rId14"/>
    <p:sldId id="270" r:id="rId15"/>
    <p:sldId id="269" r:id="rId16"/>
    <p:sldId id="273"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84" d="100"/>
          <a:sy n="84" d="100"/>
        </p:scale>
        <p:origin x="-1152" y="-90"/>
      </p:cViewPr>
      <p:guideLst>
        <p:guide orient="horz" pos="2160"/>
        <p:guide pos="2880"/>
      </p:guideLst>
    </p:cSldViewPr>
  </p:slideViewPr>
  <p:notesTextViewPr>
    <p:cViewPr>
      <p:scale>
        <a:sx n="1" d="1"/>
        <a:sy n="1" d="1"/>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DFCD48A-845E-408F-83F7-29C53F15EE0C}" type="datetimeFigureOut">
              <a:rPr lang="cs-CZ" smtClean="0"/>
              <a:t>2.7.2015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41006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DFCD48A-845E-408F-83F7-29C53F15EE0C}" type="datetimeFigureOut">
              <a:rPr lang="cs-CZ" smtClean="0"/>
              <a:t>2.7.2015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241480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DFCD48A-845E-408F-83F7-29C53F15EE0C}" type="datetimeFigureOut">
              <a:rPr lang="cs-CZ" smtClean="0"/>
              <a:t>2.7.2015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24456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22A5F1-05F5-40B5-A040-64C7FBE94BD5}" type="datetime1">
              <a:rPr lang="cs-CZ" smtClean="0">
                <a:solidFill>
                  <a:prstClr val="black">
                    <a:tint val="75000"/>
                  </a:prstClr>
                </a:solidFill>
              </a:rPr>
              <a:pPr/>
              <a:t>2.7.2015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6757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6826AB3-0D71-4D9A-816D-8AF89037716A}" type="datetime1">
              <a:rPr lang="cs-CZ" smtClean="0">
                <a:solidFill>
                  <a:prstClr val="black">
                    <a:tint val="75000"/>
                  </a:prstClr>
                </a:solidFill>
              </a:rPr>
              <a:pPr/>
              <a:t>2.7.2015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3860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716FBFC-3889-409D-B5B7-11A4423D23C1}" type="datetime1">
              <a:rPr lang="cs-CZ" smtClean="0">
                <a:solidFill>
                  <a:prstClr val="black">
                    <a:tint val="75000"/>
                  </a:prstClr>
                </a:solidFill>
              </a:rPr>
              <a:pPr/>
              <a:t>2.7.2015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8333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EFB4DBB-674D-442B-883A-0E989AB2CA27}" type="datetime1">
              <a:rPr lang="cs-CZ" smtClean="0">
                <a:solidFill>
                  <a:prstClr val="black">
                    <a:tint val="75000"/>
                  </a:prstClr>
                </a:solidFill>
              </a:rPr>
              <a:pPr/>
              <a:t>2.7.2015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8705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A712548-B7B7-473E-B197-22C2E45779DD}" type="datetime1">
              <a:rPr lang="cs-CZ" smtClean="0">
                <a:solidFill>
                  <a:prstClr val="black">
                    <a:tint val="75000"/>
                  </a:prstClr>
                </a:solidFill>
              </a:rPr>
              <a:pPr/>
              <a:t>2.7.2015</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871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A199841-36F5-45C4-B212-6B45391B5655}" type="datetime1">
              <a:rPr lang="cs-CZ" smtClean="0">
                <a:solidFill>
                  <a:prstClr val="black">
                    <a:tint val="75000"/>
                  </a:prstClr>
                </a:solidFill>
              </a:rPr>
              <a:pPr/>
              <a:t>2.7.2015</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2688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795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2DDA3B3-C553-4275-B3C6-1C56427C218F}" type="datetime1">
              <a:rPr lang="cs-CZ" smtClean="0">
                <a:solidFill>
                  <a:prstClr val="black">
                    <a:tint val="75000"/>
                  </a:prstClr>
                </a:solidFill>
              </a:rPr>
              <a:pPr/>
              <a:t>2.7.2015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1088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DFCD48A-845E-408F-83F7-29C53F15EE0C}" type="datetimeFigureOut">
              <a:rPr lang="cs-CZ" smtClean="0"/>
              <a:t>2.7.2015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3609179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2D2654B-8AEF-4332-8B51-C92C862A6B1B}" type="datetime1">
              <a:rPr lang="cs-CZ" smtClean="0">
                <a:solidFill>
                  <a:prstClr val="black">
                    <a:tint val="75000"/>
                  </a:prstClr>
                </a:solidFill>
              </a:rPr>
              <a:pPr/>
              <a:t>2.7.2015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9762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6073FF-8F14-40E8-87AD-D5CF159C2AAF}" type="datetime1">
              <a:rPr lang="cs-CZ" smtClean="0">
                <a:solidFill>
                  <a:prstClr val="black">
                    <a:tint val="75000"/>
                  </a:prstClr>
                </a:solidFill>
              </a:rPr>
              <a:pPr/>
              <a:t>2.7.2015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9957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038CBF-210C-462A-BE13-B4CC1B1AC81C}" type="datetime1">
              <a:rPr lang="cs-CZ" smtClean="0">
                <a:solidFill>
                  <a:prstClr val="black">
                    <a:tint val="75000"/>
                  </a:prstClr>
                </a:solidFill>
              </a:rPr>
              <a:pPr/>
              <a:t>2.7.2015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980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DFCD48A-845E-408F-83F7-29C53F15EE0C}" type="datetimeFigureOut">
              <a:rPr lang="cs-CZ" smtClean="0"/>
              <a:t>2.7.2015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227888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DFCD48A-845E-408F-83F7-29C53F15EE0C}" type="datetimeFigureOut">
              <a:rPr lang="cs-CZ" smtClean="0"/>
              <a:t>2.7.2015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304087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DFCD48A-845E-408F-83F7-29C53F15EE0C}" type="datetimeFigureOut">
              <a:rPr lang="cs-CZ" smtClean="0"/>
              <a:t>2.7.2015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345534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DFCD48A-845E-408F-83F7-29C53F15EE0C}" type="datetimeFigureOut">
              <a:rPr lang="cs-CZ" smtClean="0"/>
              <a:t>2.7.2015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28373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DFCD48A-845E-408F-83F7-29C53F15EE0C}" type="datetimeFigureOut">
              <a:rPr lang="cs-CZ" smtClean="0"/>
              <a:t>2.7.2015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18451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DFCD48A-845E-408F-83F7-29C53F15EE0C}" type="datetimeFigureOut">
              <a:rPr lang="cs-CZ" smtClean="0"/>
              <a:t>2.7.2015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7798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DFCD48A-845E-408F-83F7-29C53F15EE0C}" type="datetimeFigureOut">
              <a:rPr lang="cs-CZ" smtClean="0"/>
              <a:t>2.7.2015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CE4A92-6CC3-448B-B6FC-1A7341BA0FEF}" type="slidenum">
              <a:rPr lang="cs-CZ" smtClean="0"/>
              <a:t>‹#›</a:t>
            </a:fld>
            <a:endParaRPr lang="cs-CZ"/>
          </a:p>
        </p:txBody>
      </p:sp>
    </p:spTree>
    <p:extLst>
      <p:ext uri="{BB962C8B-B14F-4D97-AF65-F5344CB8AC3E}">
        <p14:creationId xmlns:p14="http://schemas.microsoft.com/office/powerpoint/2010/main" val="22012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CD48A-845E-408F-83F7-29C53F15EE0C}" type="datetimeFigureOut">
              <a:rPr lang="cs-CZ" smtClean="0"/>
              <a:t>2.7.2015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E4A92-6CC3-448B-B6FC-1A7341BA0FEF}" type="slidenum">
              <a:rPr lang="cs-CZ" smtClean="0"/>
              <a:t>‹#›</a:t>
            </a:fld>
            <a:endParaRPr lang="cs-CZ"/>
          </a:p>
        </p:txBody>
      </p:sp>
    </p:spTree>
    <p:extLst>
      <p:ext uri="{BB962C8B-B14F-4D97-AF65-F5344CB8AC3E}">
        <p14:creationId xmlns:p14="http://schemas.microsoft.com/office/powerpoint/2010/main" val="346142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C340-89D1-470D-9349-8E351FEBAB10}" type="datetime1">
              <a:rPr lang="cs-CZ" smtClean="0">
                <a:solidFill>
                  <a:prstClr val="black">
                    <a:tint val="75000"/>
                  </a:prstClr>
                </a:solidFill>
              </a:rPr>
              <a:pPr/>
              <a:t>2.7.2015</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32B81-C8D1-414E-8BF0-A49D97C168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5087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bc.ca/news/technology/academic-publishers-reap-huge-profits-as-libraries-go-broke-1.3111535"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hepi.ac.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pow.com/2015/04/01/heaven-help-us-from-a-uk-national-licence/" TargetMode="External"/><Relationship Id="rId2" Type="http://schemas.openxmlformats.org/officeDocument/2006/relationships/hyperlink" Target="http://occamstypewriter.org/scurry/2015/04/08/open-access-a-national-licence-is-not-the-answer/" TargetMode="External"/><Relationship Id="rId1" Type="http://schemas.openxmlformats.org/officeDocument/2006/relationships/slideLayout" Target="../slideLayouts/slideLayout2.xml"/><Relationship Id="rId5" Type="http://schemas.openxmlformats.org/officeDocument/2006/relationships/hyperlink" Target="http://wonkhedev.jynk.net/blogs/a-national-licence-would-set-back-the-open-access-cause/" TargetMode="External"/><Relationship Id="rId4" Type="http://schemas.openxmlformats.org/officeDocument/2006/relationships/hyperlink" Target="http://followersoftheapocalyp.se/a-local-license-for-henbury-a-response-to-hepi_new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stainingknowledgecommons.org/" TargetMode="External"/><Relationship Id="rId2" Type="http://schemas.openxmlformats.org/officeDocument/2006/relationships/hyperlink" Target="http://poeticeconomics.blogspot.ca/2015/04/dramatic-growth-of-open-access-2015.html" TargetMode="External"/><Relationship Id="rId1" Type="http://schemas.openxmlformats.org/officeDocument/2006/relationships/slideLayout" Target="../slideLayouts/slideLayout2.xml"/><Relationship Id="rId5" Type="http://schemas.openxmlformats.org/officeDocument/2006/relationships/hyperlink" Target="http://sustainingknowledgecommons.org/2015/05/25/two-thirds-of-doaj-journals-do-not-have-article-processing-charges/" TargetMode="External"/><Relationship Id="rId4" Type="http://schemas.openxmlformats.org/officeDocument/2006/relationships/hyperlink" Target="http://sustainingknowledgecommons.org/2015/06/01/doaj-impact-factor-and-apc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oad.simmons.edu/oadwiki/Journals_that_converted_from_TA_to_O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direct.com/science/journals/a/contains-open-access" TargetMode="External"/><Relationship Id="rId2" Type="http://schemas.openxmlformats.org/officeDocument/2006/relationships/hyperlink" Target="http://journals.cambridge.org/action/displaySpecialPage?pageId=4576" TargetMode="External"/><Relationship Id="rId1" Type="http://schemas.openxmlformats.org/officeDocument/2006/relationships/slideLayout" Target="../slideLayouts/slideLayout2.xml"/><Relationship Id="rId4" Type="http://schemas.openxmlformats.org/officeDocument/2006/relationships/hyperlink" Target="http://knihovna.vsb.cz/open-access/gold-open-access.ht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springeropen.com/journals" TargetMode="External"/><Relationship Id="rId3" Type="http://schemas.openxmlformats.org/officeDocument/2006/relationships/hyperlink" Target="http://www.edp-open.org/" TargetMode="External"/><Relationship Id="rId7" Type="http://schemas.openxmlformats.org/officeDocument/2006/relationships/hyperlink" Target="http://www.uk.sagepub.com/aboutus/oa-journals.htm" TargetMode="External"/><Relationship Id="rId12" Type="http://schemas.openxmlformats.org/officeDocument/2006/relationships/hyperlink" Target="http://www.wileyopenaccess.com/view/journals.html" TargetMode="External"/><Relationship Id="rId2" Type="http://schemas.openxmlformats.org/officeDocument/2006/relationships/hyperlink" Target="http://www.degruyter.com/page/829" TargetMode="External"/><Relationship Id="rId1" Type="http://schemas.openxmlformats.org/officeDocument/2006/relationships/slideLayout" Target="../slideLayouts/slideLayout2.xml"/><Relationship Id="rId6" Type="http://schemas.openxmlformats.org/officeDocument/2006/relationships/hyperlink" Target="http://www.oxfordjournals.org/en/oxford-open/index.html" TargetMode="External"/><Relationship Id="rId11" Type="http://schemas.openxmlformats.org/officeDocument/2006/relationships/hyperlink" Target="http://cogentoa.tandfonline.com/" TargetMode="External"/><Relationship Id="rId5" Type="http://schemas.openxmlformats.org/officeDocument/2006/relationships/hyperlink" Target="http://www.karger.com/OpenAccess" TargetMode="External"/><Relationship Id="rId10" Type="http://schemas.openxmlformats.org/officeDocument/2006/relationships/hyperlink" Target="http://www.tandfonline.com/page/openaccess/openjournals" TargetMode="External"/><Relationship Id="rId4" Type="http://schemas.openxmlformats.org/officeDocument/2006/relationships/hyperlink" Target="http://www.sciencedirect.com/science/jrnlallbooks/all/open-access" TargetMode="External"/><Relationship Id="rId9" Type="http://schemas.openxmlformats.org/officeDocument/2006/relationships/hyperlink" Target="http://link.springer.com/search?package=openaccessarticles&amp;que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764000"/>
            <a:ext cx="9144000" cy="1791064"/>
          </a:xfrm>
          <a:solidFill>
            <a:srgbClr val="0070C0"/>
          </a:solidFill>
        </p:spPr>
        <p:txBody>
          <a:bodyPr lIns="360000" tIns="360000" rIns="180000" bIns="360000">
            <a:noAutofit/>
          </a:bodyPr>
          <a:lstStyle/>
          <a:p>
            <a:pPr algn="l">
              <a:spcBef>
                <a:spcPts val="0"/>
              </a:spcBef>
            </a:pPr>
            <a:r>
              <a:rPr lang="cs-CZ" sz="3600" b="1" dirty="0">
                <a:solidFill>
                  <a:schemeClr val="bg1"/>
                </a:solidFill>
                <a:latin typeface="Arial"/>
                <a:ea typeface="PF Paperback" panose="02000503040000020004" pitchFamily="50" charset="0"/>
                <a:cs typeface="Arial" pitchFamily="34" charset="0"/>
                <a:sym typeface="PF Paperback" panose="02000503040000020004" pitchFamily="50" charset="0"/>
              </a:rPr>
              <a:t>Vliv otevřeného přístupu na předplatné vědeckých časopisů</a:t>
            </a:r>
            <a:endParaRPr lang="cs-CZ" sz="1800" dirty="0">
              <a:solidFill>
                <a:schemeClr val="bg1"/>
              </a:solidFill>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5292000" y="4716000"/>
            <a:ext cx="3476756" cy="1152000"/>
          </a:xfrm>
          <a:solidFill>
            <a:srgbClr val="0070C0"/>
          </a:solidFill>
        </p:spPr>
        <p:txBody>
          <a:bodyPr tIns="180000" rIns="432000" bIns="180000">
            <a:noAutofit/>
          </a:bodyPr>
          <a:lstStyle/>
          <a:p>
            <a:pPr algn="r"/>
            <a:r>
              <a:rPr lang="cs-CZ" sz="2000" b="1" dirty="0" smtClean="0">
                <a:solidFill>
                  <a:schemeClr val="bg1"/>
                </a:solidFill>
                <a:latin typeface="Arial" panose="020B0604020202020204" pitchFamily="34" charset="0"/>
                <a:cs typeface="Arial" panose="020B0604020202020204" pitchFamily="34" charset="0"/>
              </a:rPr>
              <a:t>Mgr. Daniela Tkačíková</a:t>
            </a:r>
          </a:p>
          <a:p>
            <a:pPr algn="r"/>
            <a:r>
              <a:rPr lang="cs-CZ" sz="1200" b="1" dirty="0" smtClean="0">
                <a:solidFill>
                  <a:schemeClr val="bg1"/>
                </a:solidFill>
                <a:latin typeface="Arial" panose="020B0604020202020204" pitchFamily="34" charset="0"/>
                <a:cs typeface="Arial" panose="020B0604020202020204" pitchFamily="34" charset="0"/>
              </a:rPr>
              <a:t>Ústřední knihovna</a:t>
            </a:r>
            <a:r>
              <a:rPr lang="cs-CZ" sz="1200" dirty="0" smtClean="0">
                <a:solidFill>
                  <a:schemeClr val="bg1"/>
                </a:solidFill>
                <a:latin typeface="Arial" panose="020B0604020202020204" pitchFamily="34" charset="0"/>
                <a:cs typeface="Arial" panose="020B0604020202020204" pitchFamily="34" charset="0"/>
              </a:rPr>
              <a:t> </a:t>
            </a:r>
          </a:p>
          <a:p>
            <a:pPr algn="r"/>
            <a:r>
              <a:rPr lang="cs-CZ" sz="1200" dirty="0" smtClean="0">
                <a:solidFill>
                  <a:schemeClr val="bg1"/>
                </a:solidFill>
                <a:latin typeface="Arial" panose="020B0604020202020204" pitchFamily="34" charset="0"/>
                <a:cs typeface="Arial" panose="020B0604020202020204" pitchFamily="34" charset="0"/>
              </a:rPr>
              <a:t>VŠB-Technická univerzita Ostrava</a:t>
            </a:r>
          </a:p>
        </p:txBody>
      </p:sp>
      <p:sp>
        <p:nvSpPr>
          <p:cNvPr id="5" name="TextovéPole 4"/>
          <p:cNvSpPr txBox="1"/>
          <p:nvPr/>
        </p:nvSpPr>
        <p:spPr>
          <a:xfrm>
            <a:off x="3168000" y="3527999"/>
            <a:ext cx="5976000" cy="769199"/>
          </a:xfrm>
          <a:prstGeom prst="rect">
            <a:avLst/>
          </a:prstGeom>
          <a:solidFill>
            <a:srgbClr val="002060"/>
          </a:solidFill>
        </p:spPr>
        <p:txBody>
          <a:bodyPr wrap="square" lIns="360000" tIns="180000" rIns="396000" bIns="216000" rtlCol="0">
            <a:spAutoFit/>
          </a:bodyPr>
          <a:lstStyle/>
          <a:p>
            <a:pPr lvl="0" algn="r">
              <a:spcBef>
                <a:spcPct val="20000"/>
              </a:spcBef>
            </a:pPr>
            <a:r>
              <a:rPr lang="cs-CZ" sz="2400" b="1" dirty="0">
                <a:solidFill>
                  <a:schemeClr val="bg1"/>
                </a:solidFill>
                <a:latin typeface="Arial" panose="020B0604020202020204" pitchFamily="34" charset="0"/>
                <a:cs typeface="Arial" panose="020B0604020202020204" pitchFamily="34" charset="0"/>
              </a:rPr>
              <a:t>Několik poznámek k problematice</a:t>
            </a:r>
          </a:p>
        </p:txBody>
      </p:sp>
      <p:pic>
        <p:nvPicPr>
          <p:cNvPr id="4" name="Obráze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6192000"/>
            <a:ext cx="1117460" cy="393651"/>
          </a:xfrm>
          <a:prstGeom prst="rect">
            <a:avLst/>
          </a:prstGeom>
        </p:spPr>
      </p:pic>
      <p:sp>
        <p:nvSpPr>
          <p:cNvPr id="6" name="Obdélník 5"/>
          <p:cNvSpPr/>
          <p:nvPr/>
        </p:nvSpPr>
        <p:spPr>
          <a:xfrm>
            <a:off x="6732000" y="6624000"/>
            <a:ext cx="2430474" cy="246221"/>
          </a:xfrm>
          <a:prstGeom prst="rect">
            <a:avLst/>
          </a:prstGeom>
        </p:spPr>
        <p:txBody>
          <a:bodyPr wrap="none">
            <a:spAutoFit/>
          </a:bodyPr>
          <a:lstStyle/>
          <a:p>
            <a:r>
              <a:rPr lang="cs-CZ" sz="1000" dirty="0" err="1">
                <a:solidFill>
                  <a:srgbClr val="282891"/>
                </a:solidFill>
                <a:latin typeface="Arial" panose="020B0604020202020204" pitchFamily="34" charset="0"/>
                <a:cs typeface="Arial" panose="020B0604020202020204" pitchFamily="34" charset="0"/>
                <a:hlinkClick r:id="rId2"/>
              </a:rPr>
              <a:t>Attribution</a:t>
            </a:r>
            <a:r>
              <a:rPr lang="cs-CZ" sz="1000" dirty="0">
                <a:solidFill>
                  <a:srgbClr val="282891"/>
                </a:solidFill>
                <a:latin typeface="Arial" panose="020B0604020202020204" pitchFamily="34" charset="0"/>
                <a:cs typeface="Arial" panose="020B0604020202020204" pitchFamily="34" charset="0"/>
                <a:hlinkClick r:id="rId2"/>
              </a:rPr>
              <a:t> 4.0 </a:t>
            </a:r>
            <a:r>
              <a:rPr lang="cs-CZ" sz="1000" dirty="0" smtClean="0">
                <a:solidFill>
                  <a:srgbClr val="282891"/>
                </a:solidFill>
                <a:latin typeface="Arial" panose="020B0604020202020204" pitchFamily="34" charset="0"/>
                <a:cs typeface="Arial" panose="020B0604020202020204" pitchFamily="34" charset="0"/>
                <a:hlinkClick r:id="rId2"/>
              </a:rPr>
              <a:t>International</a:t>
            </a:r>
            <a:r>
              <a:rPr lang="cs-CZ" sz="1000" dirty="0" smtClean="0">
                <a:solidFill>
                  <a:srgbClr val="282891"/>
                </a:solidFill>
                <a:latin typeface="Arial" panose="020B0604020202020204" pitchFamily="34" charset="0"/>
                <a:cs typeface="Arial" panose="020B0604020202020204" pitchFamily="34" charset="0"/>
              </a:rPr>
              <a:t> (CC </a:t>
            </a:r>
            <a:r>
              <a:rPr lang="cs-CZ" sz="1000" dirty="0">
                <a:solidFill>
                  <a:srgbClr val="282891"/>
                </a:solidFill>
                <a:latin typeface="Arial" panose="020B0604020202020204" pitchFamily="34" charset="0"/>
                <a:cs typeface="Arial" panose="020B0604020202020204" pitchFamily="34" charset="0"/>
              </a:rPr>
              <a:t>BY 4.0</a:t>
            </a:r>
            <a:r>
              <a:rPr lang="cs-CZ" sz="1000" dirty="0" smtClean="0">
                <a:solidFill>
                  <a:srgbClr val="282891"/>
                </a:solidFill>
                <a:latin typeface="Arial" panose="020B0604020202020204" pitchFamily="34" charset="0"/>
                <a:cs typeface="Arial" panose="020B0604020202020204" pitchFamily="34" charset="0"/>
              </a:rPr>
              <a:t>)</a:t>
            </a:r>
            <a:endParaRPr lang="cs-CZ" sz="1000" dirty="0">
              <a:solidFill>
                <a:srgbClr val="2828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31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Obdélník 2"/>
          <p:cNvSpPr/>
          <p:nvPr/>
        </p:nvSpPr>
        <p:spPr>
          <a:xfrm>
            <a:off x="0" y="6264000"/>
            <a:ext cx="9144000" cy="584775"/>
          </a:xfrm>
          <a:prstGeom prst="rect">
            <a:avLst/>
          </a:prstGeom>
        </p:spPr>
        <p:txBody>
          <a:bodyPr wrap="square" lIns="144000">
            <a:spAutoFit/>
          </a:bodyPr>
          <a:lstStyle/>
          <a:p>
            <a:r>
              <a:rPr lang="cs-CZ" dirty="0"/>
              <a:t> </a:t>
            </a:r>
            <a:r>
              <a:rPr lang="cs-CZ" sz="1400" b="1" dirty="0">
                <a:solidFill>
                  <a:schemeClr val="bg1"/>
                </a:solidFill>
                <a:latin typeface="Arial" panose="020B0604020202020204" pitchFamily="34" charset="0"/>
                <a:cs typeface="Arial" panose="020B0604020202020204" pitchFamily="34" charset="0"/>
              </a:rPr>
              <a:t>https://adamesmith.files.wordpress.com/2014/11/nov-2014-the-empire-strikes-back-alicia-wise-elsevier-profile.pdf</a:t>
            </a:r>
            <a:endParaRPr lang="cs-CZ" sz="1600" b="1" dirty="0">
              <a:solidFill>
                <a:schemeClr val="bg1"/>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000"/>
            <a:ext cx="9144000" cy="5312426"/>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404664"/>
            <a:ext cx="1879600" cy="1854200"/>
          </a:xfrm>
          <a:prstGeom prst="rect">
            <a:avLst/>
          </a:prstGeom>
          <a:ln w="19050">
            <a:solidFill>
              <a:srgbClr val="C00000"/>
            </a:solidFill>
          </a:ln>
        </p:spPr>
      </p:pic>
      <p:sp>
        <p:nvSpPr>
          <p:cNvPr id="6" name="TextovéPole 5"/>
          <p:cNvSpPr txBox="1"/>
          <p:nvPr/>
        </p:nvSpPr>
        <p:spPr>
          <a:xfrm>
            <a:off x="0" y="108000"/>
            <a:ext cx="6318305" cy="646331"/>
          </a:xfrm>
          <a:prstGeom prst="rect">
            <a:avLst/>
          </a:prstGeom>
          <a:noFill/>
        </p:spPr>
        <p:txBody>
          <a:bodyPr wrap="none" lIns="324000" rIns="396000" rtlCol="0">
            <a:spAutoFit/>
          </a:bodyPr>
          <a:lstStyle/>
          <a:p>
            <a:r>
              <a:rPr lang="cs-CZ" sz="3600" b="1" dirty="0" err="1" smtClean="0">
                <a:solidFill>
                  <a:schemeClr val="bg1"/>
                </a:solidFill>
                <a:latin typeface="Arial" panose="020B0604020202020204" pitchFamily="34" charset="0"/>
                <a:cs typeface="Arial" panose="020B0604020202020204" pitchFamily="34" charset="0"/>
              </a:rPr>
              <a:t>Elsevier</a:t>
            </a:r>
            <a:r>
              <a:rPr lang="cs-CZ" sz="3600" b="1" dirty="0" smtClean="0">
                <a:solidFill>
                  <a:schemeClr val="bg1"/>
                </a:solidFill>
                <a:latin typeface="Arial" panose="020B0604020202020204" pitchFamily="34" charset="0"/>
                <a:cs typeface="Arial" panose="020B0604020202020204" pitchFamily="34" charset="0"/>
              </a:rPr>
              <a:t> a double </a:t>
            </a:r>
            <a:r>
              <a:rPr lang="cs-CZ" sz="3600" b="1" dirty="0" err="1" smtClean="0">
                <a:solidFill>
                  <a:schemeClr val="bg1"/>
                </a:solidFill>
                <a:latin typeface="Arial" panose="020B0604020202020204" pitchFamily="34" charset="0"/>
                <a:cs typeface="Arial" panose="020B0604020202020204" pitchFamily="34" charset="0"/>
              </a:rPr>
              <a:t>dipping</a:t>
            </a:r>
            <a:endParaRPr lang="cs-CZ"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117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324000" tIns="108000">
            <a:normAutofit/>
          </a:bodyPr>
          <a:lstStyle/>
          <a:p>
            <a:pPr algn="l"/>
            <a:r>
              <a:rPr lang="en-US" sz="3600" b="1" dirty="0">
                <a:solidFill>
                  <a:schemeClr val="bg1"/>
                </a:solidFill>
                <a:latin typeface="Arial" panose="020B0604020202020204" pitchFamily="34" charset="0"/>
                <a:cs typeface="Arial" panose="020B0604020202020204" pitchFamily="34" charset="0"/>
              </a:rPr>
              <a:t>Springer's open access track record </a:t>
            </a:r>
            <a:endParaRPr lang="cs-CZ" sz="3600" b="1" dirty="0">
              <a:solidFill>
                <a:schemeClr val="bg1"/>
              </a:solidFill>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04" y="2060848"/>
            <a:ext cx="8089900" cy="4457700"/>
          </a:xfrm>
          <a:prstGeom prst="rect">
            <a:avLst/>
          </a:prstGeom>
          <a:ln>
            <a:solidFill>
              <a:schemeClr val="accent1"/>
            </a:solidFill>
          </a:ln>
        </p:spPr>
      </p:pic>
      <p:sp>
        <p:nvSpPr>
          <p:cNvPr id="4" name="Obdélník 3"/>
          <p:cNvSpPr/>
          <p:nvPr/>
        </p:nvSpPr>
        <p:spPr>
          <a:xfrm>
            <a:off x="1584000" y="1512000"/>
            <a:ext cx="7560000" cy="369332"/>
          </a:xfrm>
          <a:prstGeom prst="rect">
            <a:avLst/>
          </a:prstGeom>
          <a:solidFill>
            <a:srgbClr val="002060"/>
          </a:solidFill>
        </p:spPr>
        <p:txBody>
          <a:bodyPr wrap="square">
            <a:spAutoFit/>
          </a:bodyPr>
          <a:lstStyle/>
          <a:p>
            <a:r>
              <a:rPr lang="cs-CZ" b="1" dirty="0">
                <a:solidFill>
                  <a:schemeClr val="bg1"/>
                </a:solidFill>
                <a:latin typeface="Arial" panose="020B0604020202020204" pitchFamily="34" charset="0"/>
                <a:cs typeface="Arial" panose="020B0604020202020204" pitchFamily="34" charset="0"/>
              </a:rPr>
              <a:t>http://www.springer.com/gp/open-access/open-access-track-record</a:t>
            </a:r>
          </a:p>
        </p:txBody>
      </p:sp>
    </p:spTree>
    <p:extLst>
      <p:ext uri="{BB962C8B-B14F-4D97-AF65-F5344CB8AC3E}">
        <p14:creationId xmlns:p14="http://schemas.microsoft.com/office/powerpoint/2010/main" val="247975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30792" cy="1440000"/>
          </a:xfrm>
          <a:solidFill>
            <a:srgbClr val="0070C0"/>
          </a:solidFill>
        </p:spPr>
        <p:txBody>
          <a:bodyPr lIns="540000"/>
          <a:lstStyle/>
          <a:p>
            <a:pPr algn="l"/>
            <a:r>
              <a:rPr lang="cs-CZ" sz="4000" b="1" dirty="0" smtClean="0">
                <a:solidFill>
                  <a:schemeClr val="bg1"/>
                </a:solidFill>
                <a:latin typeface="Arial" panose="020B0604020202020204" pitchFamily="34" charset="0"/>
                <a:cs typeface="Arial" panose="020B0604020202020204" pitchFamily="34" charset="0"/>
              </a:rPr>
              <a:t>Zajímavá studie</a:t>
            </a:r>
            <a:endParaRPr lang="cs-CZ" b="1"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2304000"/>
            <a:ext cx="8219256" cy="2592000"/>
          </a:xfrm>
        </p:spPr>
        <p:txBody>
          <a:bodyPr>
            <a:normAutofit fontScale="25000" lnSpcReduction="20000"/>
          </a:bodyPr>
          <a:lstStyle/>
          <a:p>
            <a:pPr>
              <a:buFont typeface="Wingdings" panose="05000000000000000000" pitchFamily="2" charset="2"/>
              <a:buChar char="§"/>
            </a:pPr>
            <a:r>
              <a:rPr lang="en-US" sz="9600" dirty="0" err="1" smtClean="0">
                <a:latin typeface="Arial" panose="020B0604020202020204" pitchFamily="34" charset="0"/>
                <a:cs typeface="Arial" panose="020B0604020202020204" pitchFamily="34" charset="0"/>
              </a:rPr>
              <a:t>Larivière</a:t>
            </a:r>
            <a:r>
              <a:rPr lang="cs-CZ" sz="9600" dirty="0">
                <a:latin typeface="Arial" panose="020B0604020202020204" pitchFamily="34" charset="0"/>
                <a:cs typeface="Arial" panose="020B0604020202020204" pitchFamily="34" charset="0"/>
              </a:rPr>
              <a:t>,</a:t>
            </a:r>
            <a:r>
              <a:rPr lang="en-US" sz="9600" dirty="0">
                <a:latin typeface="Arial" panose="020B0604020202020204" pitchFamily="34" charset="0"/>
                <a:cs typeface="Arial" panose="020B0604020202020204" pitchFamily="34" charset="0"/>
              </a:rPr>
              <a:t> Vincent, Stefanie</a:t>
            </a:r>
            <a:r>
              <a:rPr lang="cs-CZ"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Haustein</a:t>
            </a:r>
            <a:r>
              <a:rPr lang="en-US" sz="9600" dirty="0">
                <a:latin typeface="Arial" panose="020B0604020202020204" pitchFamily="34" charset="0"/>
                <a:cs typeface="Arial" panose="020B0604020202020204" pitchFamily="34" charset="0"/>
              </a:rPr>
              <a:t>, Philippe</a:t>
            </a:r>
            <a:r>
              <a:rPr lang="cs-CZ"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Mongeon</a:t>
            </a:r>
            <a:r>
              <a:rPr lang="cs-CZ" sz="9600" dirty="0">
                <a:latin typeface="Arial" panose="020B0604020202020204" pitchFamily="34" charset="0"/>
                <a:cs typeface="Arial" panose="020B0604020202020204" pitchFamily="34" charset="0"/>
              </a:rPr>
              <a:t>.</a:t>
            </a:r>
            <a:r>
              <a:rPr lang="en-US" sz="9600" dirty="0">
                <a:latin typeface="Arial" panose="020B0604020202020204" pitchFamily="34" charset="0"/>
                <a:cs typeface="Arial" panose="020B0604020202020204" pitchFamily="34" charset="0"/>
              </a:rPr>
              <a:t> The oligopoly of academic publishers in the digital era. </a:t>
            </a:r>
            <a:r>
              <a:rPr lang="en-US" sz="9600" i="1" dirty="0" err="1">
                <a:latin typeface="Arial" panose="020B0604020202020204" pitchFamily="34" charset="0"/>
                <a:cs typeface="Arial" panose="020B0604020202020204" pitchFamily="34" charset="0"/>
              </a:rPr>
              <a:t>PLoS</a:t>
            </a:r>
            <a:r>
              <a:rPr lang="en-US" sz="9600" i="1" dirty="0">
                <a:latin typeface="Arial" panose="020B0604020202020204" pitchFamily="34" charset="0"/>
                <a:cs typeface="Arial" panose="020B0604020202020204" pitchFamily="34" charset="0"/>
              </a:rPr>
              <a:t> ONE</a:t>
            </a:r>
            <a:r>
              <a:rPr lang="cs-CZ" sz="9600" i="1" dirty="0">
                <a:latin typeface="Arial" panose="020B0604020202020204" pitchFamily="34" charset="0"/>
                <a:cs typeface="Arial" panose="020B0604020202020204" pitchFamily="34" charset="0"/>
              </a:rPr>
              <a:t>. </a:t>
            </a:r>
            <a:r>
              <a:rPr lang="cs-CZ" sz="9600" dirty="0">
                <a:latin typeface="Arial" panose="020B0604020202020204" pitchFamily="34" charset="0"/>
                <a:cs typeface="Arial" panose="020B0604020202020204" pitchFamily="34" charset="0"/>
              </a:rPr>
              <a:t>2015,</a:t>
            </a:r>
            <a:r>
              <a:rPr lang="en-US" sz="9600" i="1" dirty="0">
                <a:latin typeface="Arial" panose="020B0604020202020204" pitchFamily="34" charset="0"/>
                <a:cs typeface="Arial" panose="020B0604020202020204" pitchFamily="34" charset="0"/>
              </a:rPr>
              <a:t> </a:t>
            </a:r>
            <a:r>
              <a:rPr lang="en-US" sz="9600" b="1" dirty="0">
                <a:latin typeface="Arial" panose="020B0604020202020204" pitchFamily="34" charset="0"/>
                <a:cs typeface="Arial" panose="020B0604020202020204" pitchFamily="34" charset="0"/>
              </a:rPr>
              <a:t>10</a:t>
            </a:r>
            <a:r>
              <a:rPr lang="en-US" sz="9600" dirty="0">
                <a:latin typeface="Arial" panose="020B0604020202020204" pitchFamily="34" charset="0"/>
                <a:cs typeface="Arial" panose="020B0604020202020204" pitchFamily="34" charset="0"/>
              </a:rPr>
              <a:t>(6)</a:t>
            </a:r>
            <a:r>
              <a:rPr lang="cs-CZ" sz="9600" dirty="0">
                <a:latin typeface="Arial" panose="020B0604020202020204" pitchFamily="34" charset="0"/>
                <a:cs typeface="Arial" panose="020B0604020202020204" pitchFamily="34" charset="0"/>
              </a:rPr>
              <a:t>,</a:t>
            </a:r>
            <a:r>
              <a:rPr lang="en-US" sz="9600" dirty="0">
                <a:latin typeface="Arial" panose="020B0604020202020204" pitchFamily="34" charset="0"/>
                <a:cs typeface="Arial" panose="020B0604020202020204" pitchFamily="34" charset="0"/>
              </a:rPr>
              <a:t> e0127502. doi:10.1371/journal.pone.0127502</a:t>
            </a:r>
            <a:endParaRPr lang="cs-CZ" sz="96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cs-CZ" sz="9600" b="1" dirty="0" smtClean="0">
                <a:latin typeface="Arial" panose="020B0604020202020204" pitchFamily="34" charset="0"/>
                <a:cs typeface="Arial" panose="020B0604020202020204" pitchFamily="34" charset="0"/>
              </a:rPr>
              <a:t>CBS News: </a:t>
            </a:r>
            <a:r>
              <a:rPr lang="cs-CZ" sz="9600" dirty="0" smtClean="0">
                <a:latin typeface="Arial" panose="020B0604020202020204" pitchFamily="34" charset="0"/>
                <a:cs typeface="Arial" panose="020B0604020202020204" pitchFamily="34" charset="0"/>
                <a:hlinkClick r:id="rId2"/>
              </a:rPr>
              <a:t>http</a:t>
            </a:r>
            <a:r>
              <a:rPr lang="cs-CZ" sz="9600" dirty="0">
                <a:latin typeface="Arial" panose="020B0604020202020204" pitchFamily="34" charset="0"/>
                <a:cs typeface="Arial" panose="020B0604020202020204" pitchFamily="34" charset="0"/>
                <a:hlinkClick r:id="rId2"/>
              </a:rPr>
              <a:t>://</a:t>
            </a:r>
            <a:r>
              <a:rPr lang="cs-CZ" sz="9600" dirty="0" smtClean="0">
                <a:latin typeface="Arial" panose="020B0604020202020204" pitchFamily="34" charset="0"/>
                <a:cs typeface="Arial" panose="020B0604020202020204" pitchFamily="34" charset="0"/>
                <a:hlinkClick r:id="rId2"/>
              </a:rPr>
              <a:t>www.cbc.ca/news/technology/academic-publishers-reap-huge-profits-as-libraries-go-broke-1.3111535</a:t>
            </a:r>
            <a:endParaRPr lang="cs-CZ" sz="9600"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cs-CZ" sz="4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457200" lvl="1" indent="0">
              <a:buNone/>
            </a:pPr>
            <a:endParaRPr lang="cs-CZ" dirty="0" smtClean="0">
              <a:latin typeface="Arial" panose="020B0604020202020204" pitchFamily="34" charset="0"/>
              <a:cs typeface="Arial" panose="020B0604020202020204" pitchFamily="34" charset="0"/>
            </a:endParaRPr>
          </a:p>
          <a:p>
            <a:pPr marL="457200" lvl="1" indent="0">
              <a:buNone/>
            </a:pPr>
            <a:endParaRPr lang="cs-CZ" dirty="0">
              <a:latin typeface="Arial" panose="020B0604020202020204" pitchFamily="34" charset="0"/>
              <a:cs typeface="Arial" panose="020B0604020202020204" pitchFamily="34" charset="0"/>
            </a:endParaRPr>
          </a:p>
          <a:p>
            <a:pPr marL="457200" lvl="1" indent="0">
              <a:buNone/>
            </a:pPr>
            <a:endParaRPr lang="cs-CZ" dirty="0" smtClean="0">
              <a:latin typeface="Arial" panose="020B0604020202020204" pitchFamily="34" charset="0"/>
              <a:cs typeface="Arial" panose="020B0604020202020204" pitchFamily="34" charset="0"/>
            </a:endParaRPr>
          </a:p>
          <a:p>
            <a:pPr marL="457200" lvl="1" indent="0">
              <a:buNone/>
            </a:pPr>
            <a:endParaRPr lang="cs-CZ" dirty="0" smtClean="0">
              <a:latin typeface="Arial" panose="020B0604020202020204" pitchFamily="34" charset="0"/>
              <a:cs typeface="Arial" panose="020B0604020202020204" pitchFamily="34" charset="0"/>
            </a:endParaRPr>
          </a:p>
        </p:txBody>
      </p:sp>
      <p:sp>
        <p:nvSpPr>
          <p:cNvPr id="4" name="Obdélník 3"/>
          <p:cNvSpPr/>
          <p:nvPr/>
        </p:nvSpPr>
        <p:spPr>
          <a:xfrm>
            <a:off x="2916000" y="1836000"/>
            <a:ext cx="6228000" cy="400110"/>
          </a:xfrm>
          <a:prstGeom prst="rect">
            <a:avLst/>
          </a:prstGeom>
          <a:solidFill>
            <a:srgbClr val="0070C0"/>
          </a:solidFill>
        </p:spPr>
        <p:txBody>
          <a:bodyPr wrap="square">
            <a:spAutoFit/>
          </a:bodyPr>
          <a:lstStyle/>
          <a:p>
            <a:r>
              <a:rPr lang="cs-CZ" dirty="0"/>
              <a:t> </a:t>
            </a:r>
            <a:r>
              <a:rPr lang="cs-CZ" sz="2000" b="1" dirty="0" smtClean="0">
                <a:solidFill>
                  <a:schemeClr val="bg1"/>
                </a:solidFill>
                <a:latin typeface="Arial" panose="020B0604020202020204" pitchFamily="34" charset="0"/>
                <a:cs typeface="Arial" panose="020B0604020202020204" pitchFamily="34" charset="0"/>
              </a:rPr>
              <a:t>http://dx.doi.org/10.1371/journal.pone.0127502</a:t>
            </a:r>
            <a:endParaRPr lang="cs-CZ" sz="20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000" y="1440000"/>
            <a:ext cx="18161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96000"/>
            <a:ext cx="9130792" cy="1061720"/>
          </a:xfrm>
          <a:prstGeom prst="rect">
            <a:avLst/>
          </a:prstGeom>
          <a:ln>
            <a:solidFill>
              <a:schemeClr val="accent1"/>
            </a:solidFill>
          </a:ln>
        </p:spPr>
      </p:pic>
      <p:sp>
        <p:nvSpPr>
          <p:cNvPr id="7" name="Obdélník 6"/>
          <p:cNvSpPr/>
          <p:nvPr/>
        </p:nvSpPr>
        <p:spPr>
          <a:xfrm>
            <a:off x="0" y="5976000"/>
            <a:ext cx="9144000" cy="900000"/>
          </a:xfrm>
          <a:prstGeom prst="rect">
            <a:avLst/>
          </a:prstGeom>
          <a:solidFill>
            <a:srgbClr val="002060"/>
          </a:solidFill>
        </p:spPr>
        <p:txBody>
          <a:bodyPr wrap="square" lIns="324000" tIns="108000" bIns="144000">
            <a:spAutoFit/>
          </a:bodyPr>
          <a:lstStyle/>
          <a:p>
            <a:r>
              <a:rPr lang="cs-CZ" sz="2400" b="1" dirty="0" err="1">
                <a:solidFill>
                  <a:schemeClr val="bg1"/>
                </a:solidFill>
                <a:latin typeface="Arial" panose="020B0604020202020204" pitchFamily="34" charset="0"/>
                <a:cs typeface="Arial" panose="020B0604020202020204" pitchFamily="34" charset="0"/>
              </a:rPr>
              <a:t>Reed-Elsevier</a:t>
            </a:r>
            <a:r>
              <a:rPr lang="cs-CZ" sz="2400" b="1" dirty="0">
                <a:solidFill>
                  <a:schemeClr val="bg1"/>
                </a:solidFill>
                <a:latin typeface="Arial" panose="020B0604020202020204" pitchFamily="34" charset="0"/>
                <a:cs typeface="Arial" panose="020B0604020202020204" pitchFamily="34" charset="0"/>
              </a:rPr>
              <a:t>, </a:t>
            </a:r>
            <a:r>
              <a:rPr lang="cs-CZ" sz="2400" b="1" dirty="0" err="1">
                <a:solidFill>
                  <a:schemeClr val="bg1"/>
                </a:solidFill>
                <a:latin typeface="Arial" panose="020B0604020202020204" pitchFamily="34" charset="0"/>
                <a:cs typeface="Arial" panose="020B0604020202020204" pitchFamily="34" charset="0"/>
              </a:rPr>
              <a:t>Springer</a:t>
            </a:r>
            <a:r>
              <a:rPr lang="cs-CZ" sz="2400" b="1" dirty="0">
                <a:solidFill>
                  <a:schemeClr val="bg1"/>
                </a:solidFill>
                <a:latin typeface="Arial" panose="020B0604020202020204" pitchFamily="34" charset="0"/>
                <a:cs typeface="Arial" panose="020B0604020202020204" pitchFamily="34" charset="0"/>
              </a:rPr>
              <a:t>, </a:t>
            </a:r>
            <a:r>
              <a:rPr lang="cs-CZ" sz="2400" b="1" dirty="0" err="1">
                <a:solidFill>
                  <a:schemeClr val="bg1"/>
                </a:solidFill>
                <a:latin typeface="Arial" panose="020B0604020202020204" pitchFamily="34" charset="0"/>
                <a:cs typeface="Arial" panose="020B0604020202020204" pitchFamily="34" charset="0"/>
              </a:rPr>
              <a:t>Taylor</a:t>
            </a:r>
            <a:r>
              <a:rPr lang="cs-CZ" sz="2400" b="1" dirty="0">
                <a:solidFill>
                  <a:schemeClr val="bg1"/>
                </a:solidFill>
                <a:latin typeface="Arial" panose="020B0604020202020204" pitchFamily="34" charset="0"/>
                <a:cs typeface="Arial" panose="020B0604020202020204" pitchFamily="34" charset="0"/>
              </a:rPr>
              <a:t> &amp; Francis,  </a:t>
            </a:r>
            <a:r>
              <a:rPr lang="cs-CZ" sz="2400" b="1" dirty="0" err="1">
                <a:solidFill>
                  <a:schemeClr val="bg1"/>
                </a:solidFill>
                <a:latin typeface="Arial" panose="020B0604020202020204" pitchFamily="34" charset="0"/>
                <a:cs typeface="Arial" panose="020B0604020202020204" pitchFamily="34" charset="0"/>
              </a:rPr>
              <a:t>Wiley-Blackwell</a:t>
            </a:r>
            <a:r>
              <a:rPr lang="cs-CZ" sz="2400" b="1" dirty="0">
                <a:solidFill>
                  <a:schemeClr val="bg1"/>
                </a:solidFill>
                <a:latin typeface="Arial" panose="020B0604020202020204" pitchFamily="34" charset="0"/>
                <a:cs typeface="Arial" panose="020B0604020202020204" pitchFamily="34" charset="0"/>
              </a:rPr>
              <a:t>, </a:t>
            </a:r>
            <a:r>
              <a:rPr lang="cs-CZ" sz="2400" b="1" dirty="0" err="1">
                <a:solidFill>
                  <a:schemeClr val="bg1"/>
                </a:solidFill>
                <a:latin typeface="Arial" panose="020B0604020202020204" pitchFamily="34" charset="0"/>
                <a:cs typeface="Arial" panose="020B0604020202020204" pitchFamily="34" charset="0"/>
              </a:rPr>
              <a:t>Wolters</a:t>
            </a:r>
            <a:r>
              <a:rPr lang="cs-CZ" sz="2400" b="1" dirty="0">
                <a:solidFill>
                  <a:schemeClr val="bg1"/>
                </a:solidFill>
                <a:latin typeface="Arial" panose="020B0604020202020204" pitchFamily="34" charset="0"/>
                <a:cs typeface="Arial" panose="020B0604020202020204" pitchFamily="34" charset="0"/>
              </a:rPr>
              <a:t> </a:t>
            </a:r>
            <a:r>
              <a:rPr lang="cs-CZ" sz="2400" b="1" dirty="0" err="1">
                <a:solidFill>
                  <a:schemeClr val="bg1"/>
                </a:solidFill>
                <a:latin typeface="Arial" panose="020B0604020202020204" pitchFamily="34" charset="0"/>
                <a:cs typeface="Arial" panose="020B0604020202020204" pitchFamily="34" charset="0"/>
              </a:rPr>
              <a:t>Kluwer</a:t>
            </a:r>
            <a:r>
              <a:rPr lang="cs-CZ" sz="24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923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396000" rIns="288000">
            <a:noAutofit/>
          </a:bodyPr>
          <a:lstStyle/>
          <a:p>
            <a:pPr algn="l"/>
            <a:r>
              <a:rPr lang="en-US" sz="3600" b="1" dirty="0" smtClean="0">
                <a:solidFill>
                  <a:schemeClr val="bg1"/>
                </a:solidFill>
                <a:latin typeface="Arial" panose="020B0604020202020204" pitchFamily="34" charset="0"/>
                <a:cs typeface="Arial" panose="020B0604020202020204" pitchFamily="34" charset="0"/>
              </a:rPr>
              <a:t>Open Access: Is a National </a:t>
            </a:r>
            <a:r>
              <a:rPr lang="en-US" sz="3600" b="1" dirty="0" err="1" smtClean="0">
                <a:solidFill>
                  <a:schemeClr val="bg1"/>
                </a:solidFill>
                <a:latin typeface="Arial" panose="020B0604020202020204" pitchFamily="34" charset="0"/>
                <a:cs typeface="Arial" panose="020B0604020202020204" pitchFamily="34" charset="0"/>
              </a:rPr>
              <a:t>Licence</a:t>
            </a:r>
            <a:r>
              <a:rPr lang="en-US" sz="3600" b="1" dirty="0" smtClean="0">
                <a:solidFill>
                  <a:schemeClr val="bg1"/>
                </a:solidFill>
                <a:latin typeface="Arial" panose="020B0604020202020204" pitchFamily="34" charset="0"/>
                <a:cs typeface="Arial" panose="020B0604020202020204" pitchFamily="34" charset="0"/>
              </a:rPr>
              <a:t> the answer?</a:t>
            </a:r>
            <a:endParaRPr lang="cs-CZ" sz="3600" b="1" dirty="0">
              <a:solidFill>
                <a:schemeClr val="bg1"/>
              </a:solidFill>
            </a:endParaRPr>
          </a:p>
        </p:txBody>
      </p:sp>
      <p:sp>
        <p:nvSpPr>
          <p:cNvPr id="3" name="Zástupný symbol pro obsah 2"/>
          <p:cNvSpPr>
            <a:spLocks noGrp="1"/>
          </p:cNvSpPr>
          <p:nvPr>
            <p:ph idx="1"/>
          </p:nvPr>
        </p:nvSpPr>
        <p:spPr>
          <a:xfrm>
            <a:off x="3491880" y="1692000"/>
            <a:ext cx="5472608" cy="4428000"/>
          </a:xfrm>
        </p:spPr>
        <p:txBody>
          <a:bodyPr tIns="144000">
            <a:normAutofit fontScale="92500" lnSpcReduction="20000"/>
          </a:bodyPr>
          <a:lstStyle/>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UK universities can effectively pay publishing costs twice: first</a:t>
            </a: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through journal subscriptions and, then again, through Article</a:t>
            </a: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Processing Charges for the publication of individual articles</a:t>
            </a: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the same journals.</a:t>
            </a:r>
            <a:endParaRPr lang="cs-CZ" sz="2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 national </a:t>
            </a:r>
            <a:r>
              <a:rPr lang="en-US" sz="2400" dirty="0" err="1" smtClean="0">
                <a:latin typeface="Arial" panose="020B0604020202020204" pitchFamily="34" charset="0"/>
                <a:cs typeface="Arial" panose="020B0604020202020204" pitchFamily="34" charset="0"/>
              </a:rPr>
              <a:t>licence</a:t>
            </a:r>
            <a:r>
              <a:rPr lang="en-US" sz="2400" dirty="0" smtClean="0">
                <a:latin typeface="Arial" panose="020B0604020202020204" pitchFamily="34" charset="0"/>
                <a:cs typeface="Arial" panose="020B0604020202020204" pitchFamily="34" charset="0"/>
              </a:rPr>
              <a:t> would cover access by any Internet</a:t>
            </a: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Protocol address connected with a UK internet service</a:t>
            </a: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provider – so, by extension, any person online in the UK.</a:t>
            </a:r>
            <a:endParaRPr lang="cs-CZ" sz="2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Higher Education Policy Institute</a:t>
            </a: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hlinkClick r:id="rId2"/>
              </a:rPr>
              <a:t>http://www.hepi.ac.uk/</a:t>
            </a:r>
            <a:endParaRPr lang="en-US" sz="24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UK's only independent think tank devoted to higher education.</a:t>
            </a:r>
            <a:endParaRPr lang="cs-CZ" sz="2000" dirty="0" smtClean="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44000"/>
            <a:ext cx="2667000" cy="3703320"/>
          </a:xfrm>
          <a:prstGeom prst="rect">
            <a:avLst/>
          </a:prstGeom>
          <a:ln>
            <a:solidFill>
              <a:schemeClr val="accent1"/>
            </a:solidFill>
          </a:ln>
        </p:spPr>
      </p:pic>
      <p:sp>
        <p:nvSpPr>
          <p:cNvPr id="5" name="Obdélník 4"/>
          <p:cNvSpPr/>
          <p:nvPr/>
        </p:nvSpPr>
        <p:spPr>
          <a:xfrm>
            <a:off x="0" y="6300000"/>
            <a:ext cx="9144000" cy="369332"/>
          </a:xfrm>
          <a:prstGeom prst="rect">
            <a:avLst/>
          </a:prstGeom>
          <a:solidFill>
            <a:srgbClr val="0070C0"/>
          </a:solidFill>
        </p:spPr>
        <p:txBody>
          <a:bodyPr wrap="square">
            <a:spAutoFit/>
          </a:bodyPr>
          <a:lstStyle/>
          <a:p>
            <a:r>
              <a:rPr lang="cs-CZ" b="1" dirty="0">
                <a:solidFill>
                  <a:schemeClr val="bg1"/>
                </a:solidFill>
                <a:latin typeface="Arial" panose="020B0604020202020204" pitchFamily="34" charset="0"/>
                <a:cs typeface="Arial" panose="020B0604020202020204" pitchFamily="34" charset="0"/>
              </a:rPr>
              <a:t>30. 3. 2015: </a:t>
            </a:r>
            <a:r>
              <a:rPr lang="cs-CZ" dirty="0">
                <a:solidFill>
                  <a:schemeClr val="bg1"/>
                </a:solidFill>
                <a:latin typeface="Arial" panose="020B0604020202020204" pitchFamily="34" charset="0"/>
                <a:cs typeface="Arial" panose="020B0604020202020204" pitchFamily="34" charset="0"/>
              </a:rPr>
              <a:t>http://www.hepi.ac.uk/wp-content/uploads/2015/03/openaccess_v3_web.pdf</a:t>
            </a:r>
          </a:p>
        </p:txBody>
      </p:sp>
    </p:spTree>
    <p:extLst>
      <p:ext uri="{BB962C8B-B14F-4D97-AF65-F5344CB8AC3E}">
        <p14:creationId xmlns:p14="http://schemas.microsoft.com/office/powerpoint/2010/main" val="71946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504000">
            <a:noAutofit/>
          </a:bodyPr>
          <a:lstStyle/>
          <a:p>
            <a:pPr algn="l"/>
            <a:r>
              <a:rPr lang="en-US" sz="3600" b="1" dirty="0" smtClean="0">
                <a:solidFill>
                  <a:schemeClr val="bg1"/>
                </a:solidFill>
                <a:latin typeface="Arial" panose="020B0604020202020204" pitchFamily="34" charset="0"/>
                <a:cs typeface="Arial" panose="020B0604020202020204" pitchFamily="34" charset="0"/>
              </a:rPr>
              <a:t>Open access: a national </a:t>
            </a:r>
            <a:r>
              <a:rPr lang="en-US" sz="3600" b="1" dirty="0" err="1" smtClean="0">
                <a:solidFill>
                  <a:schemeClr val="bg1"/>
                </a:solidFill>
                <a:latin typeface="Arial" panose="020B0604020202020204" pitchFamily="34" charset="0"/>
                <a:cs typeface="Arial" panose="020B0604020202020204" pitchFamily="34" charset="0"/>
              </a:rPr>
              <a:t>licence</a:t>
            </a:r>
            <a:r>
              <a:rPr lang="en-US" sz="3600" b="1" dirty="0" smtClean="0">
                <a:solidFill>
                  <a:schemeClr val="bg1"/>
                </a:solidFill>
                <a:latin typeface="Arial" panose="020B0604020202020204" pitchFamily="34" charset="0"/>
                <a:cs typeface="Arial" panose="020B0604020202020204" pitchFamily="34" charset="0"/>
              </a:rPr>
              <a:t> is not the answer</a:t>
            </a:r>
            <a:endParaRPr lang="cs-CZ" sz="3600" b="1"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67544" y="1836000"/>
            <a:ext cx="8280920" cy="4752528"/>
          </a:xfrm>
        </p:spPr>
        <p:txBody>
          <a:bodyPr>
            <a:normAutofit fontScale="77500" lnSpcReduction="20000"/>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Stephen Curry</a:t>
            </a:r>
            <a:r>
              <a:rPr lang="cs-CZ"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hlinkClick r:id="rId2"/>
              </a:rPr>
              <a:t>h</a:t>
            </a:r>
            <a:r>
              <a:rPr lang="en-US" dirty="0" smtClean="0">
                <a:latin typeface="Arial" panose="020B0604020202020204" pitchFamily="34" charset="0"/>
                <a:cs typeface="Arial" panose="020B0604020202020204" pitchFamily="34" charset="0"/>
                <a:hlinkClick r:id="rId2"/>
              </a:rPr>
              <a:t>ttp://occamstypewriter.org/scurry/2015/04/08/open-access-a-national-licence-is-not-the-answer/</a:t>
            </a:r>
            <a:endParaRPr lang="cs-CZ"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Mike Taylor (1 Apr): Heaven protect us from a “UK national </a:t>
            </a:r>
            <a:r>
              <a:rPr lang="en-US" dirty="0" err="1" smtClean="0">
                <a:latin typeface="Arial" panose="020B0604020202020204" pitchFamily="34" charset="0"/>
                <a:cs typeface="Arial" panose="020B0604020202020204" pitchFamily="34" charset="0"/>
              </a:rPr>
              <a:t>licence</a:t>
            </a:r>
            <a:r>
              <a:rPr lang="en-US" dirty="0" smtClean="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hlinkClick r:id="rId3"/>
              </a:rPr>
              <a:t>http://svpow.com/2015/04/01/heaven-help-us-from-a-uk-national-licence</a:t>
            </a:r>
            <a:r>
              <a:rPr lang="cs-CZ"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David </a:t>
            </a:r>
            <a:r>
              <a:rPr lang="en-US" dirty="0" err="1" smtClean="0">
                <a:latin typeface="Arial" panose="020B0604020202020204" pitchFamily="34" charset="0"/>
                <a:cs typeface="Arial" panose="020B0604020202020204" pitchFamily="34" charset="0"/>
              </a:rPr>
              <a:t>Kernohan</a:t>
            </a:r>
            <a:r>
              <a:rPr lang="en-US" dirty="0" smtClean="0">
                <a:latin typeface="Arial" panose="020B0604020202020204" pitchFamily="34" charset="0"/>
                <a:cs typeface="Arial" panose="020B0604020202020204" pitchFamily="34" charset="0"/>
              </a:rPr>
              <a:t> (2 Apr): A local </a:t>
            </a:r>
            <a:r>
              <a:rPr lang="en-US" dirty="0" err="1" smtClean="0">
                <a:latin typeface="Arial" panose="020B0604020202020204" pitchFamily="34" charset="0"/>
                <a:cs typeface="Arial" panose="020B0604020202020204" pitchFamily="34" charset="0"/>
              </a:rPr>
              <a:t>licence</a:t>
            </a:r>
            <a:r>
              <a:rPr lang="en-US" dirty="0" smtClean="0">
                <a:latin typeface="Arial" panose="020B0604020202020204" pitchFamily="34" charset="0"/>
                <a:cs typeface="Arial" panose="020B0604020202020204" pitchFamily="34" charset="0"/>
              </a:rPr>
              <a:t> for Henley (a response to @</a:t>
            </a:r>
            <a:r>
              <a:rPr lang="en-US" dirty="0" err="1" smtClean="0">
                <a:latin typeface="Arial" panose="020B0604020202020204" pitchFamily="34" charset="0"/>
                <a:cs typeface="Arial" panose="020B0604020202020204" pitchFamily="34" charset="0"/>
              </a:rPr>
              <a:t>HEPI_news</a:t>
            </a:r>
            <a:r>
              <a:rPr lang="en-US" dirty="0" smtClean="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hlinkClick r:id="rId4"/>
              </a:rPr>
              <a:t>http://followersoftheapocalyp.se/a-local-license-for-henbury-a-response-to-hepi_news</a:t>
            </a:r>
            <a:r>
              <a:rPr lang="cs-CZ" dirty="0" smtClean="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rPr>
              <a:t>   </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Adam Tickell, Michael </a:t>
            </a:r>
            <a:r>
              <a:rPr lang="en-US" dirty="0" err="1" smtClean="0">
                <a:latin typeface="Arial" panose="020B0604020202020204" pitchFamily="34" charset="0"/>
                <a:cs typeface="Arial" panose="020B0604020202020204" pitchFamily="34" charset="0"/>
              </a:rPr>
              <a:t>Jubb</a:t>
            </a:r>
            <a:r>
              <a:rPr lang="en-US" dirty="0" smtClean="0">
                <a:latin typeface="Arial" panose="020B0604020202020204" pitchFamily="34" charset="0"/>
                <a:cs typeface="Arial" panose="020B0604020202020204" pitchFamily="34" charset="0"/>
              </a:rPr>
              <a:t> (12 Apr): A national </a:t>
            </a:r>
            <a:r>
              <a:rPr lang="en-US" dirty="0" err="1" smtClean="0">
                <a:latin typeface="Arial" panose="020B0604020202020204" pitchFamily="34" charset="0"/>
                <a:cs typeface="Arial" panose="020B0604020202020204" pitchFamily="34" charset="0"/>
              </a:rPr>
              <a:t>licence</a:t>
            </a:r>
            <a:r>
              <a:rPr lang="en-US" dirty="0" smtClean="0">
                <a:latin typeface="Arial" panose="020B0604020202020204" pitchFamily="34" charset="0"/>
                <a:cs typeface="Arial" panose="020B0604020202020204" pitchFamily="34" charset="0"/>
              </a:rPr>
              <a:t> would set back the Open Access cause</a:t>
            </a:r>
            <a:r>
              <a:rPr lang="cs-CZ"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hlinkClick r:id="rId5"/>
              </a:rPr>
              <a:t>http://wonkhedev.jynk.net/blogs/a-national-licence-would-set-back-the-open-access-cause</a:t>
            </a:r>
            <a:r>
              <a:rPr lang="cs-CZ" dirty="0" smtClean="0">
                <a:latin typeface="Arial" panose="020B0604020202020204" pitchFamily="34" charset="0"/>
                <a:cs typeface="Arial" panose="020B0604020202020204" pitchFamily="34" charset="0"/>
                <a:hlinkClick r:id="rId5"/>
              </a:rPr>
              <a:t>/</a:t>
            </a:r>
            <a:endParaRPr lang="cs-CZ" dirty="0"/>
          </a:p>
        </p:txBody>
      </p:sp>
    </p:spTree>
    <p:extLst>
      <p:ext uri="{BB962C8B-B14F-4D97-AF65-F5344CB8AC3E}">
        <p14:creationId xmlns:p14="http://schemas.microsoft.com/office/powerpoint/2010/main" val="4196786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360000" tIns="864000" rIns="144000" bIns="216000">
            <a:noAutofit/>
          </a:bodyPr>
          <a:lstStyle/>
          <a:p>
            <a:pPr algn="l"/>
            <a:r>
              <a:rPr lang="en-US" sz="3600" b="1" dirty="0">
                <a:solidFill>
                  <a:schemeClr val="bg1"/>
                </a:solidFill>
                <a:latin typeface="Arial" panose="020B0604020202020204" pitchFamily="34" charset="0"/>
                <a:cs typeface="Arial" panose="020B0604020202020204" pitchFamily="34" charset="0"/>
              </a:rPr>
              <a:t>The Imaginary Journal of Poetic Economics</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cs-CZ" sz="36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504000" y="1764000"/>
            <a:ext cx="8388480" cy="4972612"/>
          </a:xfrm>
        </p:spPr>
        <p:txBody>
          <a:bodyPr>
            <a:normAutofit fontScale="62500" lnSpcReduction="20000"/>
          </a:bodyPr>
          <a:lstStyle/>
          <a:p>
            <a:pPr>
              <a:buFont typeface="Wingdings" panose="05000000000000000000" pitchFamily="2" charset="2"/>
              <a:buChar char="§"/>
            </a:pPr>
            <a:r>
              <a:rPr lang="en-US" sz="3800" b="1" dirty="0">
                <a:latin typeface="Arial" panose="020B0604020202020204" pitchFamily="34" charset="0"/>
                <a:cs typeface="Arial" panose="020B0604020202020204" pitchFamily="34" charset="0"/>
              </a:rPr>
              <a:t>Heather </a:t>
            </a:r>
            <a:r>
              <a:rPr lang="en-US" sz="3800" b="1" dirty="0" smtClean="0">
                <a:latin typeface="Arial" panose="020B0604020202020204" pitchFamily="34" charset="0"/>
                <a:cs typeface="Arial" panose="020B0604020202020204" pitchFamily="34" charset="0"/>
              </a:rPr>
              <a:t>Morrison </a:t>
            </a:r>
            <a:endParaRPr lang="cs-CZ" sz="38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3800" dirty="0" smtClean="0">
                <a:latin typeface="Arial" panose="020B0604020202020204" pitchFamily="34" charset="0"/>
                <a:cs typeface="Arial" panose="020B0604020202020204" pitchFamily="34" charset="0"/>
              </a:rPr>
              <a:t>Dramatic </a:t>
            </a:r>
            <a:r>
              <a:rPr lang="en-US" sz="3800" dirty="0">
                <a:latin typeface="Arial" panose="020B0604020202020204" pitchFamily="34" charset="0"/>
                <a:cs typeface="Arial" panose="020B0604020202020204" pitchFamily="34" charset="0"/>
              </a:rPr>
              <a:t>Growth of Open Access 2015 first </a:t>
            </a:r>
            <a:r>
              <a:rPr lang="en-US" sz="3800" dirty="0" smtClean="0">
                <a:latin typeface="Arial" panose="020B0604020202020204" pitchFamily="34" charset="0"/>
                <a:cs typeface="Arial" panose="020B0604020202020204" pitchFamily="34" charset="0"/>
              </a:rPr>
              <a:t>quarter</a:t>
            </a:r>
            <a:r>
              <a:rPr lang="cs-CZ"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hlinkClick r:id="rId2"/>
              </a:rPr>
              <a:t>http</a:t>
            </a:r>
            <a:r>
              <a:rPr lang="en-US" sz="3800" dirty="0">
                <a:latin typeface="Arial" panose="020B0604020202020204" pitchFamily="34" charset="0"/>
                <a:cs typeface="Arial" panose="020B0604020202020204" pitchFamily="34" charset="0"/>
                <a:hlinkClick r:id="rId2"/>
              </a:rPr>
              <a:t>://</a:t>
            </a:r>
            <a:r>
              <a:rPr lang="en-US" sz="3800" dirty="0" smtClean="0">
                <a:latin typeface="Arial" panose="020B0604020202020204" pitchFamily="34" charset="0"/>
                <a:cs typeface="Arial" panose="020B0604020202020204" pitchFamily="34" charset="0"/>
                <a:hlinkClick r:id="rId2"/>
              </a:rPr>
              <a:t>poeticeconomics.blogspot.ca/2015/04/dramatic-growth-of-open-access-2015.html</a:t>
            </a:r>
            <a:endParaRPr lang="en-US" sz="3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3800" dirty="0" smtClean="0">
                <a:latin typeface="Arial" panose="020B0604020202020204" pitchFamily="34" charset="0"/>
                <a:cs typeface="Arial" panose="020B0604020202020204" pitchFamily="34" charset="0"/>
              </a:rPr>
              <a:t>Sustaining </a:t>
            </a:r>
            <a:r>
              <a:rPr lang="en-US" sz="3800" dirty="0">
                <a:latin typeface="Arial" panose="020B0604020202020204" pitchFamily="34" charset="0"/>
                <a:cs typeface="Arial" panose="020B0604020202020204" pitchFamily="34" charset="0"/>
              </a:rPr>
              <a:t>the Knowledge Commons </a:t>
            </a:r>
            <a:r>
              <a:rPr lang="cs-CZ"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Open </a:t>
            </a:r>
            <a:r>
              <a:rPr lang="en-US" sz="3800" dirty="0">
                <a:latin typeface="Arial" panose="020B0604020202020204" pitchFamily="34" charset="0"/>
                <a:cs typeface="Arial" panose="020B0604020202020204" pitchFamily="34" charset="0"/>
              </a:rPr>
              <a:t>Access </a:t>
            </a:r>
            <a:r>
              <a:rPr lang="en-US" sz="3800" dirty="0" smtClean="0">
                <a:latin typeface="Arial" panose="020B0604020202020204" pitchFamily="34" charset="0"/>
                <a:cs typeface="Arial" panose="020B0604020202020204" pitchFamily="34" charset="0"/>
              </a:rPr>
              <a:t>Scholarship</a:t>
            </a:r>
            <a:r>
              <a:rPr lang="cs-CZ" sz="3800" dirty="0" smtClean="0">
                <a:latin typeface="Arial" panose="020B0604020202020204" pitchFamily="34" charset="0"/>
                <a:cs typeface="Arial" panose="020B0604020202020204" pitchFamily="34" charset="0"/>
              </a:rPr>
              <a:t>,</a:t>
            </a:r>
            <a:r>
              <a:rPr lang="en-US" sz="3800" dirty="0" smtClean="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hlinkClick r:id="rId3"/>
              </a:rPr>
              <a:t>http://sustainingknowledgecommons.org</a:t>
            </a:r>
            <a:r>
              <a:rPr lang="en-US" sz="3800" dirty="0" smtClean="0">
                <a:latin typeface="Arial" panose="020B0604020202020204" pitchFamily="34" charset="0"/>
                <a:cs typeface="Arial" panose="020B0604020202020204" pitchFamily="34" charset="0"/>
                <a:hlinkClick r:id="rId3"/>
              </a:rPr>
              <a:t>/</a:t>
            </a:r>
            <a:endParaRPr lang="cs-CZ" sz="38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3800" dirty="0" smtClean="0">
                <a:latin typeface="Arial" panose="020B0604020202020204" pitchFamily="34" charset="0"/>
                <a:cs typeface="Arial" panose="020B0604020202020204" pitchFamily="34" charset="0"/>
              </a:rPr>
              <a:t>DOAJ</a:t>
            </a:r>
            <a:r>
              <a:rPr lang="en-US" sz="3800" dirty="0">
                <a:latin typeface="Arial" panose="020B0604020202020204" pitchFamily="34" charset="0"/>
                <a:cs typeface="Arial" panose="020B0604020202020204" pitchFamily="34" charset="0"/>
              </a:rPr>
              <a:t>, Impact Factor and APCs </a:t>
            </a:r>
            <a:r>
              <a:rPr lang="en-US" sz="3800" dirty="0">
                <a:latin typeface="Arial" panose="020B0604020202020204" pitchFamily="34" charset="0"/>
                <a:cs typeface="Arial" panose="020B0604020202020204" pitchFamily="34" charset="0"/>
                <a:hlinkClick r:id="rId4"/>
              </a:rPr>
              <a:t>http://sustainingknowledgecommons.org/2015/06/01/doaj-impact-factor-and-apcs</a:t>
            </a:r>
            <a:r>
              <a:rPr lang="en-US" sz="3800" dirty="0" smtClean="0">
                <a:latin typeface="Arial" panose="020B0604020202020204" pitchFamily="34" charset="0"/>
                <a:cs typeface="Arial" panose="020B0604020202020204" pitchFamily="34" charset="0"/>
                <a:hlinkClick r:id="rId4"/>
              </a:rPr>
              <a:t>/</a:t>
            </a:r>
            <a:endParaRPr lang="en-US" sz="3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3800" dirty="0">
                <a:latin typeface="Arial" panose="020B0604020202020204" pitchFamily="34" charset="0"/>
                <a:cs typeface="Arial" panose="020B0604020202020204" pitchFamily="34" charset="0"/>
              </a:rPr>
              <a:t>Two-thirds of DOAJ journals do not have article processing </a:t>
            </a:r>
            <a:r>
              <a:rPr lang="en-US" sz="3800" dirty="0" smtClean="0">
                <a:latin typeface="Arial" panose="020B0604020202020204" pitchFamily="34" charset="0"/>
                <a:cs typeface="Arial" panose="020B0604020202020204" pitchFamily="34" charset="0"/>
              </a:rPr>
              <a:t>charges</a:t>
            </a:r>
            <a:r>
              <a:rPr lang="cs-CZ"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hlinkClick r:id="rId5"/>
              </a:rPr>
              <a:t>http</a:t>
            </a:r>
            <a:r>
              <a:rPr lang="en-US" sz="3800" dirty="0">
                <a:latin typeface="Arial" panose="020B0604020202020204" pitchFamily="34" charset="0"/>
                <a:cs typeface="Arial" panose="020B0604020202020204" pitchFamily="34" charset="0"/>
                <a:hlinkClick r:id="rId5"/>
              </a:rPr>
              <a:t>://sustainingknowledgecommons.org/2015/05/25/two-thirds-of-doaj-journals-do-not-have-article-processing-charges</a:t>
            </a:r>
            <a:r>
              <a:rPr lang="en-US" sz="3800" dirty="0" smtClean="0">
                <a:latin typeface="Arial" panose="020B0604020202020204" pitchFamily="34" charset="0"/>
                <a:cs typeface="Arial" panose="020B0604020202020204" pitchFamily="34" charset="0"/>
                <a:hlinkClick r:id="rId5"/>
              </a:rPr>
              <a:t>/</a:t>
            </a:r>
            <a:endParaRPr lang="cs-CZ" sz="3800"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33245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216000">
            <a:normAutofit/>
          </a:bodyPr>
          <a:lstStyle/>
          <a:p>
            <a:pPr algn="l"/>
            <a:r>
              <a:rPr lang="cs-CZ" sz="3600" b="1" dirty="0" smtClean="0">
                <a:latin typeface="Arial" panose="020B0604020202020204" pitchFamily="34" charset="0"/>
                <a:cs typeface="Arial" panose="020B0604020202020204" pitchFamily="34" charset="0"/>
              </a:rPr>
              <a:t>  </a:t>
            </a:r>
            <a:r>
              <a:rPr lang="cs-CZ" sz="3600" b="1" dirty="0" smtClean="0">
                <a:solidFill>
                  <a:schemeClr val="bg1"/>
                </a:solidFill>
                <a:latin typeface="Arial" panose="020B0604020202020204" pitchFamily="34" charset="0"/>
                <a:cs typeface="Arial" panose="020B0604020202020204" pitchFamily="34" charset="0"/>
              </a:rPr>
              <a:t>Otevřený přístup a vědecké časopisy</a:t>
            </a:r>
            <a:endParaRPr lang="cs-CZ" sz="3600" b="1"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p:txBody>
          <a:bodyPr>
            <a:normAutofit fontScale="92500" lnSpcReduction="10000"/>
          </a:bodyPr>
          <a:lstStyle/>
          <a:p>
            <a:r>
              <a:rPr lang="cs-CZ" b="1" dirty="0" smtClean="0">
                <a:latin typeface="Arial" panose="020B0604020202020204" pitchFamily="34" charset="0"/>
                <a:cs typeface="Arial" panose="020B0604020202020204" pitchFamily="34" charset="0"/>
              </a:rPr>
              <a:t>Big </a:t>
            </a:r>
            <a:r>
              <a:rPr lang="cs-CZ" b="1" dirty="0" err="1" smtClean="0">
                <a:latin typeface="Arial" panose="020B0604020202020204" pitchFamily="34" charset="0"/>
                <a:cs typeface="Arial" panose="020B0604020202020204" pitchFamily="34" charset="0"/>
              </a:rPr>
              <a:t>Deal</a:t>
            </a:r>
            <a:r>
              <a:rPr lang="cs-CZ" b="1"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a ceny</a:t>
            </a:r>
          </a:p>
          <a:p>
            <a:r>
              <a:rPr lang="cs-CZ" b="1" dirty="0" smtClean="0">
                <a:latin typeface="Arial" panose="020B0604020202020204" pitchFamily="34" charset="0"/>
                <a:cs typeface="Arial" panose="020B0604020202020204" pitchFamily="34" charset="0"/>
              </a:rPr>
              <a:t>Politiky otevřeného přístupu</a:t>
            </a:r>
          </a:p>
          <a:p>
            <a:r>
              <a:rPr lang="cs-CZ" dirty="0" smtClean="0">
                <a:latin typeface="Arial" panose="020B0604020202020204" pitchFamily="34" charset="0"/>
                <a:cs typeface="Arial" panose="020B0604020202020204" pitchFamily="34" charset="0"/>
              </a:rPr>
              <a:t>Konverze TA časopisů na OA časopisy</a:t>
            </a:r>
          </a:p>
          <a:p>
            <a:pPr lvl="1"/>
            <a:r>
              <a:rPr lang="cs-CZ" dirty="0" smtClean="0">
                <a:latin typeface="Arial" panose="020B0604020202020204" pitchFamily="34" charset="0"/>
                <a:cs typeface="Arial" panose="020B0604020202020204" pitchFamily="34" charset="0"/>
                <a:hlinkClick r:id="rId2"/>
              </a:rPr>
              <a:t>http://oad.simmons.edu/oadwiki/Journals_that_converted_from_TA_to_OA</a:t>
            </a:r>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Vznik nových časopisů (</a:t>
            </a:r>
            <a:r>
              <a:rPr lang="cs-CZ" dirty="0" err="1" smtClean="0">
                <a:latin typeface="Arial" panose="020B0604020202020204" pitchFamily="34" charset="0"/>
                <a:cs typeface="Arial" panose="020B0604020202020204" pitchFamily="34" charset="0"/>
              </a:rPr>
              <a:t>megajournals</a:t>
            </a:r>
            <a:r>
              <a:rPr lang="cs-CZ" dirty="0" smtClean="0">
                <a:latin typeface="Arial" panose="020B0604020202020204" pitchFamily="34" charset="0"/>
                <a:cs typeface="Arial" panose="020B0604020202020204" pitchFamily="34" charset="0"/>
              </a:rPr>
              <a:t> aj.)</a:t>
            </a:r>
          </a:p>
          <a:p>
            <a:r>
              <a:rPr lang="cs-CZ" b="1" dirty="0" smtClean="0">
                <a:latin typeface="Arial" panose="020B0604020202020204" pitchFamily="34" charset="0"/>
                <a:cs typeface="Arial" panose="020B0604020202020204" pitchFamily="34" charset="0"/>
              </a:rPr>
              <a:t>Hybridní časopisy</a:t>
            </a:r>
          </a:p>
          <a:p>
            <a:r>
              <a:rPr lang="cs-CZ" b="1" dirty="0" smtClean="0">
                <a:latin typeface="Arial" panose="020B0604020202020204" pitchFamily="34" charset="0"/>
                <a:cs typeface="Arial" panose="020B0604020202020204" pitchFamily="34" charset="0"/>
              </a:rPr>
              <a:t>Double </a:t>
            </a:r>
            <a:r>
              <a:rPr lang="cs-CZ" b="1" dirty="0" err="1" smtClean="0">
                <a:latin typeface="Arial" panose="020B0604020202020204" pitchFamily="34" charset="0"/>
                <a:cs typeface="Arial" panose="020B0604020202020204" pitchFamily="34" charset="0"/>
              </a:rPr>
              <a:t>dipping</a:t>
            </a:r>
            <a:endParaRPr lang="cs-CZ" b="1" dirty="0" smtClean="0">
              <a:latin typeface="Arial" panose="020B0604020202020204" pitchFamily="34" charset="0"/>
              <a:cs typeface="Arial" panose="020B0604020202020204" pitchFamily="34" charset="0"/>
            </a:endParaRPr>
          </a:p>
          <a:p>
            <a:r>
              <a:rPr lang="cs-CZ" dirty="0" err="1" smtClean="0">
                <a:latin typeface="Arial" panose="020B0604020202020204" pitchFamily="34" charset="0"/>
                <a:cs typeface="Arial" panose="020B0604020202020204" pitchFamily="34" charset="0"/>
              </a:rPr>
              <a:t>Article</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Processing</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Charges</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APCs</a:t>
            </a:r>
            <a:r>
              <a:rPr lang="cs-CZ" dirty="0" smtClean="0">
                <a:latin typeface="Arial" panose="020B0604020202020204" pitchFamily="34" charset="0"/>
                <a:cs typeface="Arial" panose="020B0604020202020204" pitchFamily="34" charset="0"/>
              </a:rPr>
              <a:t>)</a:t>
            </a:r>
          </a:p>
          <a:p>
            <a:pPr marL="0" indent="0">
              <a:buNone/>
            </a:pPr>
            <a:endParaRPr lang="cs-CZ" dirty="0">
              <a:solidFill>
                <a:schemeClr val="tx2"/>
              </a:solidFill>
            </a:endParaRPr>
          </a:p>
        </p:txBody>
      </p:sp>
    </p:spTree>
    <p:extLst>
      <p:ext uri="{BB962C8B-B14F-4D97-AF65-F5344CB8AC3E}">
        <p14:creationId xmlns:p14="http://schemas.microsoft.com/office/powerpoint/2010/main" val="74712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360000"/>
          <a:lstStyle/>
          <a:p>
            <a:pPr algn="l"/>
            <a:r>
              <a:rPr lang="cs-CZ" b="1" dirty="0" err="1" smtClean="0">
                <a:solidFill>
                  <a:schemeClr val="bg1"/>
                </a:solidFill>
                <a:latin typeface="Arial" panose="020B0604020202020204" pitchFamily="34" charset="0"/>
                <a:cs typeface="Arial" panose="020B0604020202020204" pitchFamily="34" charset="0"/>
              </a:rPr>
              <a:t>The</a:t>
            </a:r>
            <a:r>
              <a:rPr lang="cs-CZ" b="1" dirty="0" smtClean="0">
                <a:solidFill>
                  <a:schemeClr val="bg1"/>
                </a:solidFill>
                <a:latin typeface="Arial" panose="020B0604020202020204" pitchFamily="34" charset="0"/>
                <a:cs typeface="Arial" panose="020B0604020202020204" pitchFamily="34" charset="0"/>
              </a:rPr>
              <a:t> </a:t>
            </a:r>
            <a:r>
              <a:rPr lang="cs-CZ" b="1" dirty="0" err="1" smtClean="0">
                <a:solidFill>
                  <a:schemeClr val="bg1"/>
                </a:solidFill>
                <a:latin typeface="Arial" panose="020B0604020202020204" pitchFamily="34" charset="0"/>
                <a:cs typeface="Arial" panose="020B0604020202020204" pitchFamily="34" charset="0"/>
              </a:rPr>
              <a:t>Finch</a:t>
            </a:r>
            <a:r>
              <a:rPr lang="cs-CZ" b="1" dirty="0" smtClean="0">
                <a:solidFill>
                  <a:schemeClr val="bg1"/>
                </a:solidFill>
                <a:latin typeface="Arial" panose="020B0604020202020204" pitchFamily="34" charset="0"/>
                <a:cs typeface="Arial" panose="020B0604020202020204" pitchFamily="34" charset="0"/>
              </a:rPr>
              <a:t> Report</a:t>
            </a:r>
            <a:endParaRPr lang="cs-CZ" b="1" dirty="0">
              <a:solidFill>
                <a:schemeClr val="bg1"/>
              </a:solidFill>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 y="1800000"/>
            <a:ext cx="7452360" cy="4671060"/>
          </a:xfrm>
          <a:prstGeom prst="rect">
            <a:avLst/>
          </a:prstGeom>
          <a:ln>
            <a:solidFill>
              <a:schemeClr val="accent1"/>
            </a:solidFill>
          </a:ln>
        </p:spPr>
      </p:pic>
      <p:sp>
        <p:nvSpPr>
          <p:cNvPr id="4" name="Obdélník 3"/>
          <p:cNvSpPr/>
          <p:nvPr/>
        </p:nvSpPr>
        <p:spPr>
          <a:xfrm>
            <a:off x="432000" y="1440000"/>
            <a:ext cx="8712000" cy="338554"/>
          </a:xfrm>
          <a:prstGeom prst="rect">
            <a:avLst/>
          </a:prstGeom>
          <a:solidFill>
            <a:schemeClr val="accent1"/>
          </a:solidFill>
        </p:spPr>
        <p:txBody>
          <a:bodyPr lIns="144000">
            <a:spAutoFit/>
          </a:bodyPr>
          <a:lstStyle/>
          <a:p>
            <a:r>
              <a:rPr lang="cs-CZ" sz="1600" b="1" dirty="0" smtClean="0">
                <a:solidFill>
                  <a:schemeClr val="bg1"/>
                </a:solidFill>
                <a:latin typeface="Arial" panose="020B0604020202020204" pitchFamily="34" charset="0"/>
                <a:cs typeface="Arial" panose="020B0604020202020204" pitchFamily="34" charset="0"/>
              </a:rPr>
              <a:t>https://www.gov.uk/government/news/government-to-open-up-publicly-funded-research</a:t>
            </a:r>
            <a:endParaRPr lang="cs-CZ" sz="1600" b="1" dirty="0">
              <a:solidFill>
                <a:schemeClr val="bg1"/>
              </a:solidFill>
              <a:latin typeface="Arial" panose="020B0604020202020204" pitchFamily="34" charset="0"/>
              <a:cs typeface="Arial" panose="020B0604020202020204" pitchFamily="34" charset="0"/>
            </a:endParaRPr>
          </a:p>
        </p:txBody>
      </p:sp>
      <p:sp>
        <p:nvSpPr>
          <p:cNvPr id="5" name="Obdélník 4"/>
          <p:cNvSpPr/>
          <p:nvPr/>
        </p:nvSpPr>
        <p:spPr>
          <a:xfrm>
            <a:off x="432000" y="6516000"/>
            <a:ext cx="8712000" cy="338554"/>
          </a:xfrm>
          <a:prstGeom prst="rect">
            <a:avLst/>
          </a:prstGeom>
          <a:solidFill>
            <a:schemeClr val="accent1"/>
          </a:solidFill>
        </p:spPr>
        <p:txBody>
          <a:bodyPr wrap="square">
            <a:spAutoFit/>
          </a:bodyPr>
          <a:lstStyle/>
          <a:p>
            <a:r>
              <a:rPr lang="en-US" sz="1600" b="1" dirty="0" smtClean="0">
                <a:solidFill>
                  <a:schemeClr val="bg1"/>
                </a:solidFill>
                <a:latin typeface="Arial" panose="020B0604020202020204" pitchFamily="34" charset="0"/>
                <a:cs typeface="Arial" panose="020B0604020202020204" pitchFamily="34" charset="0"/>
              </a:rPr>
              <a:t>Accessibility, sustainability, excellence: how to expand access to research publications</a:t>
            </a:r>
            <a:endParaRPr lang="cs-CZ"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04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440000"/>
          </a:xfrm>
          <a:solidFill>
            <a:srgbClr val="0070C0"/>
          </a:solidFill>
        </p:spPr>
        <p:txBody>
          <a:bodyPr lIns="612000">
            <a:normAutofit/>
          </a:bodyPr>
          <a:lstStyle/>
          <a:p>
            <a:pPr algn="l"/>
            <a:r>
              <a:rPr lang="cs-CZ" sz="3600" b="1" dirty="0" smtClean="0">
                <a:solidFill>
                  <a:schemeClr val="bg1"/>
                </a:solidFill>
                <a:latin typeface="Arial" panose="020B0604020202020204" pitchFamily="34" charset="0"/>
                <a:cs typeface="Arial" panose="020B0604020202020204" pitchFamily="34" charset="0"/>
              </a:rPr>
              <a:t>Hybridní časopisy (HOA)</a:t>
            </a:r>
            <a:endParaRPr lang="cs-CZ" sz="3600" b="1" dirty="0">
              <a:solidFill>
                <a:schemeClr val="bg1"/>
              </a:solidFill>
              <a:latin typeface="Arial" panose="020B0604020202020204" pitchFamily="34" charset="0"/>
              <a:cs typeface="Arial" panose="020B0604020202020204" pitchFamily="34" charset="0"/>
            </a:endParaRPr>
          </a:p>
        </p:txBody>
      </p:sp>
      <p:sp>
        <p:nvSpPr>
          <p:cNvPr id="3" name="Obdélník 2"/>
          <p:cNvSpPr/>
          <p:nvPr/>
        </p:nvSpPr>
        <p:spPr>
          <a:xfrm>
            <a:off x="539552" y="1548000"/>
            <a:ext cx="8136904" cy="5016758"/>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Hybridní časopisy jsou primárně dostupné na základě předplatného, tzn. že jejich vydavatelé získávají finanční prostředky z předplatného, současně však nabízejí autorům možnost zaplatit za otevřený přístup ke svému článku čtenářům i mimo okruh předplatitelů.</a:t>
            </a:r>
          </a:p>
          <a:p>
            <a:endParaRPr lang="cs-CZ" sz="2000" dirty="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Hybridní model časopisu umožňuje otevřený přístup pouze k těm článkům, za které autoři zaplatili vydavatelem požadovaný poplatek (APC). </a:t>
            </a:r>
            <a:r>
              <a:rPr lang="cs-CZ" sz="2000" b="1" dirty="0" smtClean="0">
                <a:latin typeface="Arial" panose="020B0604020202020204" pitchFamily="34" charset="0"/>
                <a:cs typeface="Arial" panose="020B0604020202020204" pitchFamily="34" charset="0"/>
              </a:rPr>
              <a:t>V tomto případě tedy nejde o otevřeně přístupné časopisy, nýbrž o otevřeně přístupné články! </a:t>
            </a:r>
          </a:p>
          <a:p>
            <a:endParaRPr lang="cs-CZ" sz="2000" dirty="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Tento model zavedli tradiční komerční vydavatelé většinou jako reakci na politiky poskytovatelů finančních prostředků na výzkum, kteří vyžadují, aby články, jež jsou výsledkem řešení projektů, byly otevřeně přístupné. Cílem je umožnit autorům, aby tyto podmínky splnili, a současně snaha vyjít vstříc potřebě autorů publikovat v renomovaných časopisech.</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25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40000"/>
          </a:xfrm>
          <a:solidFill>
            <a:srgbClr val="0070C0"/>
          </a:solidFill>
        </p:spPr>
        <p:txBody>
          <a:bodyPr lIns="432000">
            <a:normAutofit/>
          </a:bodyPr>
          <a:lstStyle/>
          <a:p>
            <a:pPr algn="l"/>
            <a:r>
              <a:rPr lang="cs-CZ" sz="3600" b="1" dirty="0" smtClean="0">
                <a:solidFill>
                  <a:schemeClr val="bg1"/>
                </a:solidFill>
                <a:latin typeface="Arial" panose="020B0604020202020204" pitchFamily="34" charset="0"/>
                <a:cs typeface="Arial" panose="020B0604020202020204" pitchFamily="34" charset="0"/>
              </a:rPr>
              <a:t>HOA a tradiční vydavatelé</a:t>
            </a:r>
            <a:endParaRPr lang="cs-CZ" sz="3600" b="1"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smtClean="0">
                <a:latin typeface="Arial" panose="020B0604020202020204" pitchFamily="34" charset="0"/>
                <a:cs typeface="Arial" panose="020B0604020202020204" pitchFamily="34" charset="0"/>
              </a:rPr>
              <a:t>Cambridge University </a:t>
            </a:r>
            <a:r>
              <a:rPr lang="cs-CZ" dirty="0" err="1" smtClean="0">
                <a:latin typeface="Arial" panose="020B0604020202020204" pitchFamily="34" charset="0"/>
                <a:cs typeface="Arial" panose="020B0604020202020204" pitchFamily="34" charset="0"/>
              </a:rPr>
              <a:t>Press</a:t>
            </a:r>
            <a:r>
              <a:rPr lang="cs-CZ"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hlinkClick r:id="rId2"/>
              </a:rPr>
              <a:t>Cambridge Open</a:t>
            </a:r>
            <a:r>
              <a:rPr lang="cs-CZ" dirty="0" smtClean="0">
                <a:latin typeface="Arial" panose="020B0604020202020204" pitchFamily="34" charset="0"/>
                <a:cs typeface="Arial" panose="020B0604020202020204" pitchFamily="34" charset="0"/>
              </a:rPr>
              <a:t> </a:t>
            </a:r>
          </a:p>
          <a:p>
            <a:pPr lvl="1">
              <a:buFont typeface="Wingdings" panose="05000000000000000000" pitchFamily="2" charset="2"/>
              <a:buChar char="§"/>
            </a:pPr>
            <a:r>
              <a:rPr lang="cs-CZ" dirty="0" smtClean="0">
                <a:latin typeface="Arial" panose="020B0604020202020204" pitchFamily="34" charset="0"/>
                <a:cs typeface="Arial" panose="020B0604020202020204" pitchFamily="34" charset="0"/>
              </a:rPr>
              <a:t>více než 200 hybridních časopisů</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rPr>
              <a:t>Elsevier</a:t>
            </a:r>
            <a:r>
              <a:rPr lang="cs-CZ" dirty="0" smtClean="0">
                <a:latin typeface="Arial" panose="020B0604020202020204" pitchFamily="34" charset="0"/>
                <a:cs typeface="Arial" panose="020B0604020202020204" pitchFamily="34" charset="0"/>
              </a:rPr>
              <a:t>:</a:t>
            </a:r>
            <a:r>
              <a:rPr lang="cs-CZ" dirty="0" smtClean="0">
                <a:solidFill>
                  <a:schemeClr val="tx2"/>
                </a:solidFill>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hlinkClick r:id="rId3"/>
              </a:rPr>
              <a:t>Contains</a:t>
            </a:r>
            <a:r>
              <a:rPr lang="cs-CZ" dirty="0" smtClean="0">
                <a:latin typeface="Arial" panose="020B0604020202020204" pitchFamily="34" charset="0"/>
                <a:cs typeface="Arial" panose="020B0604020202020204" pitchFamily="34" charset="0"/>
                <a:hlinkClick r:id="rId3"/>
              </a:rPr>
              <a:t> Open Access</a:t>
            </a:r>
            <a:r>
              <a:rPr lang="cs-CZ" dirty="0" smtClean="0">
                <a:latin typeface="Arial" panose="020B0604020202020204" pitchFamily="34" charset="0"/>
                <a:cs typeface="Arial" panose="020B0604020202020204" pitchFamily="34" charset="0"/>
              </a:rPr>
              <a:t>: </a:t>
            </a:r>
          </a:p>
          <a:p>
            <a:pPr lvl="1">
              <a:buFont typeface="Wingdings" panose="05000000000000000000" pitchFamily="2" charset="2"/>
              <a:buChar char="§"/>
            </a:pPr>
            <a:r>
              <a:rPr lang="cs-CZ" dirty="0" smtClean="0">
                <a:latin typeface="Arial" panose="020B0604020202020204" pitchFamily="34" charset="0"/>
                <a:cs typeface="Arial" panose="020B0604020202020204" pitchFamily="34" charset="0"/>
              </a:rPr>
              <a:t>1662 hybridní časopisy</a:t>
            </a:r>
          </a:p>
          <a:p>
            <a:pPr>
              <a:buFont typeface="Wingdings" panose="05000000000000000000" pitchFamily="2" charset="2"/>
              <a:buChar char="§"/>
            </a:pPr>
            <a:r>
              <a:rPr lang="cs-CZ" dirty="0" smtClean="0">
                <a:latin typeface="Arial" panose="020B0604020202020204" pitchFamily="34" charset="0"/>
                <a:cs typeface="Arial" panose="020B0604020202020204" pitchFamily="34" charset="0"/>
              </a:rPr>
              <a:t>více informací na:</a:t>
            </a:r>
          </a:p>
          <a:p>
            <a:pPr lvl="1">
              <a:buFont typeface="Wingdings" panose="05000000000000000000" pitchFamily="2" charset="2"/>
              <a:buChar char="§"/>
            </a:pPr>
            <a:r>
              <a:rPr lang="cs-CZ" dirty="0" smtClean="0">
                <a:latin typeface="Arial" panose="020B0604020202020204" pitchFamily="34" charset="0"/>
                <a:cs typeface="Arial" panose="020B0604020202020204" pitchFamily="34" charset="0"/>
                <a:hlinkClick r:id="rId4"/>
              </a:rPr>
              <a:t>http://knihovna.vsb.cz/open-access/gold-open-access.htm</a:t>
            </a:r>
            <a:endParaRPr lang="cs-CZ" dirty="0" smtClean="0">
              <a:latin typeface="Arial" panose="020B0604020202020204" pitchFamily="34" charset="0"/>
              <a:cs typeface="Arial" panose="020B0604020202020204" pitchFamily="34" charset="0"/>
            </a:endParaRPr>
          </a:p>
          <a:p>
            <a:endParaRPr lang="cs-CZ" dirty="0" smtClean="0"/>
          </a:p>
        </p:txBody>
      </p:sp>
    </p:spTree>
    <p:extLst>
      <p:ext uri="{BB962C8B-B14F-4D97-AF65-F5344CB8AC3E}">
        <p14:creationId xmlns:p14="http://schemas.microsoft.com/office/powerpoint/2010/main" val="428181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2" y="12292"/>
            <a:ext cx="9144331" cy="1544500"/>
          </a:xfrm>
          <a:solidFill>
            <a:srgbClr val="0070C0"/>
          </a:solidFill>
        </p:spPr>
        <p:txBody>
          <a:bodyPr lIns="360000" tIns="756000" rIns="180000" bIns="144000">
            <a:noAutofit/>
          </a:bodyPr>
          <a:lstStyle/>
          <a:p>
            <a:pPr algn="l"/>
            <a:r>
              <a:rPr lang="cs-CZ" sz="3600" b="1" dirty="0" smtClean="0">
                <a:solidFill>
                  <a:schemeClr val="bg1"/>
                </a:solidFill>
                <a:latin typeface="Arial" panose="020B0604020202020204" pitchFamily="34" charset="0"/>
                <a:cs typeface="Arial" panose="020B0604020202020204" pitchFamily="34" charset="0"/>
              </a:rPr>
              <a:t>Otevřené časopisy tradičních vydavatelů</a:t>
            </a:r>
            <a:br>
              <a:rPr lang="cs-CZ" sz="3600" b="1" dirty="0" smtClean="0">
                <a:solidFill>
                  <a:schemeClr val="bg1"/>
                </a:solidFill>
                <a:latin typeface="Arial" panose="020B0604020202020204" pitchFamily="34" charset="0"/>
                <a:cs typeface="Arial" panose="020B0604020202020204" pitchFamily="34" charset="0"/>
              </a:rPr>
            </a:br>
            <a:endParaRPr lang="cs-CZ" sz="3600"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600200"/>
            <a:ext cx="8229600" cy="4997152"/>
          </a:xfrm>
        </p:spPr>
        <p:txBody>
          <a:bodyPr lIns="216000" tIns="216000">
            <a:normAutofit fontScale="70000" lnSpcReduction="20000"/>
          </a:bodyPr>
          <a:lstStyle/>
          <a:p>
            <a:pPr>
              <a:buFont typeface="Wingdings" panose="05000000000000000000" pitchFamily="2" charset="2"/>
              <a:buChar char="§"/>
            </a:pPr>
            <a:r>
              <a:rPr lang="cs-CZ" dirty="0" smtClean="0">
                <a:latin typeface="Arial" panose="020B0604020202020204" pitchFamily="34" charset="0"/>
                <a:cs typeface="Arial" panose="020B0604020202020204" pitchFamily="34" charset="0"/>
                <a:hlinkClick r:id="rId2"/>
              </a:rPr>
              <a:t>De </a:t>
            </a:r>
            <a:r>
              <a:rPr lang="cs-CZ" dirty="0" err="1" smtClean="0">
                <a:latin typeface="Arial" panose="020B0604020202020204" pitchFamily="34" charset="0"/>
                <a:cs typeface="Arial" panose="020B0604020202020204" pitchFamily="34" charset="0"/>
                <a:hlinkClick r:id="rId2"/>
              </a:rPr>
              <a:t>Gruyter</a:t>
            </a:r>
            <a:r>
              <a:rPr lang="cs-CZ" dirty="0" smtClean="0">
                <a:latin typeface="Arial" panose="020B0604020202020204" pitchFamily="34" charset="0"/>
                <a:cs typeface="Arial" panose="020B0604020202020204" pitchFamily="34" charset="0"/>
                <a:hlinkClick r:id="rId2"/>
              </a:rPr>
              <a:t> Open</a:t>
            </a:r>
            <a:r>
              <a:rPr lang="cs-CZ" dirty="0" smtClean="0">
                <a:latin typeface="Arial" panose="020B0604020202020204" pitchFamily="34" charset="0"/>
                <a:cs typeface="Arial" panose="020B0604020202020204" pitchFamily="34" charset="0"/>
              </a:rPr>
              <a:t>: 350 časopisů</a:t>
            </a:r>
          </a:p>
          <a:p>
            <a:pPr>
              <a:buFont typeface="Wingdings" panose="05000000000000000000" pitchFamily="2" charset="2"/>
              <a:buChar char="§"/>
            </a:pPr>
            <a:r>
              <a:rPr lang="cs-CZ" dirty="0" smtClean="0">
                <a:latin typeface="Arial" panose="020B0604020202020204" pitchFamily="34" charset="0"/>
                <a:cs typeface="Arial" panose="020B0604020202020204" pitchFamily="34" charset="0"/>
                <a:hlinkClick r:id="rId3"/>
              </a:rPr>
              <a:t>EDP Open</a:t>
            </a:r>
            <a:r>
              <a:rPr lang="cs-CZ" dirty="0" smtClean="0">
                <a:latin typeface="Arial" panose="020B0604020202020204" pitchFamily="34" charset="0"/>
                <a:cs typeface="Arial" panose="020B0604020202020204" pitchFamily="34" charset="0"/>
              </a:rPr>
              <a:t>:  14 časopisů</a:t>
            </a:r>
          </a:p>
          <a:p>
            <a:pPr>
              <a:buFont typeface="Wingdings" panose="05000000000000000000" pitchFamily="2" charset="2"/>
              <a:buChar char="§"/>
            </a:pPr>
            <a:r>
              <a:rPr lang="cs-CZ" dirty="0" smtClean="0">
                <a:latin typeface="Arial" panose="020B0604020202020204" pitchFamily="34" charset="0"/>
                <a:cs typeface="Arial" panose="020B0604020202020204" pitchFamily="34" charset="0"/>
              </a:rPr>
              <a:t>Cambridge University </a:t>
            </a:r>
            <a:r>
              <a:rPr lang="cs-CZ" dirty="0" err="1" smtClean="0">
                <a:latin typeface="Arial" panose="020B0604020202020204" pitchFamily="34" charset="0"/>
                <a:cs typeface="Arial" panose="020B0604020202020204" pitchFamily="34" charset="0"/>
              </a:rPr>
              <a:t>Press</a:t>
            </a:r>
            <a:r>
              <a:rPr lang="cs-CZ" dirty="0" smtClean="0">
                <a:latin typeface="Arial" panose="020B0604020202020204" pitchFamily="34" charset="0"/>
                <a:cs typeface="Arial" panose="020B0604020202020204" pitchFamily="34" charset="0"/>
              </a:rPr>
              <a:t>: 12 časopisů</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4"/>
              </a:rPr>
              <a:t>Elsevier</a:t>
            </a:r>
            <a:r>
              <a:rPr lang="cs-CZ" dirty="0" smtClean="0">
                <a:latin typeface="Arial" panose="020B0604020202020204" pitchFamily="34" charset="0"/>
                <a:cs typeface="Arial" panose="020B0604020202020204" pitchFamily="34" charset="0"/>
                <a:hlinkClick r:id="rId4"/>
              </a:rPr>
              <a:t> Open Access </a:t>
            </a:r>
            <a:r>
              <a:rPr lang="cs-CZ" dirty="0" err="1" smtClean="0">
                <a:latin typeface="Arial" panose="020B0604020202020204" pitchFamily="34" charset="0"/>
                <a:cs typeface="Arial" panose="020B0604020202020204" pitchFamily="34" charset="0"/>
                <a:hlinkClick r:id="rId4"/>
              </a:rPr>
              <a:t>Journals</a:t>
            </a:r>
            <a:r>
              <a:rPr lang="cs-CZ" dirty="0" smtClean="0">
                <a:latin typeface="Arial" panose="020B0604020202020204" pitchFamily="34" charset="0"/>
                <a:cs typeface="Arial" panose="020B0604020202020204" pitchFamily="34" charset="0"/>
              </a:rPr>
              <a:t>: 406 časopisů</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5"/>
              </a:rPr>
              <a:t>Karger</a:t>
            </a:r>
            <a:r>
              <a:rPr lang="cs-CZ" dirty="0" smtClean="0">
                <a:latin typeface="Arial" panose="020B0604020202020204" pitchFamily="34" charset="0"/>
                <a:cs typeface="Arial" panose="020B0604020202020204" pitchFamily="34" charset="0"/>
                <a:hlinkClick r:id="rId5"/>
              </a:rPr>
              <a:t> Open </a:t>
            </a:r>
            <a:r>
              <a:rPr lang="cs-CZ" dirty="0" err="1" smtClean="0">
                <a:latin typeface="Arial" panose="020B0604020202020204" pitchFamily="34" charset="0"/>
                <a:cs typeface="Arial" panose="020B0604020202020204" pitchFamily="34" charset="0"/>
                <a:hlinkClick r:id="rId5"/>
              </a:rPr>
              <a:t>access</a:t>
            </a:r>
            <a:r>
              <a:rPr lang="cs-CZ" dirty="0" smtClean="0">
                <a:latin typeface="Arial" panose="020B0604020202020204" pitchFamily="34" charset="0"/>
                <a:cs typeface="Arial" panose="020B0604020202020204" pitchFamily="34" charset="0"/>
              </a:rPr>
              <a:t>: 19 časopisů</a:t>
            </a:r>
          </a:p>
          <a:p>
            <a:pPr>
              <a:buFont typeface="Wingdings" panose="05000000000000000000" pitchFamily="2" charset="2"/>
              <a:buChar char="§"/>
            </a:pPr>
            <a:r>
              <a:rPr lang="cs-CZ" dirty="0" smtClean="0">
                <a:latin typeface="Arial" panose="020B0604020202020204" pitchFamily="34" charset="0"/>
                <a:cs typeface="Arial" panose="020B0604020202020204" pitchFamily="34" charset="0"/>
              </a:rPr>
              <a:t>Oxford University </a:t>
            </a:r>
            <a:r>
              <a:rPr lang="cs-CZ" dirty="0" err="1" smtClean="0">
                <a:latin typeface="Arial" panose="020B0604020202020204" pitchFamily="34" charset="0"/>
                <a:cs typeface="Arial" panose="020B0604020202020204" pitchFamily="34" charset="0"/>
              </a:rPr>
              <a:t>Press</a:t>
            </a:r>
            <a:r>
              <a:rPr lang="cs-CZ"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hlinkClick r:id="rId6"/>
              </a:rPr>
              <a:t>Oxford Open: </a:t>
            </a:r>
            <a:r>
              <a:rPr lang="cs-CZ" dirty="0" err="1" smtClean="0">
                <a:latin typeface="Arial" panose="020B0604020202020204" pitchFamily="34" charset="0"/>
                <a:cs typeface="Arial" panose="020B0604020202020204" pitchFamily="34" charset="0"/>
                <a:hlinkClick r:id="rId6"/>
              </a:rPr>
              <a:t>Fully</a:t>
            </a:r>
            <a:r>
              <a:rPr lang="cs-CZ" dirty="0" smtClean="0">
                <a:latin typeface="Arial" panose="020B0604020202020204" pitchFamily="34" charset="0"/>
                <a:cs typeface="Arial" panose="020B0604020202020204" pitchFamily="34" charset="0"/>
                <a:hlinkClick r:id="rId6"/>
              </a:rPr>
              <a:t> Open Access </a:t>
            </a:r>
            <a:r>
              <a:rPr lang="cs-CZ" dirty="0" err="1" smtClean="0">
                <a:latin typeface="Arial" panose="020B0604020202020204" pitchFamily="34" charset="0"/>
                <a:cs typeface="Arial" panose="020B0604020202020204" pitchFamily="34" charset="0"/>
                <a:hlinkClick r:id="rId6"/>
              </a:rPr>
              <a:t>Journals</a:t>
            </a:r>
            <a:r>
              <a:rPr lang="cs-CZ" dirty="0" smtClean="0">
                <a:latin typeface="Arial" panose="020B0604020202020204" pitchFamily="34" charset="0"/>
                <a:cs typeface="Arial" panose="020B0604020202020204" pitchFamily="34" charset="0"/>
              </a:rPr>
              <a:t>:  30 časopisů</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7"/>
              </a:rPr>
              <a:t>Pure</a:t>
            </a:r>
            <a:r>
              <a:rPr lang="cs-CZ" dirty="0" smtClean="0">
                <a:latin typeface="Arial" panose="020B0604020202020204" pitchFamily="34" charset="0"/>
                <a:cs typeface="Arial" panose="020B0604020202020204" pitchFamily="34" charset="0"/>
                <a:hlinkClick r:id="rId7"/>
              </a:rPr>
              <a:t> Gold Open Access </a:t>
            </a:r>
            <a:r>
              <a:rPr lang="cs-CZ" dirty="0" err="1" smtClean="0">
                <a:latin typeface="Arial" panose="020B0604020202020204" pitchFamily="34" charset="0"/>
                <a:cs typeface="Arial" panose="020B0604020202020204" pitchFamily="34" charset="0"/>
                <a:hlinkClick r:id="rId7"/>
              </a:rPr>
              <a:t>Journals</a:t>
            </a:r>
            <a:r>
              <a:rPr lang="cs-CZ" dirty="0" smtClean="0">
                <a:latin typeface="Arial" panose="020B0604020202020204" pitchFamily="34" charset="0"/>
                <a:cs typeface="Arial" panose="020B0604020202020204" pitchFamily="34" charset="0"/>
                <a:hlinkClick r:id="rId7"/>
              </a:rPr>
              <a:t> </a:t>
            </a:r>
            <a:r>
              <a:rPr lang="cs-CZ" dirty="0" err="1" smtClean="0">
                <a:latin typeface="Arial" panose="020B0604020202020204" pitchFamily="34" charset="0"/>
                <a:cs typeface="Arial" panose="020B0604020202020204" pitchFamily="34" charset="0"/>
                <a:hlinkClick r:id="rId7"/>
              </a:rPr>
              <a:t>at</a:t>
            </a:r>
            <a:r>
              <a:rPr lang="cs-CZ" dirty="0" smtClean="0">
                <a:latin typeface="Arial" panose="020B0604020202020204" pitchFamily="34" charset="0"/>
                <a:cs typeface="Arial" panose="020B0604020202020204" pitchFamily="34" charset="0"/>
                <a:hlinkClick r:id="rId7"/>
              </a:rPr>
              <a:t> SAGE</a:t>
            </a:r>
            <a:r>
              <a:rPr lang="cs-CZ" dirty="0" smtClean="0">
                <a:latin typeface="Arial" panose="020B0604020202020204" pitchFamily="34" charset="0"/>
                <a:cs typeface="Arial" panose="020B0604020202020204" pitchFamily="34" charset="0"/>
              </a:rPr>
              <a:t> (36 časopisů)</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8"/>
              </a:rPr>
              <a:t>SpringerOpen</a:t>
            </a:r>
            <a:r>
              <a:rPr lang="cs-CZ" dirty="0" smtClean="0">
                <a:latin typeface="Arial" panose="020B0604020202020204" pitchFamily="34" charset="0"/>
                <a:cs typeface="Arial" panose="020B0604020202020204" pitchFamily="34" charset="0"/>
                <a:hlinkClick r:id="rId8"/>
              </a:rPr>
              <a:t> </a:t>
            </a:r>
            <a:r>
              <a:rPr lang="cs-CZ" dirty="0" err="1" smtClean="0">
                <a:latin typeface="Arial" panose="020B0604020202020204" pitchFamily="34" charset="0"/>
                <a:cs typeface="Arial" panose="020B0604020202020204" pitchFamily="34" charset="0"/>
                <a:hlinkClick r:id="rId8"/>
              </a:rPr>
              <a:t>Journals</a:t>
            </a:r>
            <a:r>
              <a:rPr lang="cs-CZ" dirty="0" smtClean="0">
                <a:latin typeface="Arial" panose="020B0604020202020204" pitchFamily="34" charset="0"/>
                <a:cs typeface="Arial" panose="020B0604020202020204" pitchFamily="34" charset="0"/>
              </a:rPr>
              <a:t> (160+ časopisů; 20 titulů s IF) </a:t>
            </a:r>
          </a:p>
          <a:p>
            <a:pPr lvl="1">
              <a:buFont typeface="Wingdings" panose="05000000000000000000" pitchFamily="2" charset="2"/>
              <a:buChar char="§"/>
            </a:pPr>
            <a:r>
              <a:rPr lang="cs-CZ" dirty="0" err="1" smtClean="0">
                <a:latin typeface="Arial" panose="020B0604020202020204" pitchFamily="34" charset="0"/>
                <a:cs typeface="Arial" panose="020B0604020202020204" pitchFamily="34" charset="0"/>
              </a:rPr>
              <a:t>SpringerLink</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hlinkClick r:id="rId9"/>
              </a:rPr>
              <a:t>searching</a:t>
            </a:r>
            <a:r>
              <a:rPr lang="cs-CZ" dirty="0" smtClean="0">
                <a:latin typeface="Arial" panose="020B0604020202020204" pitchFamily="34" charset="0"/>
                <a:cs typeface="Arial" panose="020B0604020202020204" pitchFamily="34" charset="0"/>
                <a:hlinkClick r:id="rId9"/>
              </a:rPr>
              <a:t> </a:t>
            </a:r>
            <a:r>
              <a:rPr lang="cs-CZ" dirty="0" err="1" smtClean="0">
                <a:latin typeface="Arial" panose="020B0604020202020204" pitchFamily="34" charset="0"/>
                <a:cs typeface="Arial" panose="020B0604020202020204" pitchFamily="34" charset="0"/>
                <a:hlinkClick r:id="rId9"/>
              </a:rPr>
              <a:t>within</a:t>
            </a:r>
            <a:r>
              <a:rPr lang="cs-CZ" dirty="0" smtClean="0">
                <a:latin typeface="Arial" panose="020B0604020202020204" pitchFamily="34" charset="0"/>
                <a:cs typeface="Arial" panose="020B0604020202020204" pitchFamily="34" charset="0"/>
                <a:hlinkClick r:id="rId9"/>
              </a:rPr>
              <a:t> </a:t>
            </a:r>
            <a:r>
              <a:rPr lang="cs-CZ" dirty="0" err="1" smtClean="0">
                <a:latin typeface="Arial" panose="020B0604020202020204" pitchFamily="34" charset="0"/>
                <a:cs typeface="Arial" panose="020B0604020202020204" pitchFamily="34" charset="0"/>
                <a:hlinkClick r:id="rId9"/>
              </a:rPr>
              <a:t>the</a:t>
            </a:r>
            <a:r>
              <a:rPr lang="cs-CZ" dirty="0" smtClean="0">
                <a:latin typeface="Arial" panose="020B0604020202020204" pitchFamily="34" charset="0"/>
                <a:cs typeface="Arial" panose="020B0604020202020204" pitchFamily="34" charset="0"/>
                <a:hlinkClick r:id="rId9"/>
              </a:rPr>
              <a:t> Open Access </a:t>
            </a:r>
            <a:r>
              <a:rPr lang="cs-CZ" dirty="0" err="1" smtClean="0">
                <a:latin typeface="Arial" panose="020B0604020202020204" pitchFamily="34" charset="0"/>
                <a:cs typeface="Arial" panose="020B0604020202020204" pitchFamily="34" charset="0"/>
                <a:hlinkClick r:id="rId9"/>
              </a:rPr>
              <a:t>Articles</a:t>
            </a:r>
            <a:r>
              <a:rPr lang="cs-CZ" dirty="0" smtClean="0">
                <a:latin typeface="Arial" panose="020B0604020202020204" pitchFamily="34" charset="0"/>
                <a:cs typeface="Arial" panose="020B0604020202020204" pitchFamily="34" charset="0"/>
                <a:hlinkClick r:id="rId9"/>
              </a:rPr>
              <a:t> </a:t>
            </a:r>
            <a:r>
              <a:rPr lang="cs-CZ" dirty="0" err="1" smtClean="0">
                <a:latin typeface="Arial" panose="020B0604020202020204" pitchFamily="34" charset="0"/>
                <a:cs typeface="Arial" panose="020B0604020202020204" pitchFamily="34" charset="0"/>
                <a:hlinkClick r:id="rId9"/>
              </a:rPr>
              <a:t>package</a:t>
            </a:r>
            <a:r>
              <a:rPr lang="cs-CZ" dirty="0" smtClean="0">
                <a:latin typeface="Arial" panose="020B0604020202020204" pitchFamily="34" charset="0"/>
                <a:cs typeface="Arial" panose="020B0604020202020204" pitchFamily="34" charset="0"/>
              </a:rPr>
              <a:t> (300 490 článků)</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10"/>
              </a:rPr>
              <a:t>Taylor</a:t>
            </a:r>
            <a:r>
              <a:rPr lang="cs-CZ" dirty="0" smtClean="0">
                <a:latin typeface="Arial" panose="020B0604020202020204" pitchFamily="34" charset="0"/>
                <a:cs typeface="Arial" panose="020B0604020202020204" pitchFamily="34" charset="0"/>
                <a:hlinkClick r:id="rId10"/>
              </a:rPr>
              <a:t> &amp; Francis Open </a:t>
            </a:r>
            <a:r>
              <a:rPr lang="cs-CZ" dirty="0" err="1" smtClean="0">
                <a:latin typeface="Arial" panose="020B0604020202020204" pitchFamily="34" charset="0"/>
                <a:cs typeface="Arial" panose="020B0604020202020204" pitchFamily="34" charset="0"/>
                <a:hlinkClick r:id="rId10"/>
              </a:rPr>
              <a:t>journals</a:t>
            </a:r>
            <a:r>
              <a:rPr lang="cs-CZ" dirty="0" smtClean="0">
                <a:latin typeface="Arial" panose="020B0604020202020204" pitchFamily="34" charset="0"/>
                <a:cs typeface="Arial" panose="020B0604020202020204" pitchFamily="34" charset="0"/>
              </a:rPr>
              <a:t> </a:t>
            </a:r>
          </a:p>
          <a:p>
            <a:pPr lvl="1">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11"/>
              </a:rPr>
              <a:t>Cogent</a:t>
            </a:r>
            <a:r>
              <a:rPr lang="cs-CZ" dirty="0" smtClean="0">
                <a:latin typeface="Arial" panose="020B0604020202020204" pitchFamily="34" charset="0"/>
                <a:cs typeface="Arial" panose="020B0604020202020204" pitchFamily="34" charset="0"/>
                <a:hlinkClick r:id="rId11"/>
              </a:rPr>
              <a:t> OA</a:t>
            </a:r>
            <a:r>
              <a:rPr lang="cs-CZ" dirty="0" smtClean="0">
                <a:latin typeface="Arial" panose="020B0604020202020204" pitchFamily="34" charset="0"/>
                <a:cs typeface="Arial" panose="020B0604020202020204" pitchFamily="34" charset="0"/>
              </a:rPr>
              <a:t>: 18 časopisů </a:t>
            </a:r>
          </a:p>
          <a:p>
            <a:pPr>
              <a:buFont typeface="Wingdings" panose="05000000000000000000" pitchFamily="2" charset="2"/>
              <a:buChar char="§"/>
            </a:pPr>
            <a:r>
              <a:rPr lang="cs-CZ" dirty="0" err="1" smtClean="0">
                <a:latin typeface="Arial" panose="020B0604020202020204" pitchFamily="34" charset="0"/>
                <a:cs typeface="Arial" panose="020B0604020202020204" pitchFamily="34" charset="0"/>
                <a:hlinkClick r:id="rId12"/>
              </a:rPr>
              <a:t>Wiley</a:t>
            </a:r>
            <a:r>
              <a:rPr lang="cs-CZ" dirty="0" smtClean="0">
                <a:latin typeface="Arial" panose="020B0604020202020204" pitchFamily="34" charset="0"/>
                <a:cs typeface="Arial" panose="020B0604020202020204" pitchFamily="34" charset="0"/>
                <a:hlinkClick r:id="rId12"/>
              </a:rPr>
              <a:t> Open Access </a:t>
            </a:r>
            <a:r>
              <a:rPr lang="cs-CZ" dirty="0" err="1" smtClean="0">
                <a:latin typeface="Arial" panose="020B0604020202020204" pitchFamily="34" charset="0"/>
                <a:cs typeface="Arial" panose="020B0604020202020204" pitchFamily="34" charset="0"/>
                <a:hlinkClick r:id="rId12"/>
              </a:rPr>
              <a:t>Journals</a:t>
            </a:r>
            <a:r>
              <a:rPr lang="cs-CZ" dirty="0" smtClean="0">
                <a:latin typeface="Arial" panose="020B0604020202020204" pitchFamily="34" charset="0"/>
                <a:cs typeface="Arial" panose="020B0604020202020204" pitchFamily="34" charset="0"/>
              </a:rPr>
              <a:t>: 51 časopis</a:t>
            </a:r>
          </a:p>
          <a:p>
            <a:endParaRPr lang="cs-CZ" dirty="0"/>
          </a:p>
        </p:txBody>
      </p:sp>
    </p:spTree>
    <p:extLst>
      <p:ext uri="{BB962C8B-B14F-4D97-AF65-F5344CB8AC3E}">
        <p14:creationId xmlns:p14="http://schemas.microsoft.com/office/powerpoint/2010/main" val="3087107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0"/>
            <a:ext cx="9143998" cy="1417638"/>
          </a:xfrm>
          <a:solidFill>
            <a:srgbClr val="0070C0"/>
          </a:solidFill>
        </p:spPr>
        <p:txBody>
          <a:bodyPr lIns="324000">
            <a:normAutofit/>
          </a:bodyPr>
          <a:lstStyle/>
          <a:p>
            <a:pPr algn="l"/>
            <a:r>
              <a:rPr lang="en-US" sz="3600" dirty="0" smtClean="0">
                <a:solidFill>
                  <a:schemeClr val="bg1"/>
                </a:solidFill>
                <a:latin typeface="Arial" panose="020B0604020202020204" pitchFamily="34" charset="0"/>
                <a:cs typeface="Arial" panose="020B0604020202020204" pitchFamily="34" charset="0"/>
              </a:rPr>
              <a:t>Open Access</a:t>
            </a:r>
            <a:r>
              <a:rPr lang="en-US" sz="3600" b="1" dirty="0" smtClean="0">
                <a:solidFill>
                  <a:schemeClr val="bg1"/>
                </a:solidFill>
                <a:latin typeface="Arial" panose="020B0604020202020204" pitchFamily="34" charset="0"/>
                <a:cs typeface="Arial" panose="020B0604020202020204" pitchFamily="34" charset="0"/>
              </a:rPr>
              <a:t>:</a:t>
            </a:r>
            <a:r>
              <a:rPr lang="cs-CZ" sz="3600" b="1" dirty="0" smtClean="0">
                <a:solidFill>
                  <a:schemeClr val="bg1"/>
                </a:solidFill>
                <a:latin typeface="Arial" panose="020B0604020202020204" pitchFamily="34" charset="0"/>
                <a:cs typeface="Arial" panose="020B0604020202020204" pitchFamily="34" charset="0"/>
              </a:rPr>
              <a:t> </a:t>
            </a:r>
            <a:r>
              <a:rPr lang="en-US" sz="3600" b="1" dirty="0" smtClean="0">
                <a:solidFill>
                  <a:schemeClr val="bg1"/>
                </a:solidFill>
                <a:latin typeface="Arial" panose="020B0604020202020204" pitchFamily="34" charset="0"/>
                <a:cs typeface="Arial" panose="020B0604020202020204" pitchFamily="34" charset="0"/>
              </a:rPr>
              <a:t>An STM Journal Publisher’s </a:t>
            </a:r>
            <a:r>
              <a:rPr lang="en-US" sz="3600" dirty="0" smtClean="0">
                <a:solidFill>
                  <a:schemeClr val="bg1"/>
                </a:solidFill>
                <a:latin typeface="Arial" panose="020B0604020202020204" pitchFamily="34" charset="0"/>
                <a:cs typeface="Arial" panose="020B0604020202020204" pitchFamily="34" charset="0"/>
              </a:rPr>
              <a:t>Perspective</a:t>
            </a:r>
            <a:endParaRPr lang="cs-CZ" sz="3600" dirty="0">
              <a:solidFill>
                <a:schemeClr val="bg1"/>
              </a:solidFill>
              <a:latin typeface="Arial" panose="020B0604020202020204" pitchFamily="34" charset="0"/>
              <a:cs typeface="Arial" panose="020B0604020202020204" pitchFamily="34" charset="0"/>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05226"/>
            <a:ext cx="6065520" cy="4579620"/>
          </a:xfrm>
          <a:ln>
            <a:solidFill>
              <a:schemeClr val="accent1"/>
            </a:solidFill>
          </a:ln>
        </p:spPr>
      </p:pic>
      <p:sp>
        <p:nvSpPr>
          <p:cNvPr id="5" name="Obdélník 4"/>
          <p:cNvSpPr/>
          <p:nvPr/>
        </p:nvSpPr>
        <p:spPr>
          <a:xfrm>
            <a:off x="1" y="6120000"/>
            <a:ext cx="9144000" cy="699404"/>
          </a:xfrm>
          <a:prstGeom prst="rect">
            <a:avLst/>
          </a:prstGeom>
          <a:solidFill>
            <a:srgbClr val="0070C0"/>
          </a:solidFill>
        </p:spPr>
        <p:txBody>
          <a:bodyPr wrap="square" lIns="288000" tIns="72000" bIns="72000">
            <a:spAutoFit/>
          </a:bodyPr>
          <a:lstStyle/>
          <a:p>
            <a:r>
              <a:rPr lang="en-US" b="1" dirty="0" smtClean="0">
                <a:solidFill>
                  <a:schemeClr val="bg1"/>
                </a:solidFill>
                <a:latin typeface="Arial" panose="020B0604020202020204" pitchFamily="34" charset="0"/>
                <a:cs typeface="Arial" panose="020B0604020202020204" pitchFamily="34" charset="0"/>
              </a:rPr>
              <a:t>Open Access Symposium</a:t>
            </a:r>
            <a:r>
              <a:rPr lang="cs-CZ"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University of North Texas</a:t>
            </a:r>
            <a:r>
              <a:rPr lang="cs-CZ"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May 18, 2010</a:t>
            </a:r>
            <a:r>
              <a:rPr lang="cs-CZ" b="1" dirty="0">
                <a:solidFill>
                  <a:schemeClr val="bg1"/>
                </a:solidFill>
                <a:latin typeface="Arial" panose="020B0604020202020204" pitchFamily="34" charset="0"/>
                <a:cs typeface="Arial" panose="020B0604020202020204" pitchFamily="34" charset="0"/>
              </a:rPr>
              <a:t>, https://openaccess.unt.edu/people/karen-hunter</a:t>
            </a: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576" y="1484784"/>
            <a:ext cx="2828423" cy="1152128"/>
          </a:xfrm>
          <a:prstGeom prst="rect">
            <a:avLst/>
          </a:prstGeom>
          <a:ln>
            <a:solidFill>
              <a:srgbClr val="C00000"/>
            </a:solidFill>
          </a:ln>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2924944"/>
            <a:ext cx="2843809" cy="1296144"/>
          </a:xfrm>
          <a:prstGeom prst="rect">
            <a:avLst/>
          </a:prstGeom>
          <a:ln>
            <a:solidFill>
              <a:srgbClr val="C00000"/>
            </a:solidFill>
          </a:ln>
        </p:spPr>
      </p:pic>
    </p:spTree>
    <p:extLst>
      <p:ext uri="{BB962C8B-B14F-4D97-AF65-F5344CB8AC3E}">
        <p14:creationId xmlns:p14="http://schemas.microsoft.com/office/powerpoint/2010/main" val="4155147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14" y="0"/>
            <a:ext cx="9132286" cy="1403648"/>
          </a:xfrm>
          <a:solidFill>
            <a:srgbClr val="0070C0"/>
          </a:solidFill>
        </p:spPr>
        <p:txBody>
          <a:bodyPr lIns="432000">
            <a:normAutofit/>
          </a:bodyPr>
          <a:lstStyle/>
          <a:p>
            <a:pPr algn="l"/>
            <a:r>
              <a:rPr lang="cs-CZ" sz="3600" b="1" dirty="0" smtClean="0">
                <a:solidFill>
                  <a:schemeClr val="bg1"/>
                </a:solidFill>
                <a:latin typeface="Arial" panose="020B0604020202020204" pitchFamily="34" charset="0"/>
                <a:cs typeface="Arial" panose="020B0604020202020204" pitchFamily="34" charset="0"/>
              </a:rPr>
              <a:t>Double </a:t>
            </a:r>
            <a:r>
              <a:rPr lang="cs-CZ" sz="3600" b="1" dirty="0" err="1" smtClean="0">
                <a:solidFill>
                  <a:schemeClr val="bg1"/>
                </a:solidFill>
                <a:latin typeface="Arial" panose="020B0604020202020204" pitchFamily="34" charset="0"/>
                <a:cs typeface="Arial" panose="020B0604020202020204" pitchFamily="34" charset="0"/>
              </a:rPr>
              <a:t>Dipping</a:t>
            </a:r>
            <a:endParaRPr lang="cs-CZ" sz="3600" b="1" dirty="0">
              <a:solidFill>
                <a:schemeClr val="bg1"/>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600200"/>
            <a:ext cx="8579296" cy="4997152"/>
          </a:xfrm>
        </p:spPr>
        <p:txBody>
          <a:bodyPr tIns="144000">
            <a:normAutofit fontScale="85000" lnSpcReduction="20000"/>
          </a:bodyPr>
          <a:lstStyle/>
          <a:p>
            <a:pPr>
              <a:buFont typeface="Wingdings" panose="05000000000000000000" pitchFamily="2" charset="2"/>
              <a:buChar char="§"/>
            </a:pPr>
            <a:r>
              <a:rPr lang="cs-CZ" b="1" dirty="0" smtClean="0">
                <a:latin typeface="Arial" panose="020B0604020202020204" pitchFamily="34" charset="0"/>
                <a:cs typeface="Arial" panose="020B0604020202020204" pitchFamily="34" charset="0"/>
              </a:rPr>
              <a:t>Zjednodušeně:</a:t>
            </a:r>
            <a:r>
              <a:rPr lang="cs-CZ" dirty="0" smtClean="0">
                <a:latin typeface="Arial" panose="020B0604020202020204" pitchFamily="34" charset="0"/>
                <a:cs typeface="Arial" panose="020B0604020202020204" pitchFamily="34" charset="0"/>
              </a:rPr>
              <a:t> Double </a:t>
            </a:r>
            <a:r>
              <a:rPr lang="cs-CZ" dirty="0" err="1" smtClean="0">
                <a:latin typeface="Arial" panose="020B0604020202020204" pitchFamily="34" charset="0"/>
                <a:cs typeface="Arial" panose="020B0604020202020204" pitchFamily="34" charset="0"/>
              </a:rPr>
              <a:t>dipping</a:t>
            </a:r>
            <a:r>
              <a:rPr lang="cs-CZ" dirty="0" smtClean="0">
                <a:latin typeface="Arial" panose="020B0604020202020204" pitchFamily="34" charset="0"/>
                <a:cs typeface="Arial" panose="020B0604020202020204" pitchFamily="34" charset="0"/>
              </a:rPr>
              <a:t> znamená finanční příjem za tutéž věc či službu ze dvou různých zdrojů.</a:t>
            </a:r>
          </a:p>
          <a:p>
            <a:pPr>
              <a:buFont typeface="Wingdings" panose="05000000000000000000" pitchFamily="2" charset="2"/>
              <a:buChar char="§"/>
            </a:pPr>
            <a:r>
              <a:rPr lang="cs-CZ" dirty="0" smtClean="0">
                <a:latin typeface="Arial" panose="020B0604020202020204" pitchFamily="34" charset="0"/>
                <a:cs typeface="Arial" panose="020B0604020202020204" pitchFamily="34" charset="0"/>
              </a:rPr>
              <a:t>Jsou-li náklady na publikování téhož článku hrazeny dvakrát, jednou prostřednictvím předplatného na časopis jako celek, ale současně také prostřednictvím poplatků od autorů (</a:t>
            </a:r>
            <a:r>
              <a:rPr lang="cs-CZ" dirty="0" err="1" smtClean="0">
                <a:latin typeface="Arial" panose="020B0604020202020204" pitchFamily="34" charset="0"/>
                <a:cs typeface="Arial" panose="020B0604020202020204" pitchFamily="34" charset="0"/>
              </a:rPr>
              <a:t>APCs</a:t>
            </a:r>
            <a:r>
              <a:rPr lang="cs-CZ" dirty="0" smtClean="0">
                <a:latin typeface="Arial" panose="020B0604020202020204" pitchFamily="34" charset="0"/>
                <a:cs typeface="Arial" panose="020B0604020202020204" pitchFamily="34" charset="0"/>
              </a:rPr>
              <a:t>) u některých článků, jejichž autoři si přejí, aby byl k jejich článkům otevřený přístup, pak se jedná o tzv. </a:t>
            </a:r>
            <a:r>
              <a:rPr lang="cs-CZ" b="1" dirty="0" smtClean="0">
                <a:latin typeface="Arial" panose="020B0604020202020204" pitchFamily="34" charset="0"/>
                <a:cs typeface="Arial" panose="020B0604020202020204" pitchFamily="34" charset="0"/>
              </a:rPr>
              <a:t>double </a:t>
            </a:r>
            <a:r>
              <a:rPr lang="cs-CZ" b="1" dirty="0" err="1" smtClean="0">
                <a:latin typeface="Arial" panose="020B0604020202020204" pitchFamily="34" charset="0"/>
                <a:cs typeface="Arial" panose="020B0604020202020204" pitchFamily="34" charset="0"/>
              </a:rPr>
              <a:t>dipping</a:t>
            </a:r>
            <a:r>
              <a:rPr lang="cs-CZ" b="1" dirty="0" smtClean="0">
                <a:latin typeface="Arial" panose="020B0604020202020204" pitchFamily="34" charset="0"/>
                <a:cs typeface="Arial" panose="020B0604020202020204" pitchFamily="34" charset="0"/>
              </a:rPr>
              <a:t>. </a:t>
            </a:r>
          </a:p>
          <a:p>
            <a:pPr>
              <a:buFont typeface="Wingdings" panose="05000000000000000000" pitchFamily="2" charset="2"/>
              <a:buChar char="§"/>
            </a:pPr>
            <a:r>
              <a:rPr lang="cs-CZ" b="1" dirty="0" smtClean="0">
                <a:latin typeface="Arial" panose="020B0604020202020204" pitchFamily="34" charset="0"/>
                <a:cs typeface="Arial" panose="020B0604020202020204" pitchFamily="34" charset="0"/>
              </a:rPr>
              <a:t>K tomu dochází u hybridních časopisů.</a:t>
            </a:r>
            <a:r>
              <a:rPr lang="cs-CZ" dirty="0" smtClean="0">
                <a:latin typeface="Arial" panose="020B0604020202020204" pitchFamily="34" charset="0"/>
                <a:cs typeface="Arial" panose="020B0604020202020204" pitchFamily="34" charset="0"/>
              </a:rPr>
              <a:t> Vydavatel, který nepraktikuje double </a:t>
            </a:r>
            <a:r>
              <a:rPr lang="cs-CZ" dirty="0" err="1" smtClean="0">
                <a:latin typeface="Arial" panose="020B0604020202020204" pitchFamily="34" charset="0"/>
                <a:cs typeface="Arial" panose="020B0604020202020204" pitchFamily="34" charset="0"/>
              </a:rPr>
              <a:t>dipping</a:t>
            </a:r>
            <a:r>
              <a:rPr lang="cs-CZ" dirty="0" smtClean="0">
                <a:latin typeface="Arial" panose="020B0604020202020204" pitchFamily="34" charset="0"/>
                <a:cs typeface="Arial" panose="020B0604020202020204" pitchFamily="34" charset="0"/>
              </a:rPr>
              <a:t>, by měl vzít v úvahu podíl příspěvků publikovaných jako otevřeně přístupné při stanovení výše předplatného v příštím roce. </a:t>
            </a:r>
          </a:p>
          <a:p>
            <a:pPr>
              <a:buFont typeface="Wingdings" panose="05000000000000000000" pitchFamily="2" charset="2"/>
              <a:buChar char="§"/>
            </a:pP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99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 y="0"/>
            <a:ext cx="9144000" cy="6427056"/>
          </a:xfrm>
          <a:prstGeom prst="rect">
            <a:avLst/>
          </a:prstGeom>
        </p:spPr>
      </p:pic>
      <p:sp>
        <p:nvSpPr>
          <p:cNvPr id="3" name="TextovéPole 2"/>
          <p:cNvSpPr txBox="1"/>
          <p:nvPr/>
        </p:nvSpPr>
        <p:spPr>
          <a:xfrm>
            <a:off x="4788024" y="6021288"/>
            <a:ext cx="4355976" cy="369332"/>
          </a:xfrm>
          <a:prstGeom prst="rect">
            <a:avLst/>
          </a:prstGeom>
          <a:solidFill>
            <a:schemeClr val="accent1"/>
          </a:solidFill>
        </p:spPr>
        <p:txBody>
          <a:bodyPr wrap="square" rtlCol="0">
            <a:spAutoFit/>
          </a:bodyPr>
          <a:lstStyle/>
          <a:p>
            <a:r>
              <a:rPr lang="cs-CZ" b="1" dirty="0" smtClean="0">
                <a:solidFill>
                  <a:schemeClr val="bg1"/>
                </a:solidFill>
                <a:latin typeface="Arial" panose="020B0604020202020204" pitchFamily="34" charset="0"/>
                <a:cs typeface="Arial" panose="020B0604020202020204" pitchFamily="34" charset="0"/>
              </a:rPr>
              <a:t>Karen Hunter, UNC Symposium, 2010</a:t>
            </a:r>
            <a:endParaRPr lang="cs-CZ"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4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586</Words>
  <Application>Microsoft Office PowerPoint</Application>
  <PresentationFormat>Předvádění na obrazovce (4:3)</PresentationFormat>
  <Paragraphs>82</Paragraphs>
  <Slides>15</Slides>
  <Notes>0</Notes>
  <HiddenSlides>0</HiddenSlides>
  <MMClips>0</MMClips>
  <ScaleCrop>false</ScaleCrop>
  <HeadingPairs>
    <vt:vector size="4" baseType="variant">
      <vt:variant>
        <vt:lpstr>Motiv</vt:lpstr>
      </vt:variant>
      <vt:variant>
        <vt:i4>2</vt:i4>
      </vt:variant>
      <vt:variant>
        <vt:lpstr>Nadpisy snímků</vt:lpstr>
      </vt:variant>
      <vt:variant>
        <vt:i4>15</vt:i4>
      </vt:variant>
    </vt:vector>
  </HeadingPairs>
  <TitlesOfParts>
    <vt:vector size="17" baseType="lpstr">
      <vt:lpstr>Motiv systému Office</vt:lpstr>
      <vt:lpstr>1_Motiv systému Office</vt:lpstr>
      <vt:lpstr>Vliv otevřeného přístupu na předplatné vědeckých časopisů</vt:lpstr>
      <vt:lpstr>  Otevřený přístup a vědecké časopisy</vt:lpstr>
      <vt:lpstr>The Finch Report</vt:lpstr>
      <vt:lpstr>Hybridní časopisy (HOA)</vt:lpstr>
      <vt:lpstr>HOA a tradiční vydavatelé</vt:lpstr>
      <vt:lpstr>Otevřené časopisy tradičních vydavatelů </vt:lpstr>
      <vt:lpstr>Open Access: An STM Journal Publisher’s Perspective</vt:lpstr>
      <vt:lpstr>Double Dipping</vt:lpstr>
      <vt:lpstr>Prezentace aplikace PowerPoint</vt:lpstr>
      <vt:lpstr>Prezentace aplikace PowerPoint</vt:lpstr>
      <vt:lpstr>Springer's open access track record </vt:lpstr>
      <vt:lpstr>Zajímavá studie</vt:lpstr>
      <vt:lpstr>Open Access: Is a National Licence the answer?</vt:lpstr>
      <vt:lpstr>Open access: a national licence is not the answer</vt:lpstr>
      <vt:lpstr>The Imaginary Journal of Poetic Economics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tka20</dc:creator>
  <cp:lastModifiedBy>tka20</cp:lastModifiedBy>
  <cp:revision>31</cp:revision>
  <dcterms:created xsi:type="dcterms:W3CDTF">2015-06-17T03:51:44Z</dcterms:created>
  <dcterms:modified xsi:type="dcterms:W3CDTF">2015-07-02T07:47:33Z</dcterms:modified>
</cp:coreProperties>
</file>